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5"/>
  </p:notesMasterIdLst>
  <p:handoutMasterIdLst>
    <p:handoutMasterId r:id="rId46"/>
  </p:handoutMasterIdLst>
  <p:sldIdLst>
    <p:sldId id="256" r:id="rId2"/>
    <p:sldId id="257" r:id="rId3"/>
    <p:sldId id="258" r:id="rId4"/>
    <p:sldId id="259" r:id="rId5"/>
    <p:sldId id="29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5143500" type="screen16x9"/>
  <p:notesSz cx="6858000" cy="9144000"/>
  <p:embeddedFontLst>
    <p:embeddedFont>
      <p:font typeface="Roboto Slab" charset="0"/>
      <p:regular r:id="rId47"/>
      <p:bold r:id="rId48"/>
    </p:embeddedFont>
    <p:embeddedFont>
      <p:font typeface="Roboto" charset="0"/>
      <p:regular r:id="rId49"/>
      <p:bold r:id="rId50"/>
      <p:italic r:id="rId51"/>
      <p:boldItalic r:id="rId5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D06A9037-4EBE-4310-890B-7FB12174ECB6}">
  <a:tblStyle styleId="{D06A9037-4EBE-4310-890B-7FB12174ECB6}"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2" d="100"/>
          <a:sy n="102" d="100"/>
        </p:scale>
        <p:origin x="-444"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1.fntdata"/><Relationship Id="rId50" Type="http://schemas.openxmlformats.org/officeDocument/2006/relationships/font" Target="fonts/font4.fntdata"/><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2.fntdata"/><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font" Target="fonts/font5.fntdata"/><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Developed by Sacramento City Unified School District Downloaded from CASEL's District Resource Center</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D91B63-654D-4F53-8622-ECA33C461D67}" type="datetimeFigureOut">
              <a:rPr lang="en-US" smtClean="0"/>
              <a:t>4/3/2017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7CD478-AD13-4855-9679-2FF52C68E7ED}" type="slidenum">
              <a:rPr lang="en-US" smtClean="0"/>
              <a:t>‹#›</a:t>
            </a:fld>
            <a:endParaRPr lang="en-US"/>
          </a:p>
        </p:txBody>
      </p:sp>
    </p:spTree>
    <p:extLst>
      <p:ext uri="{BB962C8B-B14F-4D97-AF65-F5344CB8AC3E}">
        <p14:creationId xmlns:p14="http://schemas.microsoft.com/office/powerpoint/2010/main" val="2650343192"/>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893647842"/>
      </p:ext>
    </p:extLst>
  </p:cSld>
  <p:clrMap bg1="lt1" tx1="dk1" bg2="dk2" tx2="lt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1" name="Shape 6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**Change to 6/22/16</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Shape 1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1" name="Shape 14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8" name="Shape 14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3" name="Shape 15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9" name="Shape 15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5" name="Shape 1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Shape 1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1" name="Shape 17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7" name="Shape 1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8" name="Shape 18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Shape 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7" name="Shape 6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8:45-9:00</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0" name="Shape 20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7" name="Shape 20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4" name="Shape 21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9" name="Shape 21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4" name="Shape 22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1" name="Shape 23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Shape 2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7" name="Shape 23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5" name="Shape 24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1" name="Shape 25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 name="Shape 7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Rosie will do….</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8" name="Shape 25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Shape 2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4" name="Shape 26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Shape 2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0" name="Shape 27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Shape 2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6" name="Shape 27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Shape 2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2" name="Shape 2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Shape 2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7" name="Shape 28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2" name="Shape 29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8" name="Shape 29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Shape 3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05" name="Shape 30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1" name="Shape 31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Shape 3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7" name="Shape 3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Shape 3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24" name="Shape 32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Shape 3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0" name="Shape 33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3:10-3:15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6" name="Shape 9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2" name="Shape 10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8" name="Shape 10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4" name="Shape 11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1" name="Shape 12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p:nvPr/>
        </p:nvSpPr>
        <p:spPr>
          <a:xfrm>
            <a:off x="1524800" y="672605"/>
            <a:ext cx="1081625" cy="1124949"/>
          </a:xfrm>
          <a:custGeom>
            <a:avLst/>
            <a:gdLst/>
            <a:ahLst/>
            <a:cxnLst/>
            <a:rect l="0" t="0" r="0" b="0"/>
            <a:pathLst>
              <a:path w="43265" h="44998" extrusionOk="0">
                <a:moveTo>
                  <a:pt x="0" y="44998"/>
                </a:moveTo>
                <a:lnTo>
                  <a:pt x="0" y="0"/>
                </a:lnTo>
                <a:lnTo>
                  <a:pt x="43265" y="0"/>
                </a:lnTo>
              </a:path>
            </a:pathLst>
          </a:custGeom>
          <a:noFill/>
          <a:ln w="28575" cap="flat" cmpd="sng">
            <a:solidFill>
              <a:schemeClr val="accent5"/>
            </a:solidFill>
            <a:prstDash val="solid"/>
            <a:miter/>
            <a:headEnd type="none" w="med" len="med"/>
            <a:tailEnd type="none" w="med" len="med"/>
          </a:ln>
        </p:spPr>
      </p:sp>
      <p:sp>
        <p:nvSpPr>
          <p:cNvPr id="11" name="Shape 11"/>
          <p:cNvSpPr/>
          <p:nvPr/>
        </p:nvSpPr>
        <p:spPr>
          <a:xfrm rot="10800000">
            <a:off x="6537562" y="3342925"/>
            <a:ext cx="1081625" cy="1124950"/>
          </a:xfrm>
          <a:custGeom>
            <a:avLst/>
            <a:gdLst/>
            <a:ahLst/>
            <a:cxnLst/>
            <a:rect l="0" t="0" r="0" b="0"/>
            <a:pathLst>
              <a:path w="43265" h="44998" extrusionOk="0">
                <a:moveTo>
                  <a:pt x="0" y="44998"/>
                </a:moveTo>
                <a:lnTo>
                  <a:pt x="0" y="0"/>
                </a:lnTo>
                <a:lnTo>
                  <a:pt x="43265" y="0"/>
                </a:lnTo>
              </a:path>
            </a:pathLst>
          </a:custGeom>
          <a:noFill/>
          <a:ln w="28575" cap="flat" cmpd="sng">
            <a:solidFill>
              <a:schemeClr val="accent5"/>
            </a:solidFill>
            <a:prstDash val="solid"/>
            <a:miter/>
            <a:headEnd type="none" w="med" len="med"/>
            <a:tailEnd type="none" w="med" len="med"/>
          </a:ln>
        </p:spPr>
      </p:sp>
      <p:cxnSp>
        <p:nvCxnSpPr>
          <p:cNvPr id="12" name="Shape 12"/>
          <p:cNvCxnSpPr/>
          <p:nvPr/>
        </p:nvCxnSpPr>
        <p:spPr>
          <a:xfrm>
            <a:off x="4359601" y="2817463"/>
            <a:ext cx="424800" cy="0"/>
          </a:xfrm>
          <a:prstGeom prst="straightConnector1">
            <a:avLst/>
          </a:prstGeom>
          <a:noFill/>
          <a:ln w="38100" cap="flat" cmpd="sng">
            <a:solidFill>
              <a:schemeClr val="accent4"/>
            </a:solidFill>
            <a:prstDash val="solid"/>
            <a:round/>
            <a:headEnd type="none" w="med" len="med"/>
            <a:tailEnd type="none" w="med" len="med"/>
          </a:ln>
        </p:spPr>
      </p:cxnSp>
      <p:sp>
        <p:nvSpPr>
          <p:cNvPr id="13" name="Shape 13"/>
          <p:cNvSpPr txBox="1">
            <a:spLocks noGrp="1"/>
          </p:cNvSpPr>
          <p:nvPr>
            <p:ph type="ctrTitle"/>
          </p:nvPr>
        </p:nvSpPr>
        <p:spPr>
          <a:xfrm>
            <a:off x="1680301" y="1188925"/>
            <a:ext cx="5783400" cy="1457399"/>
          </a:xfrm>
          <a:prstGeom prst="rect">
            <a:avLst/>
          </a:prstGeom>
        </p:spPr>
        <p:txBody>
          <a:bodyPr lIns="91425" tIns="91425" rIns="91425" bIns="91425" anchor="b" anchorCtr="0"/>
          <a:lstStyle>
            <a:lvl1pPr lvl="0" algn="ctr">
              <a:spcBef>
                <a:spcPts val="0"/>
              </a:spcBef>
              <a:buSzPct val="100000"/>
              <a:defRPr sz="4000"/>
            </a:lvl1pPr>
            <a:lvl2pPr lvl="1" algn="ctr">
              <a:spcBef>
                <a:spcPts val="0"/>
              </a:spcBef>
              <a:buSzPct val="100000"/>
              <a:defRPr sz="4000"/>
            </a:lvl2pPr>
            <a:lvl3pPr lvl="2" algn="ctr">
              <a:spcBef>
                <a:spcPts val="0"/>
              </a:spcBef>
              <a:buSzPct val="100000"/>
              <a:defRPr sz="4000"/>
            </a:lvl3pPr>
            <a:lvl4pPr lvl="3" algn="ctr">
              <a:spcBef>
                <a:spcPts val="0"/>
              </a:spcBef>
              <a:buSzPct val="100000"/>
              <a:defRPr sz="4000"/>
            </a:lvl4pPr>
            <a:lvl5pPr lvl="4" algn="ctr">
              <a:spcBef>
                <a:spcPts val="0"/>
              </a:spcBef>
              <a:buSzPct val="100000"/>
              <a:defRPr sz="4000"/>
            </a:lvl5pPr>
            <a:lvl6pPr lvl="5" algn="ctr">
              <a:spcBef>
                <a:spcPts val="0"/>
              </a:spcBef>
              <a:buSzPct val="100000"/>
              <a:defRPr sz="4000"/>
            </a:lvl6pPr>
            <a:lvl7pPr lvl="6" algn="ctr">
              <a:spcBef>
                <a:spcPts val="0"/>
              </a:spcBef>
              <a:buSzPct val="100000"/>
              <a:defRPr sz="4000"/>
            </a:lvl7pPr>
            <a:lvl8pPr lvl="7" algn="ctr">
              <a:spcBef>
                <a:spcPts val="0"/>
              </a:spcBef>
              <a:buSzPct val="100000"/>
              <a:defRPr sz="4000"/>
            </a:lvl8pPr>
            <a:lvl9pPr lvl="8" algn="ctr">
              <a:spcBef>
                <a:spcPts val="0"/>
              </a:spcBef>
              <a:buSzPct val="100000"/>
              <a:defRPr sz="4000"/>
            </a:lvl9pPr>
          </a:lstStyle>
          <a:p>
            <a:endParaRPr/>
          </a:p>
        </p:txBody>
      </p:sp>
      <p:sp>
        <p:nvSpPr>
          <p:cNvPr id="14" name="Shape 14"/>
          <p:cNvSpPr txBox="1">
            <a:spLocks noGrp="1"/>
          </p:cNvSpPr>
          <p:nvPr>
            <p:ph type="subTitle" idx="1"/>
          </p:nvPr>
        </p:nvSpPr>
        <p:spPr>
          <a:xfrm>
            <a:off x="1680301" y="3049450"/>
            <a:ext cx="5783400" cy="909000"/>
          </a:xfrm>
          <a:prstGeom prst="rect">
            <a:avLst/>
          </a:prstGeom>
        </p:spPr>
        <p:txBody>
          <a:bodyPr lIns="91425" tIns="91425" rIns="91425" bIns="91425" anchor="t" anchorCtr="0"/>
          <a:lstStyle>
            <a:lvl1pPr lvl="0"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Shape 1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52"/>
        <p:cNvGrpSpPr/>
        <p:nvPr/>
      </p:nvGrpSpPr>
      <p:grpSpPr>
        <a:xfrm>
          <a:off x="0" y="0"/>
          <a:ext cx="0" cy="0"/>
          <a:chOff x="0" y="0"/>
          <a:chExt cx="0" cy="0"/>
        </a:xfrm>
      </p:grpSpPr>
      <p:sp>
        <p:nvSpPr>
          <p:cNvPr id="53" name="Shape 53"/>
          <p:cNvSpPr/>
          <p:nvPr/>
        </p:nvSpPr>
        <p:spPr>
          <a:xfrm>
            <a:off x="150" y="5076825"/>
            <a:ext cx="9143700" cy="66600"/>
          </a:xfrm>
          <a:prstGeom prst="rect">
            <a:avLst/>
          </a:prstGeom>
          <a:solidFill>
            <a:schemeClr val="accent4"/>
          </a:solidFill>
          <a:ln>
            <a:noFill/>
          </a:ln>
        </p:spPr>
        <p:txBody>
          <a:bodyPr lIns="91425" tIns="91425" rIns="91425" bIns="91425" anchor="ctr" anchorCtr="0">
            <a:noAutofit/>
          </a:bodyPr>
          <a:lstStyle/>
          <a:p>
            <a:pPr lvl="0">
              <a:spcBef>
                <a:spcPts val="0"/>
              </a:spcBef>
              <a:buNone/>
            </a:pPr>
            <a:endParaRPr/>
          </a:p>
        </p:txBody>
      </p:sp>
      <p:sp>
        <p:nvSpPr>
          <p:cNvPr id="54" name="Shape 54"/>
          <p:cNvSpPr txBox="1">
            <a:spLocks noGrp="1"/>
          </p:cNvSpPr>
          <p:nvPr>
            <p:ph type="title"/>
          </p:nvPr>
        </p:nvSpPr>
        <p:spPr>
          <a:xfrm>
            <a:off x="387900" y="1152450"/>
            <a:ext cx="8368200" cy="1538400"/>
          </a:xfrm>
          <a:prstGeom prst="rect">
            <a:avLst/>
          </a:prstGeom>
        </p:spPr>
        <p:txBody>
          <a:bodyPr lIns="91425" tIns="91425" rIns="91425" bIns="91425" anchor="ctr" anchorCtr="0"/>
          <a:lstStyle>
            <a:lvl1pPr lvl="0" algn="ctr">
              <a:spcBef>
                <a:spcPts val="0"/>
              </a:spcBef>
              <a:buClr>
                <a:schemeClr val="accent5"/>
              </a:buClr>
              <a:buSzPct val="100000"/>
              <a:defRPr sz="13000">
                <a:solidFill>
                  <a:schemeClr val="accent5"/>
                </a:solidFill>
              </a:defRPr>
            </a:lvl1pPr>
            <a:lvl2pPr lvl="1" algn="ctr">
              <a:spcBef>
                <a:spcPts val="0"/>
              </a:spcBef>
              <a:buClr>
                <a:schemeClr val="accent5"/>
              </a:buClr>
              <a:buSzPct val="100000"/>
              <a:defRPr sz="13000">
                <a:solidFill>
                  <a:schemeClr val="accent5"/>
                </a:solidFill>
              </a:defRPr>
            </a:lvl2pPr>
            <a:lvl3pPr lvl="2" algn="ctr">
              <a:spcBef>
                <a:spcPts val="0"/>
              </a:spcBef>
              <a:buClr>
                <a:schemeClr val="accent5"/>
              </a:buClr>
              <a:buSzPct val="100000"/>
              <a:defRPr sz="13000">
                <a:solidFill>
                  <a:schemeClr val="accent5"/>
                </a:solidFill>
              </a:defRPr>
            </a:lvl3pPr>
            <a:lvl4pPr lvl="3" algn="ctr">
              <a:spcBef>
                <a:spcPts val="0"/>
              </a:spcBef>
              <a:buClr>
                <a:schemeClr val="accent5"/>
              </a:buClr>
              <a:buSzPct val="100000"/>
              <a:defRPr sz="13000">
                <a:solidFill>
                  <a:schemeClr val="accent5"/>
                </a:solidFill>
              </a:defRPr>
            </a:lvl4pPr>
            <a:lvl5pPr lvl="4" algn="ctr">
              <a:spcBef>
                <a:spcPts val="0"/>
              </a:spcBef>
              <a:buClr>
                <a:schemeClr val="accent5"/>
              </a:buClr>
              <a:buSzPct val="100000"/>
              <a:defRPr sz="13000">
                <a:solidFill>
                  <a:schemeClr val="accent5"/>
                </a:solidFill>
              </a:defRPr>
            </a:lvl5pPr>
            <a:lvl6pPr lvl="5" algn="ctr">
              <a:spcBef>
                <a:spcPts val="0"/>
              </a:spcBef>
              <a:buClr>
                <a:schemeClr val="accent5"/>
              </a:buClr>
              <a:buSzPct val="100000"/>
              <a:defRPr sz="13000">
                <a:solidFill>
                  <a:schemeClr val="accent5"/>
                </a:solidFill>
              </a:defRPr>
            </a:lvl6pPr>
            <a:lvl7pPr lvl="6" algn="ctr">
              <a:spcBef>
                <a:spcPts val="0"/>
              </a:spcBef>
              <a:buClr>
                <a:schemeClr val="accent5"/>
              </a:buClr>
              <a:buSzPct val="100000"/>
              <a:defRPr sz="13000">
                <a:solidFill>
                  <a:schemeClr val="accent5"/>
                </a:solidFill>
              </a:defRPr>
            </a:lvl7pPr>
            <a:lvl8pPr lvl="7" algn="ctr">
              <a:spcBef>
                <a:spcPts val="0"/>
              </a:spcBef>
              <a:buClr>
                <a:schemeClr val="accent5"/>
              </a:buClr>
              <a:buSzPct val="100000"/>
              <a:defRPr sz="13000">
                <a:solidFill>
                  <a:schemeClr val="accent5"/>
                </a:solidFill>
              </a:defRPr>
            </a:lvl8pPr>
            <a:lvl9pPr lvl="8" algn="ctr">
              <a:spcBef>
                <a:spcPts val="0"/>
              </a:spcBef>
              <a:buClr>
                <a:schemeClr val="accent5"/>
              </a:buClr>
              <a:buSzPct val="100000"/>
              <a:defRPr sz="13000">
                <a:solidFill>
                  <a:schemeClr val="accent5"/>
                </a:solidFill>
              </a:defRPr>
            </a:lvl9pPr>
          </a:lstStyle>
          <a:p>
            <a:endParaRPr/>
          </a:p>
        </p:txBody>
      </p:sp>
      <p:sp>
        <p:nvSpPr>
          <p:cNvPr id="55" name="Shape 55"/>
          <p:cNvSpPr txBox="1">
            <a:spLocks noGrp="1"/>
          </p:cNvSpPr>
          <p:nvPr>
            <p:ph type="body" idx="1"/>
          </p:nvPr>
        </p:nvSpPr>
        <p:spPr>
          <a:xfrm>
            <a:off x="387900" y="2919450"/>
            <a:ext cx="8368200" cy="10716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6" name="Shape 5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6"/>
        <p:cNvGrpSpPr/>
        <p:nvPr/>
      </p:nvGrpSpPr>
      <p:grpSpPr>
        <a:xfrm>
          <a:off x="0" y="0"/>
          <a:ext cx="0" cy="0"/>
          <a:chOff x="0" y="0"/>
          <a:chExt cx="0" cy="0"/>
        </a:xfrm>
      </p:grpSpPr>
      <p:cxnSp>
        <p:nvCxnSpPr>
          <p:cNvPr id="17" name="Shape 17"/>
          <p:cNvCxnSpPr/>
          <p:nvPr/>
        </p:nvCxnSpPr>
        <p:spPr>
          <a:xfrm>
            <a:off x="4359601" y="2817463"/>
            <a:ext cx="424800" cy="0"/>
          </a:xfrm>
          <a:prstGeom prst="straightConnector1">
            <a:avLst/>
          </a:prstGeom>
          <a:noFill/>
          <a:ln w="38100" cap="flat" cmpd="sng">
            <a:solidFill>
              <a:schemeClr val="accent4"/>
            </a:solidFill>
            <a:prstDash val="solid"/>
            <a:round/>
            <a:headEnd type="none" w="med" len="med"/>
            <a:tailEnd type="none" w="med" len="med"/>
          </a:ln>
        </p:spPr>
      </p:cxnSp>
      <p:sp>
        <p:nvSpPr>
          <p:cNvPr id="18" name="Shape 18"/>
          <p:cNvSpPr txBox="1">
            <a:spLocks noGrp="1"/>
          </p:cNvSpPr>
          <p:nvPr>
            <p:ph type="title"/>
          </p:nvPr>
        </p:nvSpPr>
        <p:spPr>
          <a:xfrm>
            <a:off x="480750" y="1764950"/>
            <a:ext cx="8222100" cy="907500"/>
          </a:xfrm>
          <a:prstGeom prst="rect">
            <a:avLst/>
          </a:prstGeom>
        </p:spPr>
        <p:txBody>
          <a:bodyPr lIns="91425" tIns="91425" rIns="91425" bIns="91425" anchor="b" anchorCtr="0"/>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0"/>
        <p:cNvGrpSpPr/>
        <p:nvPr/>
      </p:nvGrpSpPr>
      <p:grpSpPr>
        <a:xfrm>
          <a:off x="0" y="0"/>
          <a:ext cx="0" cy="0"/>
          <a:chOff x="0" y="0"/>
          <a:chExt cx="0" cy="0"/>
        </a:xfrm>
      </p:grpSpPr>
      <p:cxnSp>
        <p:nvCxnSpPr>
          <p:cNvPr id="21" name="Shape 21"/>
          <p:cNvCxnSpPr/>
          <p:nvPr/>
        </p:nvCxnSpPr>
        <p:spPr>
          <a:xfrm>
            <a:off x="492562" y="1260283"/>
            <a:ext cx="424800" cy="0"/>
          </a:xfrm>
          <a:prstGeom prst="straightConnector1">
            <a:avLst/>
          </a:prstGeom>
          <a:noFill/>
          <a:ln w="38100" cap="flat" cmpd="sng">
            <a:solidFill>
              <a:schemeClr val="accent4"/>
            </a:solidFill>
            <a:prstDash val="solid"/>
            <a:round/>
            <a:headEnd type="none" w="med" len="med"/>
            <a:tailEnd type="none" w="med" len="med"/>
          </a:ln>
        </p:spPr>
      </p:cxnSp>
      <p:sp>
        <p:nvSpPr>
          <p:cNvPr id="22" name="Shape 22"/>
          <p:cNvSpPr txBox="1">
            <a:spLocks noGrp="1"/>
          </p:cNvSpPr>
          <p:nvPr>
            <p:ph type="title"/>
          </p:nvPr>
        </p:nvSpPr>
        <p:spPr>
          <a:xfrm>
            <a:off x="387900" y="458025"/>
            <a:ext cx="8368200" cy="6861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3" name="Shape 23"/>
          <p:cNvSpPr txBox="1">
            <a:spLocks noGrp="1"/>
          </p:cNvSpPr>
          <p:nvPr>
            <p:ph type="body" idx="1"/>
          </p:nvPr>
        </p:nvSpPr>
        <p:spPr>
          <a:xfrm>
            <a:off x="387900" y="1489824"/>
            <a:ext cx="8368200" cy="30789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5"/>
        <p:cNvGrpSpPr/>
        <p:nvPr/>
      </p:nvGrpSpPr>
      <p:grpSpPr>
        <a:xfrm>
          <a:off x="0" y="0"/>
          <a:ext cx="0" cy="0"/>
          <a:chOff x="0" y="0"/>
          <a:chExt cx="0" cy="0"/>
        </a:xfrm>
      </p:grpSpPr>
      <p:cxnSp>
        <p:nvCxnSpPr>
          <p:cNvPr id="26" name="Shape 26"/>
          <p:cNvCxnSpPr/>
          <p:nvPr/>
        </p:nvCxnSpPr>
        <p:spPr>
          <a:xfrm>
            <a:off x="492562" y="1260283"/>
            <a:ext cx="424800" cy="0"/>
          </a:xfrm>
          <a:prstGeom prst="straightConnector1">
            <a:avLst/>
          </a:prstGeom>
          <a:noFill/>
          <a:ln w="38100" cap="flat" cmpd="sng">
            <a:solidFill>
              <a:schemeClr val="accent4"/>
            </a:solidFill>
            <a:prstDash val="solid"/>
            <a:round/>
            <a:headEnd type="none" w="med" len="med"/>
            <a:tailEnd type="none" w="med" len="med"/>
          </a:ln>
        </p:spPr>
      </p:cxnSp>
      <p:sp>
        <p:nvSpPr>
          <p:cNvPr id="27" name="Shape 27"/>
          <p:cNvSpPr txBox="1">
            <a:spLocks noGrp="1"/>
          </p:cNvSpPr>
          <p:nvPr>
            <p:ph type="title"/>
          </p:nvPr>
        </p:nvSpPr>
        <p:spPr>
          <a:xfrm>
            <a:off x="387900" y="458025"/>
            <a:ext cx="8368200" cy="6861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8" name="Shape 28"/>
          <p:cNvSpPr txBox="1">
            <a:spLocks noGrp="1"/>
          </p:cNvSpPr>
          <p:nvPr>
            <p:ph type="body" idx="1"/>
          </p:nvPr>
        </p:nvSpPr>
        <p:spPr>
          <a:xfrm>
            <a:off x="387900" y="1489825"/>
            <a:ext cx="3999900" cy="30789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9" name="Shape 29"/>
          <p:cNvSpPr txBox="1">
            <a:spLocks noGrp="1"/>
          </p:cNvSpPr>
          <p:nvPr>
            <p:ph type="body" idx="2"/>
          </p:nvPr>
        </p:nvSpPr>
        <p:spPr>
          <a:xfrm>
            <a:off x="4756200" y="1489825"/>
            <a:ext cx="3999900" cy="30789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0" name="Shape 3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387900" y="458025"/>
            <a:ext cx="8368200" cy="6861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3" name="Shape 3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4"/>
        <p:cNvGrpSpPr/>
        <p:nvPr/>
      </p:nvGrpSpPr>
      <p:grpSpPr>
        <a:xfrm>
          <a:off x="0" y="0"/>
          <a:ext cx="0" cy="0"/>
          <a:chOff x="0" y="0"/>
          <a:chExt cx="0" cy="0"/>
        </a:xfrm>
      </p:grpSpPr>
      <p:cxnSp>
        <p:nvCxnSpPr>
          <p:cNvPr id="35" name="Shape 35"/>
          <p:cNvCxnSpPr/>
          <p:nvPr/>
        </p:nvCxnSpPr>
        <p:spPr>
          <a:xfrm>
            <a:off x="489218" y="1412276"/>
            <a:ext cx="331500" cy="0"/>
          </a:xfrm>
          <a:prstGeom prst="straightConnector1">
            <a:avLst/>
          </a:prstGeom>
          <a:noFill/>
          <a:ln w="38100" cap="flat" cmpd="sng">
            <a:solidFill>
              <a:schemeClr val="accent4"/>
            </a:solidFill>
            <a:prstDash val="solid"/>
            <a:round/>
            <a:headEnd type="none" w="med" len="med"/>
            <a:tailEnd type="none" w="med" len="med"/>
          </a:ln>
        </p:spPr>
      </p:cxnSp>
      <p:sp>
        <p:nvSpPr>
          <p:cNvPr id="36" name="Shape 36"/>
          <p:cNvSpPr txBox="1">
            <a:spLocks noGrp="1"/>
          </p:cNvSpPr>
          <p:nvPr>
            <p:ph type="title"/>
          </p:nvPr>
        </p:nvSpPr>
        <p:spPr>
          <a:xfrm>
            <a:off x="3879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7" name="Shape 37"/>
          <p:cNvSpPr txBox="1">
            <a:spLocks noGrp="1"/>
          </p:cNvSpPr>
          <p:nvPr>
            <p:ph type="body" idx="1"/>
          </p:nvPr>
        </p:nvSpPr>
        <p:spPr>
          <a:xfrm>
            <a:off x="387900" y="1594025"/>
            <a:ext cx="2808000" cy="26811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8" name="Shape 3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90250" y="526350"/>
            <a:ext cx="56187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41" name="Shape 4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2"/>
        <p:cNvGrpSpPr/>
        <p:nvPr/>
      </p:nvGrpSpPr>
      <p:grpSpPr>
        <a:xfrm>
          <a:off x="0" y="0"/>
          <a:ext cx="0" cy="0"/>
          <a:chOff x="0" y="0"/>
          <a:chExt cx="0" cy="0"/>
        </a:xfrm>
      </p:grpSpPr>
      <p:sp>
        <p:nvSpPr>
          <p:cNvPr id="43" name="Shape 43"/>
          <p:cNvSpPr/>
          <p:nvPr/>
        </p:nvSpPr>
        <p:spPr>
          <a:xfrm>
            <a:off x="4572000" y="-75"/>
            <a:ext cx="4572000" cy="5143500"/>
          </a:xfrm>
          <a:prstGeom prst="rect">
            <a:avLst/>
          </a:prstGeom>
          <a:solidFill>
            <a:schemeClr val="dk2"/>
          </a:solidFill>
          <a:ln>
            <a:noFill/>
          </a:ln>
        </p:spPr>
        <p:txBody>
          <a:bodyPr lIns="91425" tIns="91425" rIns="91425" bIns="91425" anchor="ctr" anchorCtr="0">
            <a:noAutofit/>
          </a:bodyPr>
          <a:lstStyle/>
          <a:p>
            <a:pPr lvl="0">
              <a:spcBef>
                <a:spcPts val="0"/>
              </a:spcBef>
              <a:buNone/>
            </a:pPr>
            <a:endParaRPr/>
          </a:p>
        </p:txBody>
      </p:sp>
      <p:cxnSp>
        <p:nvCxnSpPr>
          <p:cNvPr id="44" name="Shape 44"/>
          <p:cNvCxnSpPr/>
          <p:nvPr/>
        </p:nvCxnSpPr>
        <p:spPr>
          <a:xfrm>
            <a:off x="5029675" y="4495503"/>
            <a:ext cx="540900" cy="0"/>
          </a:xfrm>
          <a:prstGeom prst="straightConnector1">
            <a:avLst/>
          </a:prstGeom>
          <a:noFill/>
          <a:ln w="38100" cap="flat" cmpd="sng">
            <a:solidFill>
              <a:schemeClr val="accent5"/>
            </a:solidFill>
            <a:prstDash val="solid"/>
            <a:round/>
            <a:headEnd type="none" w="med" len="med"/>
            <a:tailEnd type="none" w="med" len="med"/>
          </a:ln>
        </p:spPr>
      </p:cxnSp>
      <p:sp>
        <p:nvSpPr>
          <p:cNvPr id="45" name="Shape 45"/>
          <p:cNvSpPr txBox="1">
            <a:spLocks noGrp="1"/>
          </p:cNvSpPr>
          <p:nvPr>
            <p:ph type="title"/>
          </p:nvPr>
        </p:nvSpPr>
        <p:spPr>
          <a:xfrm>
            <a:off x="265500" y="1209075"/>
            <a:ext cx="4045200" cy="1506300"/>
          </a:xfrm>
          <a:prstGeom prst="rect">
            <a:avLst/>
          </a:prstGeom>
        </p:spPr>
        <p:txBody>
          <a:bodyPr lIns="91425" tIns="91425" rIns="91425" bIns="91425" anchor="b" anchorCtr="0"/>
          <a:lstStyle>
            <a:lvl1pPr lvl="0" algn="ctr">
              <a:spcBef>
                <a:spcPts val="0"/>
              </a:spcBef>
              <a:buSzPct val="100000"/>
              <a:defRPr sz="3800"/>
            </a:lvl1pPr>
            <a:lvl2pPr lvl="1" algn="ctr">
              <a:spcBef>
                <a:spcPts val="0"/>
              </a:spcBef>
              <a:buSzPct val="100000"/>
              <a:defRPr sz="3800"/>
            </a:lvl2pPr>
            <a:lvl3pPr lvl="2" algn="ctr">
              <a:spcBef>
                <a:spcPts val="0"/>
              </a:spcBef>
              <a:buSzPct val="100000"/>
              <a:defRPr sz="3800"/>
            </a:lvl3pPr>
            <a:lvl4pPr lvl="3" algn="ctr">
              <a:spcBef>
                <a:spcPts val="0"/>
              </a:spcBef>
              <a:buSzPct val="100000"/>
              <a:defRPr sz="3800"/>
            </a:lvl4pPr>
            <a:lvl5pPr lvl="4" algn="ctr">
              <a:spcBef>
                <a:spcPts val="0"/>
              </a:spcBef>
              <a:buSzPct val="100000"/>
              <a:defRPr sz="3800"/>
            </a:lvl5pPr>
            <a:lvl6pPr lvl="5" algn="ctr">
              <a:spcBef>
                <a:spcPts val="0"/>
              </a:spcBef>
              <a:buSzPct val="100000"/>
              <a:defRPr sz="3800"/>
            </a:lvl6pPr>
            <a:lvl7pPr lvl="6" algn="ctr">
              <a:spcBef>
                <a:spcPts val="0"/>
              </a:spcBef>
              <a:buSzPct val="100000"/>
              <a:defRPr sz="3800"/>
            </a:lvl7pPr>
            <a:lvl8pPr lvl="7" algn="ctr">
              <a:spcBef>
                <a:spcPts val="0"/>
              </a:spcBef>
              <a:buSzPct val="100000"/>
              <a:defRPr sz="3800"/>
            </a:lvl8pPr>
            <a:lvl9pPr lvl="8" algn="ctr">
              <a:spcBef>
                <a:spcPts val="0"/>
              </a:spcBef>
              <a:buSzPct val="100000"/>
              <a:defRPr sz="3800"/>
            </a:lvl9pPr>
          </a:lstStyle>
          <a:p>
            <a:endParaRPr/>
          </a:p>
        </p:txBody>
      </p:sp>
      <p:sp>
        <p:nvSpPr>
          <p:cNvPr id="46" name="Shape 46"/>
          <p:cNvSpPr txBox="1">
            <a:spLocks noGrp="1"/>
          </p:cNvSpPr>
          <p:nvPr>
            <p:ph type="subTitle" idx="1"/>
          </p:nvPr>
        </p:nvSpPr>
        <p:spPr>
          <a:xfrm>
            <a:off x="265500" y="2769000"/>
            <a:ext cx="4045200" cy="1345500"/>
          </a:xfrm>
          <a:prstGeom prst="rect">
            <a:avLst/>
          </a:prstGeom>
        </p:spPr>
        <p:txBody>
          <a:bodyPr lIns="91425" tIns="91425" rIns="91425" bIns="91425" anchor="t" anchorCtr="0"/>
          <a:lstStyle>
            <a:lvl1pPr lvl="0" algn="ctr">
              <a:lnSpc>
                <a:spcPct val="100000"/>
              </a:lnSpc>
              <a:spcBef>
                <a:spcPts val="0"/>
              </a:spcBef>
              <a:spcAft>
                <a:spcPts val="0"/>
              </a:spcAft>
              <a:buClr>
                <a:schemeClr val="accent5"/>
              </a:buClr>
              <a:buSzPct val="100000"/>
              <a:buNone/>
              <a:defRPr sz="2100">
                <a:solidFill>
                  <a:schemeClr val="accent5"/>
                </a:solidFill>
              </a:defRPr>
            </a:lvl1pPr>
            <a:lvl2pPr lvl="1" algn="ctr">
              <a:lnSpc>
                <a:spcPct val="100000"/>
              </a:lnSpc>
              <a:spcBef>
                <a:spcPts val="0"/>
              </a:spcBef>
              <a:spcAft>
                <a:spcPts val="0"/>
              </a:spcAft>
              <a:buClr>
                <a:schemeClr val="accent5"/>
              </a:buClr>
              <a:buSzPct val="100000"/>
              <a:buNone/>
              <a:defRPr sz="2100">
                <a:solidFill>
                  <a:schemeClr val="accent5"/>
                </a:solidFill>
              </a:defRPr>
            </a:lvl2pPr>
            <a:lvl3pPr lvl="2" algn="ctr">
              <a:lnSpc>
                <a:spcPct val="100000"/>
              </a:lnSpc>
              <a:spcBef>
                <a:spcPts val="0"/>
              </a:spcBef>
              <a:spcAft>
                <a:spcPts val="0"/>
              </a:spcAft>
              <a:buClr>
                <a:schemeClr val="accent5"/>
              </a:buClr>
              <a:buSzPct val="100000"/>
              <a:buNone/>
              <a:defRPr sz="2100">
                <a:solidFill>
                  <a:schemeClr val="accent5"/>
                </a:solidFill>
              </a:defRPr>
            </a:lvl3pPr>
            <a:lvl4pPr lvl="3" algn="ctr">
              <a:lnSpc>
                <a:spcPct val="100000"/>
              </a:lnSpc>
              <a:spcBef>
                <a:spcPts val="0"/>
              </a:spcBef>
              <a:spcAft>
                <a:spcPts val="0"/>
              </a:spcAft>
              <a:buClr>
                <a:schemeClr val="accent5"/>
              </a:buClr>
              <a:buSzPct val="100000"/>
              <a:buNone/>
              <a:defRPr sz="2100">
                <a:solidFill>
                  <a:schemeClr val="accent5"/>
                </a:solidFill>
              </a:defRPr>
            </a:lvl4pPr>
            <a:lvl5pPr lvl="4" algn="ctr">
              <a:lnSpc>
                <a:spcPct val="100000"/>
              </a:lnSpc>
              <a:spcBef>
                <a:spcPts val="0"/>
              </a:spcBef>
              <a:spcAft>
                <a:spcPts val="0"/>
              </a:spcAft>
              <a:buClr>
                <a:schemeClr val="accent5"/>
              </a:buClr>
              <a:buSzPct val="100000"/>
              <a:buNone/>
              <a:defRPr sz="2100">
                <a:solidFill>
                  <a:schemeClr val="accent5"/>
                </a:solidFill>
              </a:defRPr>
            </a:lvl5pPr>
            <a:lvl6pPr lvl="5" algn="ctr">
              <a:lnSpc>
                <a:spcPct val="100000"/>
              </a:lnSpc>
              <a:spcBef>
                <a:spcPts val="0"/>
              </a:spcBef>
              <a:spcAft>
                <a:spcPts val="0"/>
              </a:spcAft>
              <a:buClr>
                <a:schemeClr val="accent5"/>
              </a:buClr>
              <a:buSzPct val="100000"/>
              <a:buNone/>
              <a:defRPr sz="2100">
                <a:solidFill>
                  <a:schemeClr val="accent5"/>
                </a:solidFill>
              </a:defRPr>
            </a:lvl6pPr>
            <a:lvl7pPr lvl="6" algn="ctr">
              <a:lnSpc>
                <a:spcPct val="100000"/>
              </a:lnSpc>
              <a:spcBef>
                <a:spcPts val="0"/>
              </a:spcBef>
              <a:spcAft>
                <a:spcPts val="0"/>
              </a:spcAft>
              <a:buClr>
                <a:schemeClr val="accent5"/>
              </a:buClr>
              <a:buSzPct val="100000"/>
              <a:buNone/>
              <a:defRPr sz="2100">
                <a:solidFill>
                  <a:schemeClr val="accent5"/>
                </a:solidFill>
              </a:defRPr>
            </a:lvl7pPr>
            <a:lvl8pPr lvl="7" algn="ctr">
              <a:lnSpc>
                <a:spcPct val="100000"/>
              </a:lnSpc>
              <a:spcBef>
                <a:spcPts val="0"/>
              </a:spcBef>
              <a:spcAft>
                <a:spcPts val="0"/>
              </a:spcAft>
              <a:buClr>
                <a:schemeClr val="accent5"/>
              </a:buClr>
              <a:buSzPct val="100000"/>
              <a:buNone/>
              <a:defRPr sz="2100">
                <a:solidFill>
                  <a:schemeClr val="accent5"/>
                </a:solidFill>
              </a:defRPr>
            </a:lvl8pPr>
            <a:lvl9pPr lvl="8" algn="ctr">
              <a:lnSpc>
                <a:spcPct val="100000"/>
              </a:lnSpc>
              <a:spcBef>
                <a:spcPts val="0"/>
              </a:spcBef>
              <a:spcAft>
                <a:spcPts val="0"/>
              </a:spcAft>
              <a:buClr>
                <a:schemeClr val="accent5"/>
              </a:buClr>
              <a:buSzPct val="100000"/>
              <a:buNone/>
              <a:defRPr sz="2100">
                <a:solidFill>
                  <a:schemeClr val="accent5"/>
                </a:solidFill>
              </a:defRPr>
            </a:lvl9pPr>
          </a:lstStyle>
          <a:p>
            <a:endParaRPr/>
          </a:p>
        </p:txBody>
      </p:sp>
      <p:sp>
        <p:nvSpPr>
          <p:cNvPr id="47" name="Shape 47"/>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8" name="Shape 4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9"/>
        <p:cNvGrpSpPr/>
        <p:nvPr/>
      </p:nvGrpSpPr>
      <p:grpSpPr>
        <a:xfrm>
          <a:off x="0" y="0"/>
          <a:ext cx="0" cy="0"/>
          <a:chOff x="0" y="0"/>
          <a:chExt cx="0" cy="0"/>
        </a:xfrm>
      </p:grpSpPr>
      <p:sp>
        <p:nvSpPr>
          <p:cNvPr id="50" name="Shape 50"/>
          <p:cNvSpPr txBox="1">
            <a:spLocks noGrp="1"/>
          </p:cNvSpPr>
          <p:nvPr>
            <p:ph type="body" idx="1"/>
          </p:nvPr>
        </p:nvSpPr>
        <p:spPr>
          <a:xfrm>
            <a:off x="319500" y="4233725"/>
            <a:ext cx="5998800" cy="598800"/>
          </a:xfrm>
          <a:prstGeom prst="rect">
            <a:avLst/>
          </a:prstGeom>
        </p:spPr>
        <p:txBody>
          <a:bodyPr lIns="91425" tIns="91425" rIns="91425" bIns="91425" anchor="ctr" anchorCtr="0"/>
          <a:lstStyle>
            <a:lvl1pPr lvl="0">
              <a:lnSpc>
                <a:spcPct val="100000"/>
              </a:lnSpc>
              <a:spcBef>
                <a:spcPts val="0"/>
              </a:spcBef>
              <a:spcAft>
                <a:spcPts val="0"/>
              </a:spcAft>
              <a:buFont typeface="Roboto Slab"/>
              <a:buNone/>
              <a:defRPr>
                <a:latin typeface="Roboto Slab"/>
                <a:ea typeface="Roboto Slab"/>
                <a:cs typeface="Roboto Slab"/>
                <a:sym typeface="Roboto Slab"/>
              </a:defRPr>
            </a:lvl1pPr>
          </a:lstStyle>
          <a:p>
            <a:endParaRPr/>
          </a:p>
        </p:txBody>
      </p:sp>
      <p:sp>
        <p:nvSpPr>
          <p:cNvPr id="51" name="Shape 5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87900" y="458025"/>
            <a:ext cx="8368200" cy="686100"/>
          </a:xfrm>
          <a:prstGeom prst="rect">
            <a:avLst/>
          </a:prstGeom>
          <a:noFill/>
          <a:ln>
            <a:noFill/>
          </a:ln>
        </p:spPr>
        <p:txBody>
          <a:bodyPr lIns="91425" tIns="91425" rIns="91425" bIns="91425" anchor="b" anchorCtr="0"/>
          <a:lstStyle>
            <a:lvl1pPr lvl="0">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1pPr>
            <a:lvl2pPr lvl="1">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2pPr>
            <a:lvl3pPr lvl="2">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3pPr>
            <a:lvl4pPr lvl="3">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4pPr>
            <a:lvl5pPr lvl="4">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5pPr>
            <a:lvl6pPr lvl="5">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6pPr>
            <a:lvl7pPr lvl="6">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7pPr>
            <a:lvl8pPr lvl="7">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8pPr>
            <a:lvl9pPr lvl="8">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9pPr>
          </a:lstStyle>
          <a:p>
            <a:endParaRPr/>
          </a:p>
        </p:txBody>
      </p:sp>
      <p:sp>
        <p:nvSpPr>
          <p:cNvPr id="7" name="Shape 7"/>
          <p:cNvSpPr txBox="1">
            <a:spLocks noGrp="1"/>
          </p:cNvSpPr>
          <p:nvPr>
            <p:ph type="body" idx="1"/>
          </p:nvPr>
        </p:nvSpPr>
        <p:spPr>
          <a:xfrm>
            <a:off x="387900" y="1489824"/>
            <a:ext cx="8368200" cy="30789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1"/>
              </a:buClr>
              <a:buSzPct val="100000"/>
              <a:buFont typeface="Roboto"/>
              <a:defRPr sz="1800">
                <a:solidFill>
                  <a:schemeClr val="dk1"/>
                </a:solidFill>
                <a:latin typeface="Roboto"/>
                <a:ea typeface="Roboto"/>
                <a:cs typeface="Roboto"/>
                <a:sym typeface="Roboto"/>
              </a:defRPr>
            </a:lvl1pPr>
            <a:lvl2pPr lvl="1">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2pPr>
            <a:lvl3pPr lvl="2">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3pPr>
            <a:lvl4pPr lvl="3">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4pPr>
            <a:lvl5pPr lvl="4">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5pPr>
            <a:lvl6pPr lvl="5">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6pPr>
            <a:lvl7pPr lvl="6">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7pPr>
            <a:lvl8pPr lvl="7">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8pPr>
            <a:lvl9pPr lvl="8">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1"/>
                </a:solidFill>
                <a:latin typeface="Roboto"/>
                <a:ea typeface="Roboto"/>
                <a:cs typeface="Roboto"/>
                <a:sym typeface="Roboto"/>
              </a:rPr>
              <a:t>‹#›</a:t>
            </a:fld>
            <a:endParaRPr lang="en" sz="1000">
              <a:solidFill>
                <a:schemeClr val="dk1"/>
              </a:solidFill>
              <a:latin typeface="Roboto"/>
              <a:ea typeface="Roboto"/>
              <a:cs typeface="Roboto"/>
              <a:sym typeface="Robot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healthiersf.org/RestorativePractices/Resources/videos.php#intro"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Shape 63"/>
          <p:cNvSpPr txBox="1">
            <a:spLocks noGrp="1"/>
          </p:cNvSpPr>
          <p:nvPr>
            <p:ph type="ctrTitle"/>
          </p:nvPr>
        </p:nvSpPr>
        <p:spPr>
          <a:xfrm>
            <a:off x="1680301" y="1188925"/>
            <a:ext cx="5783400" cy="1457399"/>
          </a:xfrm>
          <a:prstGeom prst="rect">
            <a:avLst/>
          </a:prstGeom>
        </p:spPr>
        <p:txBody>
          <a:bodyPr lIns="91425" tIns="91425" rIns="91425" bIns="91425" anchor="b" anchorCtr="0">
            <a:noAutofit/>
          </a:bodyPr>
          <a:lstStyle/>
          <a:p>
            <a:pPr lvl="0">
              <a:spcBef>
                <a:spcPts val="0"/>
              </a:spcBef>
              <a:buNone/>
            </a:pPr>
            <a:r>
              <a:rPr lang="en"/>
              <a:t>RESTORATIVE PRACTICES</a:t>
            </a:r>
          </a:p>
        </p:txBody>
      </p:sp>
      <p:sp>
        <p:nvSpPr>
          <p:cNvPr id="64" name="Shape 64"/>
          <p:cNvSpPr txBox="1">
            <a:spLocks noGrp="1"/>
          </p:cNvSpPr>
          <p:nvPr>
            <p:ph type="subTitle" idx="1"/>
          </p:nvPr>
        </p:nvSpPr>
        <p:spPr>
          <a:xfrm>
            <a:off x="1680301" y="3049450"/>
            <a:ext cx="5783400" cy="909000"/>
          </a:xfrm>
          <a:prstGeom prst="rect">
            <a:avLst/>
          </a:prstGeom>
        </p:spPr>
        <p:txBody>
          <a:bodyPr lIns="91425" tIns="91425" rIns="91425" bIns="91425" anchor="t" anchorCtr="0">
            <a:noAutofit/>
          </a:bodyPr>
          <a:lstStyle/>
          <a:p>
            <a:pPr lvl="0">
              <a:spcBef>
                <a:spcPts val="0"/>
              </a:spcBef>
              <a:buNone/>
            </a:pPr>
            <a:r>
              <a:rPr lang="en"/>
              <a:t>Cohesion Schools</a:t>
            </a:r>
          </a:p>
          <a:p>
            <a:pPr lvl="0">
              <a:spcBef>
                <a:spcPts val="0"/>
              </a:spcBef>
              <a:buNone/>
            </a:pPr>
            <a:r>
              <a:rPr lang="en"/>
              <a:t>June 22nd, 2016 </a:t>
            </a:r>
          </a:p>
        </p:txBody>
      </p:sp>
      <p:sp>
        <p:nvSpPr>
          <p:cNvPr id="2" name="TextBox 1"/>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rtl="0">
              <a:spcBef>
                <a:spcPts val="0"/>
              </a:spcBef>
              <a:buNone/>
            </a:pPr>
            <a:r>
              <a:rPr lang="en" b="1"/>
              <a:t>Practitioner Styles Activity</a:t>
            </a:r>
          </a:p>
        </p:txBody>
      </p:sp>
      <p:sp>
        <p:nvSpPr>
          <p:cNvPr id="124" name="Shape 124"/>
          <p:cNvSpPr txBox="1">
            <a:spLocks noGrp="1"/>
          </p:cNvSpPr>
          <p:nvPr>
            <p:ph type="body" idx="1"/>
          </p:nvPr>
        </p:nvSpPr>
        <p:spPr>
          <a:xfrm>
            <a:off x="387900" y="1144124"/>
            <a:ext cx="8368200" cy="3656100"/>
          </a:xfrm>
          <a:prstGeom prst="rect">
            <a:avLst/>
          </a:prstGeom>
        </p:spPr>
        <p:txBody>
          <a:bodyPr lIns="91425" tIns="91425" rIns="91425" bIns="91425" anchor="t" anchorCtr="0">
            <a:noAutofit/>
          </a:bodyPr>
          <a:lstStyle/>
          <a:p>
            <a:pPr lvl="0" rtl="0">
              <a:spcBef>
                <a:spcPts val="0"/>
              </a:spcBef>
              <a:buNone/>
            </a:pPr>
            <a:r>
              <a:rPr lang="en" sz="2000"/>
              <a:t>In your groups, identify the behaviors you would likely observe if a practitioner’s style was predominately:</a:t>
            </a:r>
          </a:p>
          <a:p>
            <a:pPr lvl="0" rtl="0">
              <a:spcBef>
                <a:spcPts val="0"/>
              </a:spcBef>
              <a:buNone/>
            </a:pPr>
            <a:r>
              <a:rPr lang="en" sz="2000"/>
              <a:t>	⇛Punitive</a:t>
            </a:r>
          </a:p>
          <a:p>
            <a:pPr lvl="0" rtl="0">
              <a:spcBef>
                <a:spcPts val="0"/>
              </a:spcBef>
              <a:buNone/>
            </a:pPr>
            <a:r>
              <a:rPr lang="en" sz="2000"/>
              <a:t>	⇛Permissive</a:t>
            </a:r>
          </a:p>
          <a:p>
            <a:pPr lvl="0" indent="457200" rtl="0">
              <a:spcBef>
                <a:spcPts val="0"/>
              </a:spcBef>
              <a:buNone/>
            </a:pPr>
            <a:r>
              <a:rPr lang="en" sz="2000"/>
              <a:t>⇛ Neglectful</a:t>
            </a:r>
          </a:p>
          <a:p>
            <a:pPr lvl="0" indent="457200" rtl="0">
              <a:spcBef>
                <a:spcPts val="0"/>
              </a:spcBef>
              <a:buNone/>
            </a:pPr>
            <a:r>
              <a:rPr lang="en" sz="2000"/>
              <a:t>⇛Restorative</a:t>
            </a:r>
          </a:p>
          <a:p>
            <a:pPr marL="0" lvl="0" indent="0" rtl="0">
              <a:spcBef>
                <a:spcPts val="0"/>
              </a:spcBef>
              <a:buNone/>
            </a:pPr>
            <a:r>
              <a:rPr lang="en" sz="2000"/>
              <a:t>What would the likely OUTCOMES be for a young person?</a:t>
            </a:r>
          </a:p>
          <a:p>
            <a:pPr lvl="0" rtl="0">
              <a:spcBef>
                <a:spcPts val="0"/>
              </a:spcBef>
              <a:buNone/>
            </a:pPr>
            <a:r>
              <a:rPr lang="en"/>
              <a:t> </a:t>
            </a:r>
          </a:p>
          <a:p>
            <a:pPr lvl="0" rtl="0">
              <a:spcBef>
                <a:spcPts val="0"/>
              </a:spcBef>
              <a:buNone/>
            </a:pPr>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387900" y="292700"/>
            <a:ext cx="8368200" cy="686100"/>
          </a:xfrm>
          <a:prstGeom prst="rect">
            <a:avLst/>
          </a:prstGeom>
        </p:spPr>
        <p:txBody>
          <a:bodyPr lIns="91425" tIns="91425" rIns="91425" bIns="91425" anchor="b" anchorCtr="0">
            <a:noAutofit/>
          </a:bodyPr>
          <a:lstStyle/>
          <a:p>
            <a:pPr lvl="0" rtl="0">
              <a:spcBef>
                <a:spcPts val="0"/>
              </a:spcBef>
              <a:buNone/>
            </a:pPr>
            <a:r>
              <a:rPr lang="en" b="1"/>
              <a:t>Permissive Practitioner Style</a:t>
            </a:r>
          </a:p>
        </p:txBody>
      </p:sp>
      <p:sp>
        <p:nvSpPr>
          <p:cNvPr id="130" name="Shape 130"/>
          <p:cNvSpPr txBox="1">
            <a:spLocks noGrp="1"/>
          </p:cNvSpPr>
          <p:nvPr>
            <p:ph type="body" idx="1"/>
          </p:nvPr>
        </p:nvSpPr>
        <p:spPr>
          <a:xfrm>
            <a:off x="387900" y="1144125"/>
            <a:ext cx="3999900" cy="3345900"/>
          </a:xfrm>
          <a:prstGeom prst="rect">
            <a:avLst/>
          </a:prstGeom>
        </p:spPr>
        <p:txBody>
          <a:bodyPr lIns="91425" tIns="91425" rIns="91425" bIns="91425" anchor="t" anchorCtr="0">
            <a:noAutofit/>
          </a:bodyPr>
          <a:lstStyle/>
          <a:p>
            <a:pPr lvl="0" rtl="0">
              <a:lnSpc>
                <a:spcPct val="100000"/>
              </a:lnSpc>
              <a:spcBef>
                <a:spcPts val="0"/>
              </a:spcBef>
              <a:buNone/>
            </a:pPr>
            <a:r>
              <a:rPr lang="en" sz="2200" b="1">
                <a:solidFill>
                  <a:srgbClr val="F3F3F3"/>
                </a:solidFill>
              </a:rPr>
              <a:t>High Support/Low Control</a:t>
            </a:r>
          </a:p>
          <a:p>
            <a:pPr marL="0" lvl="0" indent="0" rtl="0">
              <a:lnSpc>
                <a:spcPct val="100000"/>
              </a:lnSpc>
              <a:spcBef>
                <a:spcPts val="0"/>
              </a:spcBef>
              <a:buNone/>
            </a:pPr>
            <a:r>
              <a:rPr lang="en" sz="1700">
                <a:solidFill>
                  <a:srgbClr val="F3F3F3"/>
                </a:solidFill>
              </a:rPr>
              <a:t>⇛Warm and supportive</a:t>
            </a:r>
          </a:p>
          <a:p>
            <a:pPr marL="0" lvl="0" indent="0" rtl="0">
              <a:lnSpc>
                <a:spcPct val="100000"/>
              </a:lnSpc>
              <a:spcBef>
                <a:spcPts val="0"/>
              </a:spcBef>
              <a:buNone/>
            </a:pPr>
            <a:r>
              <a:rPr lang="en" sz="1700">
                <a:solidFill>
                  <a:srgbClr val="F3F3F3"/>
                </a:solidFill>
              </a:rPr>
              <a:t>⇛ Doesn’t set limits</a:t>
            </a:r>
          </a:p>
          <a:p>
            <a:pPr marL="0" lvl="0" indent="0" rtl="0">
              <a:lnSpc>
                <a:spcPct val="100000"/>
              </a:lnSpc>
              <a:spcBef>
                <a:spcPts val="0"/>
              </a:spcBef>
              <a:buNone/>
            </a:pPr>
            <a:r>
              <a:rPr lang="en" sz="1700">
                <a:solidFill>
                  <a:srgbClr val="F3F3F3"/>
                </a:solidFill>
              </a:rPr>
              <a:t>⇛ Focus on effort and de-emphasis of quality</a:t>
            </a:r>
          </a:p>
          <a:p>
            <a:pPr marL="0" lvl="0" indent="0" rtl="0">
              <a:lnSpc>
                <a:spcPct val="100000"/>
              </a:lnSpc>
              <a:spcBef>
                <a:spcPts val="0"/>
              </a:spcBef>
              <a:buNone/>
            </a:pPr>
            <a:r>
              <a:rPr lang="en" sz="1700">
                <a:solidFill>
                  <a:srgbClr val="F3F3F3"/>
                </a:solidFill>
              </a:rPr>
              <a:t>⇛Inappropriate behavior handled through ignoring or handled with weak reprimands or pleading</a:t>
            </a:r>
          </a:p>
          <a:p>
            <a:pPr marL="0" lvl="0" indent="0" rtl="0">
              <a:spcBef>
                <a:spcPts val="0"/>
              </a:spcBef>
              <a:buNone/>
            </a:pPr>
            <a:r>
              <a:rPr lang="en">
                <a:solidFill>
                  <a:srgbClr val="F3F3F3"/>
                </a:solidFill>
              </a:rPr>
              <a:t>	</a:t>
            </a:r>
          </a:p>
        </p:txBody>
      </p:sp>
      <p:sp>
        <p:nvSpPr>
          <p:cNvPr id="131" name="Shape 131"/>
          <p:cNvSpPr txBox="1">
            <a:spLocks noGrp="1"/>
          </p:cNvSpPr>
          <p:nvPr>
            <p:ph type="body" idx="2"/>
          </p:nvPr>
        </p:nvSpPr>
        <p:spPr>
          <a:xfrm>
            <a:off x="4756200" y="1144125"/>
            <a:ext cx="3999900" cy="3999300"/>
          </a:xfrm>
          <a:prstGeom prst="rect">
            <a:avLst/>
          </a:prstGeom>
        </p:spPr>
        <p:txBody>
          <a:bodyPr lIns="91425" tIns="91425" rIns="91425" bIns="91425" anchor="t" anchorCtr="0">
            <a:noAutofit/>
          </a:bodyPr>
          <a:lstStyle/>
          <a:p>
            <a:pPr lvl="0" rtl="0">
              <a:spcBef>
                <a:spcPts val="0"/>
              </a:spcBef>
              <a:buNone/>
            </a:pPr>
            <a:r>
              <a:rPr lang="en" sz="2200" b="1"/>
              <a:t>Likely Outcomes</a:t>
            </a:r>
          </a:p>
          <a:p>
            <a:pPr lvl="0" rtl="0">
              <a:spcBef>
                <a:spcPts val="0"/>
              </a:spcBef>
              <a:buNone/>
            </a:pPr>
            <a:r>
              <a:rPr lang="en" sz="1700"/>
              <a:t>⇛Students feel liked and supported</a:t>
            </a:r>
          </a:p>
          <a:p>
            <a:pPr marL="0" lvl="0" indent="0" rtl="0">
              <a:spcBef>
                <a:spcPts val="0"/>
              </a:spcBef>
              <a:buNone/>
            </a:pPr>
            <a:r>
              <a:rPr lang="en" sz="1700"/>
              <a:t>⇛Chaotic out of control classroom</a:t>
            </a:r>
          </a:p>
          <a:p>
            <a:pPr marL="0" lvl="0" indent="0" rtl="0">
              <a:spcBef>
                <a:spcPts val="0"/>
              </a:spcBef>
              <a:buNone/>
            </a:pPr>
            <a:r>
              <a:rPr lang="en" sz="1700"/>
              <a:t>⇛Students do not feel secure in the teacher’s capacity to “manage”</a:t>
            </a:r>
          </a:p>
          <a:p>
            <a:pPr marL="0" lvl="0" indent="0" rtl="0">
              <a:spcBef>
                <a:spcPts val="0"/>
              </a:spcBef>
              <a:buNone/>
            </a:pPr>
            <a:r>
              <a:rPr lang="en" sz="1700"/>
              <a:t>⇛Poor work quality</a:t>
            </a:r>
          </a:p>
          <a:p>
            <a:pPr marL="0" lvl="0" indent="0" rtl="0">
              <a:spcBef>
                <a:spcPts val="0"/>
              </a:spcBef>
              <a:buNone/>
            </a:pPr>
            <a:r>
              <a:rPr lang="en" sz="1700"/>
              <a:t>⇛Students feel anxious/uncertain</a:t>
            </a:r>
          </a:p>
          <a:p>
            <a:pPr marL="0" lvl="0" indent="0" rtl="0">
              <a:spcBef>
                <a:spcPts val="0"/>
              </a:spcBef>
              <a:buNone/>
            </a:pPr>
            <a:r>
              <a:rPr lang="en" sz="1700"/>
              <a:t>⇛High teacher stress</a:t>
            </a:r>
          </a:p>
          <a:p>
            <a:pPr marL="0" lvl="0" indent="0" rtl="0">
              <a:spcBef>
                <a:spcPts val="0"/>
              </a:spcBef>
              <a:buNone/>
            </a:pPr>
            <a:endParaRPr sz="1700"/>
          </a:p>
        </p:txBody>
      </p:sp>
      <p:sp>
        <p:nvSpPr>
          <p:cNvPr id="5" name="TextBox 4"/>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title"/>
          </p:nvPr>
        </p:nvSpPr>
        <p:spPr>
          <a:xfrm>
            <a:off x="387900" y="292700"/>
            <a:ext cx="8368200" cy="686100"/>
          </a:xfrm>
          <a:prstGeom prst="rect">
            <a:avLst/>
          </a:prstGeom>
        </p:spPr>
        <p:txBody>
          <a:bodyPr lIns="91425" tIns="91425" rIns="91425" bIns="91425" anchor="b" anchorCtr="0">
            <a:noAutofit/>
          </a:bodyPr>
          <a:lstStyle/>
          <a:p>
            <a:pPr lvl="0" rtl="0">
              <a:spcBef>
                <a:spcPts val="0"/>
              </a:spcBef>
              <a:buNone/>
            </a:pPr>
            <a:r>
              <a:rPr lang="en" b="1"/>
              <a:t>Neglectful Practitioner Style</a:t>
            </a:r>
          </a:p>
        </p:txBody>
      </p:sp>
      <p:sp>
        <p:nvSpPr>
          <p:cNvPr id="137" name="Shape 137"/>
          <p:cNvSpPr txBox="1">
            <a:spLocks noGrp="1"/>
          </p:cNvSpPr>
          <p:nvPr>
            <p:ph type="body" idx="1"/>
          </p:nvPr>
        </p:nvSpPr>
        <p:spPr>
          <a:xfrm>
            <a:off x="387900" y="1144125"/>
            <a:ext cx="3999900" cy="3783600"/>
          </a:xfrm>
          <a:prstGeom prst="rect">
            <a:avLst/>
          </a:prstGeom>
        </p:spPr>
        <p:txBody>
          <a:bodyPr lIns="91425" tIns="91425" rIns="91425" bIns="91425" anchor="t" anchorCtr="0">
            <a:noAutofit/>
          </a:bodyPr>
          <a:lstStyle/>
          <a:p>
            <a:pPr lvl="0" rtl="0">
              <a:lnSpc>
                <a:spcPct val="100000"/>
              </a:lnSpc>
              <a:spcBef>
                <a:spcPts val="0"/>
              </a:spcBef>
              <a:buNone/>
            </a:pPr>
            <a:r>
              <a:rPr lang="en" sz="2200" b="1">
                <a:solidFill>
                  <a:srgbClr val="F3F3F3"/>
                </a:solidFill>
              </a:rPr>
              <a:t>Low Support/Low Control</a:t>
            </a:r>
          </a:p>
          <a:p>
            <a:pPr marL="0" lvl="0" indent="0" rtl="0">
              <a:lnSpc>
                <a:spcPct val="100000"/>
              </a:lnSpc>
              <a:spcBef>
                <a:spcPts val="0"/>
              </a:spcBef>
              <a:buNone/>
            </a:pPr>
            <a:r>
              <a:rPr lang="en" sz="1700">
                <a:solidFill>
                  <a:srgbClr val="F3F3F3"/>
                </a:solidFill>
              </a:rPr>
              <a:t>⇛Teacher remains at desk and students do not feel cared for</a:t>
            </a:r>
          </a:p>
          <a:p>
            <a:pPr marL="0" lvl="0" indent="0" rtl="0">
              <a:lnSpc>
                <a:spcPct val="100000"/>
              </a:lnSpc>
              <a:spcBef>
                <a:spcPts val="0"/>
              </a:spcBef>
              <a:buNone/>
            </a:pPr>
            <a:r>
              <a:rPr lang="en" sz="1700">
                <a:solidFill>
                  <a:srgbClr val="F3F3F3"/>
                </a:solidFill>
              </a:rPr>
              <a:t>⇛Teacher does not appear concerned about quality of students’ work</a:t>
            </a:r>
          </a:p>
          <a:p>
            <a:pPr marL="0" lvl="0" indent="0" rtl="0">
              <a:lnSpc>
                <a:spcPct val="100000"/>
              </a:lnSpc>
              <a:spcBef>
                <a:spcPts val="0"/>
              </a:spcBef>
              <a:buNone/>
            </a:pPr>
            <a:r>
              <a:rPr lang="en" sz="1700">
                <a:solidFill>
                  <a:srgbClr val="F3F3F3"/>
                </a:solidFill>
              </a:rPr>
              <a:t>⇛ May result from teacher stress, burn-out, depression or physical illness</a:t>
            </a:r>
          </a:p>
          <a:p>
            <a:pPr marL="0" lvl="0" indent="0" rtl="0">
              <a:lnSpc>
                <a:spcPct val="100000"/>
              </a:lnSpc>
              <a:spcBef>
                <a:spcPts val="0"/>
              </a:spcBef>
              <a:buNone/>
            </a:pPr>
            <a:r>
              <a:rPr lang="en" sz="1700">
                <a:solidFill>
                  <a:srgbClr val="F3F3F3"/>
                </a:solidFill>
              </a:rPr>
              <a:t>⇛May be lack of skill in how to be warm while demanding</a:t>
            </a:r>
          </a:p>
          <a:p>
            <a:pPr marL="0" lvl="0" indent="0" rtl="0">
              <a:spcBef>
                <a:spcPts val="0"/>
              </a:spcBef>
              <a:buNone/>
            </a:pPr>
            <a:r>
              <a:rPr lang="en">
                <a:solidFill>
                  <a:srgbClr val="F3F3F3"/>
                </a:solidFill>
              </a:rPr>
              <a:t>	</a:t>
            </a:r>
          </a:p>
        </p:txBody>
      </p:sp>
      <p:sp>
        <p:nvSpPr>
          <p:cNvPr id="138" name="Shape 138"/>
          <p:cNvSpPr txBox="1">
            <a:spLocks noGrp="1"/>
          </p:cNvSpPr>
          <p:nvPr>
            <p:ph type="body" idx="2"/>
          </p:nvPr>
        </p:nvSpPr>
        <p:spPr>
          <a:xfrm>
            <a:off x="4756200" y="1144125"/>
            <a:ext cx="3999900" cy="3999300"/>
          </a:xfrm>
          <a:prstGeom prst="rect">
            <a:avLst/>
          </a:prstGeom>
        </p:spPr>
        <p:txBody>
          <a:bodyPr lIns="91425" tIns="91425" rIns="91425" bIns="91425" anchor="t" anchorCtr="0">
            <a:noAutofit/>
          </a:bodyPr>
          <a:lstStyle/>
          <a:p>
            <a:pPr lvl="0" rtl="0">
              <a:spcBef>
                <a:spcPts val="0"/>
              </a:spcBef>
              <a:buNone/>
            </a:pPr>
            <a:r>
              <a:rPr lang="en" sz="2200" b="1"/>
              <a:t>Likely Outcomes</a:t>
            </a:r>
          </a:p>
          <a:p>
            <a:pPr lvl="0" rtl="0">
              <a:spcBef>
                <a:spcPts val="0"/>
              </a:spcBef>
              <a:buNone/>
            </a:pPr>
            <a:r>
              <a:rPr lang="en" sz="1700"/>
              <a:t>⇛May miss warning signs of academic or behavioral difficulties in students</a:t>
            </a:r>
          </a:p>
          <a:p>
            <a:pPr marL="0" lvl="0" indent="0" rtl="0">
              <a:spcBef>
                <a:spcPts val="0"/>
              </a:spcBef>
              <a:buNone/>
            </a:pPr>
            <a:r>
              <a:rPr lang="en" sz="1700"/>
              <a:t>⇛Students may withdraw and feel worthless</a:t>
            </a:r>
          </a:p>
          <a:p>
            <a:pPr marL="0" lvl="0" indent="0" rtl="0">
              <a:spcBef>
                <a:spcPts val="0"/>
              </a:spcBef>
              <a:buNone/>
            </a:pPr>
            <a:r>
              <a:rPr lang="en" sz="1700"/>
              <a:t>⇛Increased acting out in order to get teacher’s attention or because no sense or order or control in classroom</a:t>
            </a:r>
          </a:p>
          <a:p>
            <a:pPr marL="0" lvl="0" indent="0" rtl="0">
              <a:spcBef>
                <a:spcPts val="0"/>
              </a:spcBef>
              <a:buNone/>
            </a:pPr>
            <a:r>
              <a:rPr lang="en" sz="1700"/>
              <a:t>⇛Limited meaningful learning taking place</a:t>
            </a:r>
          </a:p>
        </p:txBody>
      </p:sp>
      <p:sp>
        <p:nvSpPr>
          <p:cNvPr id="5" name="TextBox 4"/>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Shape 143"/>
          <p:cNvSpPr txBox="1">
            <a:spLocks noGrp="1"/>
          </p:cNvSpPr>
          <p:nvPr>
            <p:ph type="title"/>
          </p:nvPr>
        </p:nvSpPr>
        <p:spPr>
          <a:xfrm>
            <a:off x="387900" y="292700"/>
            <a:ext cx="8368200" cy="686100"/>
          </a:xfrm>
          <a:prstGeom prst="rect">
            <a:avLst/>
          </a:prstGeom>
        </p:spPr>
        <p:txBody>
          <a:bodyPr lIns="91425" tIns="91425" rIns="91425" bIns="91425" anchor="b" anchorCtr="0">
            <a:noAutofit/>
          </a:bodyPr>
          <a:lstStyle/>
          <a:p>
            <a:pPr lvl="0" rtl="0">
              <a:spcBef>
                <a:spcPts val="0"/>
              </a:spcBef>
              <a:buNone/>
            </a:pPr>
            <a:r>
              <a:rPr lang="en" b="1"/>
              <a:t>Restorative Practitioner Style</a:t>
            </a:r>
          </a:p>
        </p:txBody>
      </p:sp>
      <p:sp>
        <p:nvSpPr>
          <p:cNvPr id="144" name="Shape 144"/>
          <p:cNvSpPr txBox="1">
            <a:spLocks noGrp="1"/>
          </p:cNvSpPr>
          <p:nvPr>
            <p:ph type="body" idx="1"/>
          </p:nvPr>
        </p:nvSpPr>
        <p:spPr>
          <a:xfrm>
            <a:off x="387900" y="978800"/>
            <a:ext cx="3999900" cy="3999300"/>
          </a:xfrm>
          <a:prstGeom prst="rect">
            <a:avLst/>
          </a:prstGeom>
        </p:spPr>
        <p:txBody>
          <a:bodyPr lIns="91425" tIns="91425" rIns="91425" bIns="91425" anchor="t" anchorCtr="0">
            <a:noAutofit/>
          </a:bodyPr>
          <a:lstStyle/>
          <a:p>
            <a:pPr lvl="0" rtl="0">
              <a:lnSpc>
                <a:spcPct val="100000"/>
              </a:lnSpc>
              <a:spcBef>
                <a:spcPts val="0"/>
              </a:spcBef>
              <a:buNone/>
            </a:pPr>
            <a:r>
              <a:rPr lang="en" sz="2200" b="1">
                <a:solidFill>
                  <a:srgbClr val="F3F3F3"/>
                </a:solidFill>
              </a:rPr>
              <a:t>High Support/High Control</a:t>
            </a:r>
          </a:p>
          <a:p>
            <a:pPr marL="0" lvl="0" indent="0" rtl="0">
              <a:lnSpc>
                <a:spcPct val="100000"/>
              </a:lnSpc>
              <a:spcBef>
                <a:spcPts val="0"/>
              </a:spcBef>
              <a:buNone/>
            </a:pPr>
            <a:r>
              <a:rPr lang="en" sz="1700">
                <a:solidFill>
                  <a:srgbClr val="F3F3F3"/>
                </a:solidFill>
              </a:rPr>
              <a:t>⇛Positive kind and supportive relationships</a:t>
            </a:r>
          </a:p>
          <a:p>
            <a:pPr marL="0" lvl="0" indent="0" rtl="0">
              <a:lnSpc>
                <a:spcPct val="100000"/>
              </a:lnSpc>
              <a:spcBef>
                <a:spcPts val="0"/>
              </a:spcBef>
              <a:buNone/>
            </a:pPr>
            <a:r>
              <a:rPr lang="en" sz="1700">
                <a:solidFill>
                  <a:srgbClr val="F3F3F3"/>
                </a:solidFill>
              </a:rPr>
              <a:t>⇛Effective discipline plan and orderly classroom</a:t>
            </a:r>
          </a:p>
          <a:p>
            <a:pPr marL="0" lvl="0" indent="0" rtl="0">
              <a:lnSpc>
                <a:spcPct val="100000"/>
              </a:lnSpc>
              <a:spcBef>
                <a:spcPts val="0"/>
              </a:spcBef>
              <a:buNone/>
            </a:pPr>
            <a:r>
              <a:rPr lang="en" sz="1700">
                <a:solidFill>
                  <a:srgbClr val="F3F3F3"/>
                </a:solidFill>
              </a:rPr>
              <a:t>⇛ Sense of hope/optimism</a:t>
            </a:r>
          </a:p>
          <a:p>
            <a:pPr marL="0" lvl="0" indent="0" rtl="0">
              <a:lnSpc>
                <a:spcPct val="100000"/>
              </a:lnSpc>
              <a:spcBef>
                <a:spcPts val="0"/>
              </a:spcBef>
              <a:buNone/>
            </a:pPr>
            <a:r>
              <a:rPr lang="en" sz="1700">
                <a:solidFill>
                  <a:srgbClr val="F3F3F3"/>
                </a:solidFill>
              </a:rPr>
              <a:t>⇛Students feel sense of safety and competence</a:t>
            </a:r>
          </a:p>
          <a:p>
            <a:pPr marL="0" lvl="0" indent="0" rtl="0">
              <a:lnSpc>
                <a:spcPct val="100000"/>
              </a:lnSpc>
              <a:spcBef>
                <a:spcPts val="0"/>
              </a:spcBef>
              <a:buNone/>
            </a:pPr>
            <a:r>
              <a:rPr lang="en" sz="1700">
                <a:solidFill>
                  <a:srgbClr val="F3F3F3"/>
                </a:solidFill>
              </a:rPr>
              <a:t>⇛High level of work quality</a:t>
            </a:r>
          </a:p>
          <a:p>
            <a:pPr marL="0" lvl="0" indent="0" rtl="0">
              <a:lnSpc>
                <a:spcPct val="100000"/>
              </a:lnSpc>
              <a:spcBef>
                <a:spcPts val="0"/>
              </a:spcBef>
              <a:buNone/>
            </a:pPr>
            <a:r>
              <a:rPr lang="en" sz="1700">
                <a:solidFill>
                  <a:srgbClr val="F3F3F3"/>
                </a:solidFill>
              </a:rPr>
              <a:t>⇛High job satisfaction</a:t>
            </a:r>
          </a:p>
          <a:p>
            <a:pPr marL="0" lvl="0" indent="0" rtl="0">
              <a:spcBef>
                <a:spcPts val="0"/>
              </a:spcBef>
              <a:buNone/>
            </a:pPr>
            <a:r>
              <a:rPr lang="en">
                <a:solidFill>
                  <a:srgbClr val="F3F3F3"/>
                </a:solidFill>
              </a:rPr>
              <a:t>	</a:t>
            </a:r>
          </a:p>
        </p:txBody>
      </p:sp>
      <p:sp>
        <p:nvSpPr>
          <p:cNvPr id="145" name="Shape 145"/>
          <p:cNvSpPr txBox="1">
            <a:spLocks noGrp="1"/>
          </p:cNvSpPr>
          <p:nvPr>
            <p:ph type="body" idx="2"/>
          </p:nvPr>
        </p:nvSpPr>
        <p:spPr>
          <a:xfrm>
            <a:off x="4756200" y="1199225"/>
            <a:ext cx="3999900" cy="2993700"/>
          </a:xfrm>
          <a:prstGeom prst="rect">
            <a:avLst/>
          </a:prstGeom>
        </p:spPr>
        <p:txBody>
          <a:bodyPr lIns="91425" tIns="91425" rIns="91425" bIns="91425" anchor="t" anchorCtr="0">
            <a:noAutofit/>
          </a:bodyPr>
          <a:lstStyle/>
          <a:p>
            <a:pPr lvl="0" rtl="0">
              <a:spcBef>
                <a:spcPts val="0"/>
              </a:spcBef>
              <a:buNone/>
            </a:pPr>
            <a:r>
              <a:rPr lang="en" sz="2200" b="1"/>
              <a:t>Likely Outcomes</a:t>
            </a:r>
          </a:p>
          <a:p>
            <a:pPr lvl="0" rtl="0">
              <a:spcBef>
                <a:spcPts val="0"/>
              </a:spcBef>
              <a:buNone/>
            </a:pPr>
            <a:r>
              <a:rPr lang="en" sz="1700"/>
              <a:t>⇛Positive atmosphere</a:t>
            </a:r>
          </a:p>
          <a:p>
            <a:pPr marL="0" lvl="0" indent="0" rtl="0">
              <a:spcBef>
                <a:spcPts val="0"/>
              </a:spcBef>
              <a:buNone/>
            </a:pPr>
            <a:r>
              <a:rPr lang="en" sz="1700"/>
              <a:t>⇛High Quality work output</a:t>
            </a:r>
          </a:p>
          <a:p>
            <a:pPr marL="0" lvl="0" indent="0" rtl="0">
              <a:spcBef>
                <a:spcPts val="0"/>
              </a:spcBef>
              <a:buNone/>
            </a:pPr>
            <a:r>
              <a:rPr lang="en" sz="1700"/>
              <a:t>⇛Positive Relationships</a:t>
            </a:r>
          </a:p>
        </p:txBody>
      </p:sp>
      <p:sp>
        <p:nvSpPr>
          <p:cNvPr id="5" name="TextBox 4"/>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1200750" y="1282150"/>
            <a:ext cx="6370200" cy="2350200"/>
          </a:xfrm>
          <a:prstGeom prst="rect">
            <a:avLst/>
          </a:prstGeom>
        </p:spPr>
        <p:txBody>
          <a:bodyPr lIns="91425" tIns="91425" rIns="91425" bIns="91425" anchor="ctr" anchorCtr="0">
            <a:noAutofit/>
          </a:bodyPr>
          <a:lstStyle/>
          <a:p>
            <a:pPr lvl="0" algn="ctr" rtl="0">
              <a:spcBef>
                <a:spcPts val="0"/>
              </a:spcBef>
              <a:buNone/>
            </a:pPr>
            <a:r>
              <a:rPr lang="en"/>
              <a:t>Break!  </a:t>
            </a:r>
          </a:p>
          <a:p>
            <a:pPr lvl="0" algn="ctr">
              <a:spcBef>
                <a:spcPts val="0"/>
              </a:spcBef>
              <a:buNone/>
            </a:pPr>
            <a:r>
              <a:rPr lang="en"/>
              <a:t> </a:t>
            </a:r>
          </a:p>
          <a:p>
            <a:pPr lvl="0" algn="ctr">
              <a:spcBef>
                <a:spcPts val="0"/>
              </a:spcBef>
              <a:buNone/>
            </a:pPr>
            <a:r>
              <a:rPr lang="en"/>
              <a:t>Please be back by</a:t>
            </a:r>
          </a:p>
          <a:p>
            <a:pPr lvl="0" algn="ctr">
              <a:spcBef>
                <a:spcPts val="0"/>
              </a:spcBef>
              <a:buNone/>
            </a:pPr>
            <a:r>
              <a:rPr lang="en"/>
              <a:t>11:00.</a:t>
            </a:r>
          </a:p>
        </p:txBody>
      </p:sp>
      <p:sp>
        <p:nvSpPr>
          <p:cNvPr id="3" name="TextBox 2"/>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Fair Process: The Central Idea</a:t>
            </a:r>
          </a:p>
        </p:txBody>
      </p:sp>
      <p:sp>
        <p:nvSpPr>
          <p:cNvPr id="156" name="Shape 156"/>
          <p:cNvSpPr txBox="1">
            <a:spLocks noGrp="1"/>
          </p:cNvSpPr>
          <p:nvPr>
            <p:ph type="body" idx="1"/>
          </p:nvPr>
        </p:nvSpPr>
        <p:spPr>
          <a:xfrm>
            <a:off x="387900" y="1489824"/>
            <a:ext cx="8368200" cy="3078900"/>
          </a:xfrm>
          <a:prstGeom prst="rect">
            <a:avLst/>
          </a:prstGeom>
        </p:spPr>
        <p:txBody>
          <a:bodyPr lIns="91425" tIns="91425" rIns="91425" bIns="91425" anchor="t" anchorCtr="0">
            <a:noAutofit/>
          </a:bodyPr>
          <a:lstStyle/>
          <a:p>
            <a:pPr lvl="0">
              <a:lnSpc>
                <a:spcPct val="150000"/>
              </a:lnSpc>
              <a:spcBef>
                <a:spcPts val="0"/>
              </a:spcBef>
              <a:buNone/>
            </a:pPr>
            <a:r>
              <a:rPr lang="en" sz="2400"/>
              <a:t>“...individuals are most likely to trust and cooperate freely with systems - whether they themselves win or lose by those systems - when fair process is observed.”</a:t>
            </a:r>
          </a:p>
          <a:p>
            <a:pPr marL="2286000" lvl="0" indent="0">
              <a:spcBef>
                <a:spcPts val="0"/>
              </a:spcBef>
              <a:buNone/>
            </a:pPr>
            <a:r>
              <a:rPr lang="en" sz="1300">
                <a:solidFill>
                  <a:srgbClr val="F3F3F3"/>
                </a:solidFill>
                <a:latin typeface="Arial"/>
                <a:ea typeface="Arial"/>
                <a:cs typeface="Arial"/>
                <a:sym typeface="Arial"/>
              </a:rPr>
              <a:t>(W. Chan Kim &amp; Renee Mauborgne, Harvard Business Review, January 2003)</a:t>
            </a:r>
          </a:p>
          <a:p>
            <a:pPr lvl="0">
              <a:spcBef>
                <a:spcPts val="0"/>
              </a:spcBef>
              <a:buNone/>
            </a:pPr>
            <a:endParaRPr sz="2100"/>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The Three Principles of Fair Process</a:t>
            </a:r>
          </a:p>
        </p:txBody>
      </p:sp>
      <p:sp>
        <p:nvSpPr>
          <p:cNvPr id="162" name="Shape 162"/>
          <p:cNvSpPr txBox="1">
            <a:spLocks noGrp="1"/>
          </p:cNvSpPr>
          <p:nvPr>
            <p:ph type="body" idx="1"/>
          </p:nvPr>
        </p:nvSpPr>
        <p:spPr>
          <a:xfrm>
            <a:off x="387900" y="1508199"/>
            <a:ext cx="8368200" cy="3078900"/>
          </a:xfrm>
          <a:prstGeom prst="rect">
            <a:avLst/>
          </a:prstGeom>
        </p:spPr>
        <p:txBody>
          <a:bodyPr lIns="91425" tIns="91425" rIns="91425" bIns="91425" anchor="t" anchorCtr="0">
            <a:noAutofit/>
          </a:bodyPr>
          <a:lstStyle/>
          <a:p>
            <a:pPr lvl="0">
              <a:lnSpc>
                <a:spcPct val="150000"/>
              </a:lnSpc>
              <a:spcBef>
                <a:spcPts val="0"/>
              </a:spcBef>
              <a:buNone/>
            </a:pPr>
            <a:r>
              <a:rPr lang="en" sz="2700"/>
              <a:t>⇛Engagement</a:t>
            </a:r>
          </a:p>
          <a:p>
            <a:pPr lvl="0">
              <a:lnSpc>
                <a:spcPct val="150000"/>
              </a:lnSpc>
              <a:spcBef>
                <a:spcPts val="0"/>
              </a:spcBef>
              <a:buNone/>
            </a:pPr>
            <a:r>
              <a:rPr lang="en" sz="2700"/>
              <a:t>⇛Explanation</a:t>
            </a:r>
          </a:p>
          <a:p>
            <a:pPr lvl="0" rtl="0">
              <a:lnSpc>
                <a:spcPct val="150000"/>
              </a:lnSpc>
              <a:spcBef>
                <a:spcPts val="0"/>
              </a:spcBef>
              <a:buNone/>
            </a:pPr>
            <a:r>
              <a:rPr lang="en" sz="2700"/>
              <a:t>⇛Expectation Clarity</a:t>
            </a:r>
          </a:p>
          <a:p>
            <a:pPr lvl="0" rtl="0">
              <a:lnSpc>
                <a:spcPct val="150000"/>
              </a:lnSpc>
              <a:spcBef>
                <a:spcPts val="0"/>
              </a:spcBef>
              <a:buNone/>
            </a:pPr>
            <a:r>
              <a:rPr lang="en" sz="2700"/>
              <a:t>	</a:t>
            </a:r>
            <a:r>
              <a:rPr lang="en" sz="2700">
                <a:solidFill>
                  <a:srgbClr val="FFFFFF"/>
                </a:solidFill>
              </a:rPr>
              <a:t>				</a:t>
            </a:r>
            <a:r>
              <a:rPr lang="en" sz="1300">
                <a:solidFill>
                  <a:srgbClr val="FFFFFF"/>
                </a:solidFill>
                <a:latin typeface="Arial"/>
                <a:ea typeface="Arial"/>
                <a:cs typeface="Arial"/>
                <a:sym typeface="Arial"/>
              </a:rPr>
              <a:t>(W. Chan Kim &amp; Renee Mauborgne, Harvard Business Review, January 2003)</a:t>
            </a:r>
          </a:p>
          <a:p>
            <a:pPr lvl="0">
              <a:lnSpc>
                <a:spcPct val="150000"/>
              </a:lnSpc>
              <a:spcBef>
                <a:spcPts val="0"/>
              </a:spcBef>
              <a:buNone/>
            </a:pPr>
            <a:endParaRPr sz="2700"/>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What Fair Process Isn’t</a:t>
            </a:r>
          </a:p>
        </p:txBody>
      </p:sp>
      <p:sp>
        <p:nvSpPr>
          <p:cNvPr id="168" name="Shape 168"/>
          <p:cNvSpPr txBox="1">
            <a:spLocks noGrp="1"/>
          </p:cNvSpPr>
          <p:nvPr>
            <p:ph type="body" idx="1"/>
          </p:nvPr>
        </p:nvSpPr>
        <p:spPr>
          <a:xfrm>
            <a:off x="387900" y="1379624"/>
            <a:ext cx="8368200" cy="3603300"/>
          </a:xfrm>
          <a:prstGeom prst="rect">
            <a:avLst/>
          </a:prstGeom>
        </p:spPr>
        <p:txBody>
          <a:bodyPr lIns="91425" tIns="91425" rIns="91425" bIns="91425" anchor="t" anchorCtr="0">
            <a:noAutofit/>
          </a:bodyPr>
          <a:lstStyle/>
          <a:p>
            <a:pPr lvl="0">
              <a:spcBef>
                <a:spcPts val="0"/>
              </a:spcBef>
              <a:buNone/>
            </a:pPr>
            <a:r>
              <a:rPr lang="en" sz="2100"/>
              <a:t>⇛Decisions by consensus</a:t>
            </a:r>
          </a:p>
          <a:p>
            <a:pPr lvl="0">
              <a:spcBef>
                <a:spcPts val="0"/>
              </a:spcBef>
              <a:buNone/>
            </a:pPr>
            <a:r>
              <a:rPr lang="en" sz="2100"/>
              <a:t>⇛Democracy in your system</a:t>
            </a:r>
          </a:p>
          <a:p>
            <a:pPr lvl="0">
              <a:spcBef>
                <a:spcPts val="0"/>
              </a:spcBef>
              <a:buNone/>
            </a:pPr>
            <a:r>
              <a:rPr lang="en" sz="2100"/>
              <a:t>⇛Does not set out to win people’s support through compromises that accommodate every individual’s opinions, needs, or interest</a:t>
            </a:r>
          </a:p>
          <a:p>
            <a:pPr lvl="0">
              <a:spcBef>
                <a:spcPts val="0"/>
              </a:spcBef>
              <a:buNone/>
            </a:pPr>
            <a:r>
              <a:rPr lang="en" sz="2100"/>
              <a:t>⇛Leaders forfeiting their responsibility to make decisions, establish policies and procedures</a:t>
            </a: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Shape 173"/>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What Fair Process Achieves</a:t>
            </a:r>
          </a:p>
        </p:txBody>
      </p:sp>
      <p:sp>
        <p:nvSpPr>
          <p:cNvPr id="174" name="Shape 174"/>
          <p:cNvSpPr txBox="1">
            <a:spLocks noGrp="1"/>
          </p:cNvSpPr>
          <p:nvPr>
            <p:ph type="body" idx="1"/>
          </p:nvPr>
        </p:nvSpPr>
        <p:spPr>
          <a:xfrm>
            <a:off x="387900" y="1345575"/>
            <a:ext cx="8368200" cy="3545400"/>
          </a:xfrm>
          <a:prstGeom prst="rect">
            <a:avLst/>
          </a:prstGeom>
        </p:spPr>
        <p:txBody>
          <a:bodyPr lIns="91425" tIns="91425" rIns="91425" bIns="91425" anchor="t" anchorCtr="0">
            <a:noAutofit/>
          </a:bodyPr>
          <a:lstStyle/>
          <a:p>
            <a:pPr lvl="0">
              <a:spcBef>
                <a:spcPts val="0"/>
              </a:spcBef>
              <a:buNone/>
            </a:pPr>
            <a:r>
              <a:rPr lang="en" sz="2100"/>
              <a:t>⇛Fair process builds trust and commitment, which </a:t>
            </a:r>
          </a:p>
          <a:p>
            <a:pPr lvl="0">
              <a:spcBef>
                <a:spcPts val="0"/>
              </a:spcBef>
              <a:buNone/>
            </a:pPr>
            <a:r>
              <a:rPr lang="en" sz="2100"/>
              <a:t>⇛Produces voluntary co-operation, which </a:t>
            </a:r>
          </a:p>
          <a:p>
            <a:pPr lvl="0">
              <a:spcBef>
                <a:spcPts val="0"/>
              </a:spcBef>
              <a:buNone/>
            </a:pPr>
            <a:r>
              <a:rPr lang="en" sz="2100"/>
              <a:t>⇛Drives performance, which</a:t>
            </a:r>
          </a:p>
          <a:p>
            <a:pPr lvl="0">
              <a:spcBef>
                <a:spcPts val="0"/>
              </a:spcBef>
              <a:buNone/>
            </a:pPr>
            <a:r>
              <a:rPr lang="en" sz="2100"/>
              <a:t>⇛Leads individuals to go beyond the call of duty</a:t>
            </a:r>
          </a:p>
          <a:p>
            <a:pPr lvl="0">
              <a:spcBef>
                <a:spcPts val="0"/>
              </a:spcBef>
              <a:buNone/>
            </a:pPr>
            <a:r>
              <a:rPr lang="en" sz="2100"/>
              <a:t>⇛Through sharing their knowledge, experiences and creativity</a:t>
            </a:r>
          </a:p>
          <a:p>
            <a:pPr lvl="0">
              <a:spcBef>
                <a:spcPts val="0"/>
              </a:spcBef>
              <a:buNone/>
            </a:pPr>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311700" y="203575"/>
            <a:ext cx="8520600" cy="613200"/>
          </a:xfrm>
          <a:prstGeom prst="rect">
            <a:avLst/>
          </a:prstGeom>
        </p:spPr>
        <p:txBody>
          <a:bodyPr lIns="91425" tIns="91425" rIns="91425" bIns="91425" anchor="b" anchorCtr="0">
            <a:noAutofit/>
          </a:bodyPr>
          <a:lstStyle/>
          <a:p>
            <a:pPr lvl="0" rtl="0">
              <a:spcBef>
                <a:spcPts val="0"/>
              </a:spcBef>
              <a:buNone/>
            </a:pPr>
            <a:endParaRPr/>
          </a:p>
          <a:p>
            <a:pPr lvl="0" rtl="0">
              <a:spcBef>
                <a:spcPts val="0"/>
              </a:spcBef>
              <a:buNone/>
            </a:pPr>
            <a:r>
              <a:rPr lang="en"/>
              <a:t>Compass of Shame</a:t>
            </a:r>
          </a:p>
        </p:txBody>
      </p:sp>
      <p:sp>
        <p:nvSpPr>
          <p:cNvPr id="180" name="Shape 180"/>
          <p:cNvSpPr txBox="1">
            <a:spLocks noGrp="1"/>
          </p:cNvSpPr>
          <p:nvPr>
            <p:ph type="body" idx="1"/>
          </p:nvPr>
        </p:nvSpPr>
        <p:spPr>
          <a:xfrm>
            <a:off x="387900" y="1489824"/>
            <a:ext cx="8368200" cy="3078900"/>
          </a:xfrm>
          <a:prstGeom prst="rect">
            <a:avLst/>
          </a:prstGeom>
        </p:spPr>
        <p:txBody>
          <a:bodyPr lIns="91425" tIns="91425" rIns="91425" bIns="91425" anchor="t" anchorCtr="0">
            <a:noAutofit/>
          </a:bodyPr>
          <a:lstStyle/>
          <a:p>
            <a:pPr lvl="0" rtl="0">
              <a:spcBef>
                <a:spcPts val="0"/>
              </a:spcBef>
              <a:buNone/>
            </a:pPr>
            <a:endParaRPr/>
          </a:p>
        </p:txBody>
      </p:sp>
      <p:pic>
        <p:nvPicPr>
          <p:cNvPr id="181" name="Shape 181" descr="Compass, Compass Rose, South,"/>
          <p:cNvPicPr preferRelativeResize="0"/>
          <p:nvPr/>
        </p:nvPicPr>
        <p:blipFill>
          <a:blip r:embed="rId3">
            <a:alphaModFix/>
          </a:blip>
          <a:stretch>
            <a:fillRect/>
          </a:stretch>
        </p:blipFill>
        <p:spPr>
          <a:xfrm>
            <a:off x="2555450" y="720999"/>
            <a:ext cx="4033124" cy="3752524"/>
          </a:xfrm>
          <a:prstGeom prst="rect">
            <a:avLst/>
          </a:prstGeom>
          <a:noFill/>
          <a:ln>
            <a:noFill/>
          </a:ln>
        </p:spPr>
      </p:pic>
      <p:sp>
        <p:nvSpPr>
          <p:cNvPr id="182" name="Shape 182"/>
          <p:cNvSpPr txBox="1"/>
          <p:nvPr/>
        </p:nvSpPr>
        <p:spPr>
          <a:xfrm>
            <a:off x="3602112" y="203575"/>
            <a:ext cx="1939800" cy="908100"/>
          </a:xfrm>
          <a:prstGeom prst="rect">
            <a:avLst/>
          </a:prstGeom>
          <a:noFill/>
          <a:ln>
            <a:noFill/>
          </a:ln>
        </p:spPr>
        <p:txBody>
          <a:bodyPr lIns="91425" tIns="91425" rIns="91425" bIns="91425" anchor="t" anchorCtr="0">
            <a:noAutofit/>
          </a:bodyPr>
          <a:lstStyle/>
          <a:p>
            <a:pPr lvl="0" algn="ctr" rtl="0">
              <a:spcBef>
                <a:spcPts val="0"/>
              </a:spcBef>
              <a:buNone/>
            </a:pPr>
            <a:r>
              <a:rPr lang="en">
                <a:solidFill>
                  <a:srgbClr val="FFFFFF"/>
                </a:solidFill>
              </a:rPr>
              <a:t>WITHDRAWAL</a:t>
            </a:r>
          </a:p>
          <a:p>
            <a:pPr lvl="0" algn="ctr" rtl="0">
              <a:spcBef>
                <a:spcPts val="0"/>
              </a:spcBef>
              <a:buNone/>
            </a:pPr>
            <a:r>
              <a:rPr lang="en">
                <a:solidFill>
                  <a:srgbClr val="FFFFFF"/>
                </a:solidFill>
              </a:rPr>
              <a:t>Isolating oneself</a:t>
            </a:r>
          </a:p>
          <a:p>
            <a:pPr lvl="0" algn="ctr" rtl="0">
              <a:spcBef>
                <a:spcPts val="0"/>
              </a:spcBef>
              <a:buNone/>
            </a:pPr>
            <a:r>
              <a:rPr lang="en">
                <a:solidFill>
                  <a:srgbClr val="FFFFFF"/>
                </a:solidFill>
              </a:rPr>
              <a:t>Running &amp; hiding </a:t>
            </a:r>
          </a:p>
        </p:txBody>
      </p:sp>
      <p:sp>
        <p:nvSpPr>
          <p:cNvPr id="183" name="Shape 183"/>
          <p:cNvSpPr txBox="1"/>
          <p:nvPr/>
        </p:nvSpPr>
        <p:spPr>
          <a:xfrm>
            <a:off x="580500" y="2402875"/>
            <a:ext cx="1939800" cy="1202100"/>
          </a:xfrm>
          <a:prstGeom prst="rect">
            <a:avLst/>
          </a:prstGeom>
          <a:noFill/>
          <a:ln>
            <a:noFill/>
          </a:ln>
        </p:spPr>
        <p:txBody>
          <a:bodyPr lIns="91425" tIns="91425" rIns="91425" bIns="91425" anchor="t" anchorCtr="0">
            <a:noAutofit/>
          </a:bodyPr>
          <a:lstStyle/>
          <a:p>
            <a:pPr lvl="0" algn="ctr" rtl="0">
              <a:spcBef>
                <a:spcPts val="0"/>
              </a:spcBef>
              <a:buNone/>
            </a:pPr>
            <a:r>
              <a:rPr lang="en">
                <a:solidFill>
                  <a:srgbClr val="FFFFFF"/>
                </a:solidFill>
              </a:rPr>
              <a:t>ATTACK OTHERS</a:t>
            </a:r>
          </a:p>
          <a:p>
            <a:pPr lvl="0" algn="ctr" rtl="0">
              <a:spcBef>
                <a:spcPts val="0"/>
              </a:spcBef>
              <a:buNone/>
            </a:pPr>
            <a:r>
              <a:rPr lang="en">
                <a:solidFill>
                  <a:srgbClr val="FFFFFF"/>
                </a:solidFill>
              </a:rPr>
              <a:t>Turning the tables</a:t>
            </a:r>
          </a:p>
          <a:p>
            <a:pPr lvl="0" algn="ctr" rtl="0">
              <a:spcBef>
                <a:spcPts val="0"/>
              </a:spcBef>
              <a:buNone/>
            </a:pPr>
            <a:r>
              <a:rPr lang="en">
                <a:solidFill>
                  <a:srgbClr val="FFFFFF"/>
                </a:solidFill>
              </a:rPr>
              <a:t>Blaming the victim</a:t>
            </a:r>
          </a:p>
          <a:p>
            <a:pPr lvl="0" algn="ctr" rtl="0">
              <a:spcBef>
                <a:spcPts val="0"/>
              </a:spcBef>
              <a:buNone/>
            </a:pPr>
            <a:r>
              <a:rPr lang="en">
                <a:solidFill>
                  <a:srgbClr val="FFFFFF"/>
                </a:solidFill>
              </a:rPr>
              <a:t>Lashing out verbally or physically</a:t>
            </a:r>
          </a:p>
          <a:p>
            <a:pPr lvl="0" algn="ctr" rtl="0">
              <a:spcBef>
                <a:spcPts val="0"/>
              </a:spcBef>
              <a:buNone/>
            </a:pPr>
            <a:r>
              <a:rPr lang="en"/>
              <a:t> </a:t>
            </a:r>
          </a:p>
        </p:txBody>
      </p:sp>
      <p:sp>
        <p:nvSpPr>
          <p:cNvPr id="184" name="Shape 184"/>
          <p:cNvSpPr txBox="1"/>
          <p:nvPr/>
        </p:nvSpPr>
        <p:spPr>
          <a:xfrm>
            <a:off x="3400200" y="3979000"/>
            <a:ext cx="2343600" cy="1202100"/>
          </a:xfrm>
          <a:prstGeom prst="rect">
            <a:avLst/>
          </a:prstGeom>
          <a:noFill/>
          <a:ln>
            <a:noFill/>
          </a:ln>
        </p:spPr>
        <p:txBody>
          <a:bodyPr lIns="91425" tIns="91425" rIns="91425" bIns="91425" anchor="t" anchorCtr="0">
            <a:noAutofit/>
          </a:bodyPr>
          <a:lstStyle/>
          <a:p>
            <a:pPr lvl="0" algn="ctr" rtl="0">
              <a:spcBef>
                <a:spcPts val="0"/>
              </a:spcBef>
              <a:buNone/>
            </a:pPr>
            <a:r>
              <a:rPr lang="en">
                <a:solidFill>
                  <a:srgbClr val="FFFFFF"/>
                </a:solidFill>
              </a:rPr>
              <a:t>AVOIDANCE</a:t>
            </a:r>
          </a:p>
          <a:p>
            <a:pPr lvl="0" algn="ctr" rtl="0">
              <a:spcBef>
                <a:spcPts val="0"/>
              </a:spcBef>
              <a:buNone/>
            </a:pPr>
            <a:r>
              <a:rPr lang="en">
                <a:solidFill>
                  <a:srgbClr val="FFFFFF"/>
                </a:solidFill>
              </a:rPr>
              <a:t>Denial</a:t>
            </a:r>
          </a:p>
          <a:p>
            <a:pPr lvl="0" algn="ctr" rtl="0">
              <a:spcBef>
                <a:spcPts val="0"/>
              </a:spcBef>
              <a:buNone/>
            </a:pPr>
            <a:r>
              <a:rPr lang="en">
                <a:solidFill>
                  <a:srgbClr val="FFFFFF"/>
                </a:solidFill>
              </a:rPr>
              <a:t>Abusing drugs &amp; alcohol</a:t>
            </a:r>
          </a:p>
          <a:p>
            <a:pPr lvl="0" algn="ctr" rtl="0">
              <a:spcBef>
                <a:spcPts val="0"/>
              </a:spcBef>
              <a:buNone/>
            </a:pPr>
            <a:r>
              <a:rPr lang="en">
                <a:solidFill>
                  <a:srgbClr val="FFFFFF"/>
                </a:solidFill>
              </a:rPr>
              <a:t>Distraction through thrill seeking</a:t>
            </a:r>
          </a:p>
          <a:p>
            <a:pPr lvl="0" algn="ctr" rtl="0">
              <a:spcBef>
                <a:spcPts val="0"/>
              </a:spcBef>
              <a:buNone/>
            </a:pPr>
            <a:endParaRPr/>
          </a:p>
          <a:p>
            <a:pPr lvl="0" algn="ctr" rtl="0">
              <a:spcBef>
                <a:spcPts val="0"/>
              </a:spcBef>
              <a:buNone/>
            </a:pPr>
            <a:r>
              <a:rPr lang="en"/>
              <a:t> </a:t>
            </a:r>
          </a:p>
        </p:txBody>
      </p:sp>
      <p:sp>
        <p:nvSpPr>
          <p:cNvPr id="185" name="Shape 185"/>
          <p:cNvSpPr txBox="1"/>
          <p:nvPr/>
        </p:nvSpPr>
        <p:spPr>
          <a:xfrm>
            <a:off x="6623725" y="2402875"/>
            <a:ext cx="1939800" cy="908100"/>
          </a:xfrm>
          <a:prstGeom prst="rect">
            <a:avLst/>
          </a:prstGeom>
          <a:noFill/>
          <a:ln>
            <a:noFill/>
          </a:ln>
        </p:spPr>
        <p:txBody>
          <a:bodyPr lIns="91425" tIns="91425" rIns="91425" bIns="91425" anchor="t" anchorCtr="0">
            <a:noAutofit/>
          </a:bodyPr>
          <a:lstStyle/>
          <a:p>
            <a:pPr lvl="0" algn="ctr" rtl="0">
              <a:spcBef>
                <a:spcPts val="0"/>
              </a:spcBef>
              <a:buNone/>
            </a:pPr>
            <a:r>
              <a:rPr lang="en">
                <a:solidFill>
                  <a:srgbClr val="FFFFFF"/>
                </a:solidFill>
              </a:rPr>
              <a:t>ATTACK SELF</a:t>
            </a:r>
          </a:p>
          <a:p>
            <a:pPr lvl="0" algn="ctr" rtl="0">
              <a:spcBef>
                <a:spcPts val="0"/>
              </a:spcBef>
              <a:buNone/>
            </a:pPr>
            <a:r>
              <a:rPr lang="en">
                <a:solidFill>
                  <a:srgbClr val="FFFFFF"/>
                </a:solidFill>
              </a:rPr>
              <a:t>Self put down</a:t>
            </a:r>
          </a:p>
          <a:p>
            <a:pPr lvl="0" algn="ctr" rtl="0">
              <a:spcBef>
                <a:spcPts val="0"/>
              </a:spcBef>
              <a:buNone/>
            </a:pPr>
            <a:r>
              <a:rPr lang="en">
                <a:solidFill>
                  <a:srgbClr val="FFFFFF"/>
                </a:solidFill>
              </a:rPr>
              <a:t>Masochism </a:t>
            </a:r>
          </a:p>
          <a:p>
            <a:pPr lvl="0" algn="ctr" rtl="0">
              <a:spcBef>
                <a:spcPts val="0"/>
              </a:spcBef>
              <a:buNone/>
            </a:pPr>
            <a:r>
              <a:rPr lang="en"/>
              <a:t> </a:t>
            </a:r>
          </a:p>
        </p:txBody>
      </p:sp>
      <p:sp>
        <p:nvSpPr>
          <p:cNvPr id="9" name="TextBox 8"/>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512700" y="534650"/>
            <a:ext cx="8118600" cy="3268500"/>
          </a:xfrm>
          <a:prstGeom prst="rect">
            <a:avLst/>
          </a:prstGeom>
        </p:spPr>
        <p:txBody>
          <a:bodyPr lIns="91425" tIns="91425" rIns="91425" bIns="91425" anchor="b" anchorCtr="0">
            <a:noAutofit/>
          </a:bodyPr>
          <a:lstStyle/>
          <a:p>
            <a:pPr lvl="0" algn="ctr" rtl="0">
              <a:spcBef>
                <a:spcPts val="0"/>
              </a:spcBef>
              <a:buNone/>
            </a:pPr>
            <a:r>
              <a:rPr lang="en" sz="3600"/>
              <a:t>Introduction Circle</a:t>
            </a:r>
          </a:p>
          <a:p>
            <a:pPr lvl="0" algn="ctr">
              <a:spcBef>
                <a:spcPts val="0"/>
              </a:spcBef>
              <a:buNone/>
            </a:pPr>
            <a:endParaRPr sz="3600"/>
          </a:p>
          <a:p>
            <a:pPr marL="457200" lvl="0" indent="-457200" algn="l">
              <a:spcBef>
                <a:spcPts val="0"/>
              </a:spcBef>
              <a:buSzPct val="100000"/>
              <a:buChar char="●"/>
            </a:pPr>
            <a:r>
              <a:rPr lang="en" sz="3600"/>
              <a:t>What’s your name?</a:t>
            </a:r>
          </a:p>
          <a:p>
            <a:pPr marL="457200" lvl="0" indent="-457200" algn="l">
              <a:spcBef>
                <a:spcPts val="0"/>
              </a:spcBef>
              <a:buSzPct val="100000"/>
              <a:buChar char="●"/>
            </a:pPr>
            <a:r>
              <a:rPr lang="en" sz="3600"/>
              <a:t>Where do you work? </a:t>
            </a:r>
          </a:p>
          <a:p>
            <a:pPr marL="457200" lvl="0" indent="-457200" algn="l">
              <a:spcBef>
                <a:spcPts val="0"/>
              </a:spcBef>
              <a:buSzPct val="100000"/>
              <a:buChar char="●"/>
            </a:pPr>
            <a:r>
              <a:rPr lang="en" sz="3600"/>
              <a:t>Where is your favorite vacation spot?  </a:t>
            </a:r>
          </a:p>
        </p:txBody>
      </p:sp>
      <p:sp>
        <p:nvSpPr>
          <p:cNvPr id="3" name="TextBox 2"/>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a:t>Shame Activity</a:t>
            </a:r>
          </a:p>
        </p:txBody>
      </p:sp>
      <p:sp>
        <p:nvSpPr>
          <p:cNvPr id="191" name="Shape 191"/>
          <p:cNvSpPr txBox="1">
            <a:spLocks noGrp="1"/>
          </p:cNvSpPr>
          <p:nvPr>
            <p:ph type="body" idx="1"/>
          </p:nvPr>
        </p:nvSpPr>
        <p:spPr>
          <a:xfrm>
            <a:off x="387900" y="1453099"/>
            <a:ext cx="8368200" cy="3078900"/>
          </a:xfrm>
          <a:prstGeom prst="rect">
            <a:avLst/>
          </a:prstGeom>
        </p:spPr>
        <p:txBody>
          <a:bodyPr lIns="91425" tIns="91425" rIns="91425" bIns="91425" anchor="t" anchorCtr="0">
            <a:noAutofit/>
          </a:bodyPr>
          <a:lstStyle/>
          <a:p>
            <a:pPr lvl="0">
              <a:spcBef>
                <a:spcPts val="0"/>
              </a:spcBef>
              <a:spcAft>
                <a:spcPts val="0"/>
              </a:spcAft>
              <a:buNone/>
            </a:pPr>
            <a:r>
              <a:rPr lang="en" sz="2800">
                <a:solidFill>
                  <a:srgbClr val="FFFFFF"/>
                </a:solidFill>
                <a:latin typeface="Arial"/>
                <a:ea typeface="Arial"/>
                <a:cs typeface="Arial"/>
                <a:sym typeface="Arial"/>
              </a:rPr>
              <a:t>In triads share which pole on the compass of</a:t>
            </a:r>
          </a:p>
          <a:p>
            <a:pPr lvl="0">
              <a:spcBef>
                <a:spcPts val="0"/>
              </a:spcBef>
              <a:spcAft>
                <a:spcPts val="0"/>
              </a:spcAft>
              <a:buNone/>
            </a:pPr>
            <a:r>
              <a:rPr lang="en" sz="2800">
                <a:solidFill>
                  <a:srgbClr val="FFFFFF"/>
                </a:solidFill>
                <a:latin typeface="Arial"/>
                <a:ea typeface="Arial"/>
                <a:cs typeface="Arial"/>
                <a:sym typeface="Arial"/>
              </a:rPr>
              <a:t>shame you are drawn to when you experience a</a:t>
            </a:r>
          </a:p>
          <a:p>
            <a:pPr lvl="0">
              <a:spcBef>
                <a:spcPts val="0"/>
              </a:spcBef>
              <a:spcAft>
                <a:spcPts val="0"/>
              </a:spcAft>
              <a:buNone/>
            </a:pPr>
            <a:r>
              <a:rPr lang="en" sz="2800">
                <a:solidFill>
                  <a:srgbClr val="FFFFFF"/>
                </a:solidFill>
                <a:latin typeface="Arial"/>
                <a:ea typeface="Arial"/>
                <a:cs typeface="Arial"/>
                <a:sym typeface="Arial"/>
              </a:rPr>
              <a:t>shame moment.</a:t>
            </a:r>
          </a:p>
          <a:p>
            <a:pPr lvl="0" rtl="0">
              <a:spcBef>
                <a:spcPts val="0"/>
              </a:spcBef>
              <a:spcAft>
                <a:spcPts val="0"/>
              </a:spcAft>
              <a:buNone/>
            </a:pPr>
            <a:endParaRPr sz="2800">
              <a:solidFill>
                <a:srgbClr val="FFFFFF"/>
              </a:solidFill>
              <a:latin typeface="Arial"/>
              <a:ea typeface="Arial"/>
              <a:cs typeface="Arial"/>
              <a:sym typeface="Arial"/>
            </a:endParaRPr>
          </a:p>
          <a:p>
            <a:pPr lvl="0">
              <a:spcBef>
                <a:spcPts val="0"/>
              </a:spcBef>
              <a:spcAft>
                <a:spcPts val="0"/>
              </a:spcAft>
              <a:buNone/>
            </a:pPr>
            <a:r>
              <a:rPr lang="en" sz="2800">
                <a:solidFill>
                  <a:srgbClr val="FFFFFF"/>
                </a:solidFill>
                <a:latin typeface="Arial"/>
                <a:ea typeface="Arial"/>
                <a:cs typeface="Arial"/>
                <a:sym typeface="Arial"/>
              </a:rPr>
              <a:t>You do not have to share the story.</a:t>
            </a:r>
          </a:p>
          <a:p>
            <a:pPr lvl="0">
              <a:spcBef>
                <a:spcPts val="0"/>
              </a:spcBef>
              <a:buNone/>
            </a:pPr>
            <a:endParaRPr sz="2200"/>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381000" y="666750"/>
            <a:ext cx="8368200" cy="686100"/>
          </a:xfrm>
          <a:prstGeom prst="rect">
            <a:avLst/>
          </a:prstGeom>
        </p:spPr>
        <p:txBody>
          <a:bodyPr lIns="91425" tIns="91425" rIns="91425" bIns="91425" anchor="b" anchorCtr="0">
            <a:noAutofit/>
          </a:bodyPr>
          <a:lstStyle/>
          <a:p>
            <a:pPr lvl="0">
              <a:spcBef>
                <a:spcPts val="0"/>
              </a:spcBef>
              <a:buNone/>
            </a:pPr>
            <a:r>
              <a:rPr lang="en" b="1" dirty="0"/>
              <a:t>You can respond to others experiencing shame by:</a:t>
            </a:r>
          </a:p>
        </p:txBody>
      </p:sp>
      <p:sp>
        <p:nvSpPr>
          <p:cNvPr id="197" name="Shape 197"/>
          <p:cNvSpPr txBox="1">
            <a:spLocks noGrp="1"/>
          </p:cNvSpPr>
          <p:nvPr>
            <p:ph type="body" idx="1"/>
          </p:nvPr>
        </p:nvSpPr>
        <p:spPr>
          <a:xfrm>
            <a:off x="387900" y="1489824"/>
            <a:ext cx="8368200" cy="3078900"/>
          </a:xfrm>
          <a:prstGeom prst="rect">
            <a:avLst/>
          </a:prstGeom>
        </p:spPr>
        <p:txBody>
          <a:bodyPr lIns="91425" tIns="91425" rIns="91425" bIns="91425" anchor="t" anchorCtr="0">
            <a:noAutofit/>
          </a:bodyPr>
          <a:lstStyle/>
          <a:p>
            <a:pPr lvl="0">
              <a:spcBef>
                <a:spcPts val="0"/>
              </a:spcBef>
              <a:buNone/>
            </a:pPr>
            <a:r>
              <a:rPr lang="en" sz="2100"/>
              <a:t>⇛Listening to what they have to say.</a:t>
            </a:r>
          </a:p>
          <a:p>
            <a:pPr lvl="0">
              <a:spcBef>
                <a:spcPts val="0"/>
              </a:spcBef>
              <a:buNone/>
            </a:pPr>
            <a:r>
              <a:rPr lang="en" sz="2100"/>
              <a:t>⇛Being present with them, without trying to problem solve.</a:t>
            </a:r>
          </a:p>
          <a:p>
            <a:pPr lvl="0">
              <a:spcBef>
                <a:spcPts val="0"/>
              </a:spcBef>
              <a:buNone/>
            </a:pPr>
            <a:r>
              <a:rPr lang="en" sz="2100"/>
              <a:t>⇛Reflecting on what has caused the shame.</a:t>
            </a:r>
          </a:p>
          <a:p>
            <a:pPr lvl="0">
              <a:spcBef>
                <a:spcPts val="0"/>
              </a:spcBef>
              <a:buNone/>
            </a:pPr>
            <a:r>
              <a:rPr lang="en" sz="2100"/>
              <a:t>⇛Acknowledging their feelings.</a:t>
            </a:r>
          </a:p>
          <a:p>
            <a:pPr lvl="0">
              <a:spcBef>
                <a:spcPts val="0"/>
              </a:spcBef>
              <a:buNone/>
            </a:pPr>
            <a:r>
              <a:rPr lang="en" sz="2100"/>
              <a:t>⇛Encouraging them to talk about their experience.</a:t>
            </a:r>
          </a:p>
          <a:p>
            <a:pPr lvl="0">
              <a:spcBef>
                <a:spcPts val="0"/>
              </a:spcBef>
              <a:buNone/>
            </a:pPr>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a:t>John Braithwaite’s Hypothesis</a:t>
            </a:r>
          </a:p>
        </p:txBody>
      </p:sp>
      <p:sp>
        <p:nvSpPr>
          <p:cNvPr id="203" name="Shape 203"/>
          <p:cNvSpPr txBox="1">
            <a:spLocks noGrp="1"/>
          </p:cNvSpPr>
          <p:nvPr>
            <p:ph type="body" idx="1"/>
          </p:nvPr>
        </p:nvSpPr>
        <p:spPr>
          <a:xfrm>
            <a:off x="387900" y="1489825"/>
            <a:ext cx="3999900" cy="3078900"/>
          </a:xfrm>
          <a:prstGeom prst="rect">
            <a:avLst/>
          </a:prstGeom>
        </p:spPr>
        <p:txBody>
          <a:bodyPr lIns="91425" tIns="91425" rIns="91425" bIns="91425" anchor="t" anchorCtr="0">
            <a:noAutofit/>
          </a:bodyPr>
          <a:lstStyle/>
          <a:p>
            <a:pPr lvl="0">
              <a:spcBef>
                <a:spcPts val="0"/>
              </a:spcBef>
              <a:spcAft>
                <a:spcPts val="0"/>
              </a:spcAft>
              <a:buNone/>
            </a:pPr>
            <a:r>
              <a:rPr lang="en" sz="1800">
                <a:solidFill>
                  <a:srgbClr val="FFFFFF"/>
                </a:solidFill>
                <a:latin typeface="Arial"/>
                <a:ea typeface="Arial"/>
                <a:cs typeface="Arial"/>
                <a:sym typeface="Arial"/>
              </a:rPr>
              <a:t>Separating the ‘deed from the doer’</a:t>
            </a:r>
          </a:p>
          <a:p>
            <a:pPr lvl="0" rtl="0">
              <a:spcBef>
                <a:spcPts val="0"/>
              </a:spcBef>
              <a:spcAft>
                <a:spcPts val="0"/>
              </a:spcAft>
              <a:buNone/>
            </a:pPr>
            <a:endParaRPr sz="1800">
              <a:solidFill>
                <a:srgbClr val="FFFFFF"/>
              </a:solidFill>
              <a:latin typeface="Arial"/>
              <a:ea typeface="Arial"/>
              <a:cs typeface="Arial"/>
              <a:sym typeface="Arial"/>
            </a:endParaRPr>
          </a:p>
          <a:p>
            <a:pPr lvl="0">
              <a:spcBef>
                <a:spcPts val="0"/>
              </a:spcBef>
              <a:spcAft>
                <a:spcPts val="0"/>
              </a:spcAft>
              <a:buNone/>
            </a:pPr>
            <a:r>
              <a:rPr lang="en" sz="1800">
                <a:solidFill>
                  <a:srgbClr val="FFFFFF"/>
                </a:solidFill>
                <a:latin typeface="Arial"/>
                <a:ea typeface="Arial"/>
                <a:cs typeface="Arial"/>
                <a:sym typeface="Arial"/>
              </a:rPr>
              <a:t>Restorative Practices allow:</a:t>
            </a:r>
          </a:p>
          <a:p>
            <a:pPr lvl="0">
              <a:spcBef>
                <a:spcPts val="0"/>
              </a:spcBef>
              <a:spcAft>
                <a:spcPts val="0"/>
              </a:spcAft>
              <a:buNone/>
            </a:pPr>
            <a:r>
              <a:rPr lang="en" sz="1800">
                <a:solidFill>
                  <a:srgbClr val="FFFFFF"/>
                </a:solidFill>
                <a:latin typeface="Arial"/>
                <a:ea typeface="Arial"/>
                <a:cs typeface="Arial"/>
                <a:sym typeface="Arial"/>
              </a:rPr>
              <a:t>The </a:t>
            </a:r>
            <a:r>
              <a:rPr lang="en" sz="1800" b="1">
                <a:solidFill>
                  <a:srgbClr val="FFFFFF"/>
                </a:solidFill>
                <a:latin typeface="Arial"/>
                <a:ea typeface="Arial"/>
                <a:cs typeface="Arial"/>
                <a:sym typeface="Arial"/>
              </a:rPr>
              <a:t>act</a:t>
            </a:r>
            <a:r>
              <a:rPr lang="en" sz="1800">
                <a:solidFill>
                  <a:srgbClr val="FFFFFF"/>
                </a:solidFill>
                <a:latin typeface="Arial"/>
                <a:ea typeface="Arial"/>
                <a:cs typeface="Arial"/>
                <a:sym typeface="Arial"/>
              </a:rPr>
              <a:t> (unacceptable behavior) to be rejected because they failed to meet expectations or standards.</a:t>
            </a:r>
          </a:p>
          <a:p>
            <a:pPr lvl="0">
              <a:spcBef>
                <a:spcPts val="0"/>
              </a:spcBef>
              <a:buNone/>
            </a:pPr>
            <a:endParaRPr sz="1800"/>
          </a:p>
        </p:txBody>
      </p:sp>
      <p:sp>
        <p:nvSpPr>
          <p:cNvPr id="204" name="Shape 204"/>
          <p:cNvSpPr txBox="1">
            <a:spLocks noGrp="1"/>
          </p:cNvSpPr>
          <p:nvPr>
            <p:ph type="body" idx="2"/>
          </p:nvPr>
        </p:nvSpPr>
        <p:spPr>
          <a:xfrm>
            <a:off x="4756200" y="1489825"/>
            <a:ext cx="3999900" cy="3078900"/>
          </a:xfrm>
          <a:prstGeom prst="rect">
            <a:avLst/>
          </a:prstGeom>
        </p:spPr>
        <p:txBody>
          <a:bodyPr lIns="91425" tIns="91425" rIns="91425" bIns="91425" anchor="t" anchorCtr="0">
            <a:noAutofit/>
          </a:bodyPr>
          <a:lstStyle/>
          <a:p>
            <a:pPr lvl="0" rtl="0">
              <a:spcBef>
                <a:spcPts val="0"/>
              </a:spcBef>
              <a:spcAft>
                <a:spcPts val="0"/>
              </a:spcAft>
              <a:buNone/>
            </a:pPr>
            <a:r>
              <a:rPr lang="en" sz="1800">
                <a:solidFill>
                  <a:srgbClr val="FFFFFF"/>
                </a:solidFill>
                <a:latin typeface="Arial"/>
                <a:ea typeface="Arial"/>
                <a:cs typeface="Arial"/>
                <a:sym typeface="Arial"/>
              </a:rPr>
              <a:t>While:</a:t>
            </a:r>
          </a:p>
          <a:p>
            <a:pPr lvl="0">
              <a:spcBef>
                <a:spcPts val="0"/>
              </a:spcBef>
              <a:spcAft>
                <a:spcPts val="0"/>
              </a:spcAft>
              <a:buNone/>
            </a:pPr>
            <a:endParaRPr sz="1800">
              <a:solidFill>
                <a:srgbClr val="FFFFFF"/>
              </a:solidFill>
              <a:latin typeface="Arial"/>
              <a:ea typeface="Arial"/>
              <a:cs typeface="Arial"/>
              <a:sym typeface="Arial"/>
            </a:endParaRPr>
          </a:p>
          <a:p>
            <a:pPr lvl="0">
              <a:spcBef>
                <a:spcPts val="0"/>
              </a:spcBef>
              <a:spcAft>
                <a:spcPts val="0"/>
              </a:spcAft>
              <a:buNone/>
            </a:pPr>
            <a:r>
              <a:rPr lang="en" sz="1800">
                <a:solidFill>
                  <a:srgbClr val="FFFFFF"/>
                </a:solidFill>
                <a:latin typeface="Arial"/>
                <a:ea typeface="Arial"/>
                <a:cs typeface="Arial"/>
                <a:sym typeface="Arial"/>
              </a:rPr>
              <a:t>Acknowledging the intrinsic worth</a:t>
            </a:r>
          </a:p>
          <a:p>
            <a:pPr lvl="0">
              <a:spcBef>
                <a:spcPts val="0"/>
              </a:spcBef>
              <a:spcAft>
                <a:spcPts val="0"/>
              </a:spcAft>
              <a:buNone/>
            </a:pPr>
            <a:r>
              <a:rPr lang="en" sz="1800">
                <a:solidFill>
                  <a:srgbClr val="FFFFFF"/>
                </a:solidFill>
                <a:latin typeface="Arial"/>
                <a:ea typeface="Arial"/>
                <a:cs typeface="Arial"/>
                <a:sym typeface="Arial"/>
              </a:rPr>
              <a:t>of the person and their potential</a:t>
            </a:r>
          </a:p>
          <a:p>
            <a:pPr lvl="0">
              <a:spcBef>
                <a:spcPts val="0"/>
              </a:spcBef>
              <a:spcAft>
                <a:spcPts val="0"/>
              </a:spcAft>
              <a:buNone/>
            </a:pPr>
            <a:r>
              <a:rPr lang="en" sz="1800">
                <a:solidFill>
                  <a:srgbClr val="FFFFFF"/>
                </a:solidFill>
                <a:latin typeface="Arial"/>
                <a:ea typeface="Arial"/>
                <a:cs typeface="Arial"/>
                <a:sym typeface="Arial"/>
              </a:rPr>
              <a:t>contribution to society.</a:t>
            </a:r>
          </a:p>
          <a:p>
            <a:pPr lvl="0">
              <a:spcBef>
                <a:spcPts val="0"/>
              </a:spcBef>
              <a:buNone/>
            </a:pPr>
            <a:endParaRPr/>
          </a:p>
        </p:txBody>
      </p:sp>
      <p:sp>
        <p:nvSpPr>
          <p:cNvPr id="5" name="TextBox 4"/>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387900" y="267525"/>
            <a:ext cx="8368200" cy="686100"/>
          </a:xfrm>
          <a:prstGeom prst="rect">
            <a:avLst/>
          </a:prstGeom>
        </p:spPr>
        <p:txBody>
          <a:bodyPr lIns="91425" tIns="91425" rIns="91425" bIns="91425" anchor="b" anchorCtr="0">
            <a:noAutofit/>
          </a:bodyPr>
          <a:lstStyle/>
          <a:p>
            <a:pPr lvl="0">
              <a:spcBef>
                <a:spcPts val="0"/>
              </a:spcBef>
              <a:buNone/>
            </a:pPr>
            <a:r>
              <a:rPr lang="en"/>
              <a:t>Stigmatizing vs. Reintegrative Shame</a:t>
            </a:r>
          </a:p>
        </p:txBody>
      </p:sp>
      <p:sp>
        <p:nvSpPr>
          <p:cNvPr id="210" name="Shape 210"/>
          <p:cNvSpPr txBox="1">
            <a:spLocks noGrp="1"/>
          </p:cNvSpPr>
          <p:nvPr>
            <p:ph type="body" idx="1"/>
          </p:nvPr>
        </p:nvSpPr>
        <p:spPr>
          <a:xfrm>
            <a:off x="387900" y="1232650"/>
            <a:ext cx="3999900" cy="3548100"/>
          </a:xfrm>
          <a:prstGeom prst="rect">
            <a:avLst/>
          </a:prstGeom>
        </p:spPr>
        <p:txBody>
          <a:bodyPr lIns="91425" tIns="91425" rIns="91425" bIns="91425" anchor="t" anchorCtr="0">
            <a:noAutofit/>
          </a:bodyPr>
          <a:lstStyle/>
          <a:p>
            <a:pPr lvl="0" rtl="0">
              <a:spcBef>
                <a:spcPts val="0"/>
              </a:spcBef>
              <a:buNone/>
            </a:pPr>
            <a:r>
              <a:rPr lang="en" sz="2000" b="1"/>
              <a:t>Stigmatizing</a:t>
            </a:r>
          </a:p>
          <a:p>
            <a:pPr lvl="0" rtl="0">
              <a:lnSpc>
                <a:spcPct val="100000"/>
              </a:lnSpc>
              <a:spcBef>
                <a:spcPts val="0"/>
              </a:spcBef>
              <a:buNone/>
            </a:pPr>
            <a:r>
              <a:rPr lang="en"/>
              <a:t>	</a:t>
            </a:r>
            <a:r>
              <a:rPr lang="en" sz="2000">
                <a:solidFill>
                  <a:srgbClr val="FFFFFF"/>
                </a:solidFill>
                <a:latin typeface="Arial"/>
                <a:ea typeface="Arial"/>
                <a:cs typeface="Arial"/>
                <a:sym typeface="Arial"/>
              </a:rPr>
              <a:t>Pushes the offender out of the community and labels them. The offender is now a bad person who committed a crime or harm. This label may follow them their whole lives. Since the offender is pushed out of the community it may encourage their participation in further harmful behaviors.</a:t>
            </a:r>
          </a:p>
          <a:p>
            <a:pPr marL="0" lvl="0" indent="0">
              <a:spcBef>
                <a:spcPts val="0"/>
              </a:spcBef>
              <a:buNone/>
            </a:pPr>
            <a:r>
              <a:rPr lang="en" sz="1100"/>
              <a:t>Source: John Braithwaite, </a:t>
            </a:r>
            <a:r>
              <a:rPr lang="en" sz="1100" i="1" u="sng"/>
              <a:t>Crime, Shame and Reintegration</a:t>
            </a:r>
          </a:p>
        </p:txBody>
      </p:sp>
      <p:sp>
        <p:nvSpPr>
          <p:cNvPr id="211" name="Shape 211"/>
          <p:cNvSpPr txBox="1">
            <a:spLocks noGrp="1"/>
          </p:cNvSpPr>
          <p:nvPr>
            <p:ph type="body" idx="2"/>
          </p:nvPr>
        </p:nvSpPr>
        <p:spPr>
          <a:xfrm>
            <a:off x="4756200" y="1232650"/>
            <a:ext cx="3999900" cy="3419400"/>
          </a:xfrm>
          <a:prstGeom prst="rect">
            <a:avLst/>
          </a:prstGeom>
        </p:spPr>
        <p:txBody>
          <a:bodyPr lIns="91425" tIns="91425" rIns="91425" bIns="91425" anchor="t" anchorCtr="0">
            <a:noAutofit/>
          </a:bodyPr>
          <a:lstStyle/>
          <a:p>
            <a:pPr lvl="0">
              <a:spcBef>
                <a:spcPts val="0"/>
              </a:spcBef>
              <a:buNone/>
            </a:pPr>
            <a:r>
              <a:rPr lang="en" sz="2000" b="1"/>
              <a:t>Reintegrative Shame</a:t>
            </a:r>
          </a:p>
          <a:p>
            <a:pPr lvl="0" rtl="0">
              <a:lnSpc>
                <a:spcPct val="115000"/>
              </a:lnSpc>
              <a:spcBef>
                <a:spcPts val="0"/>
              </a:spcBef>
              <a:buNone/>
            </a:pPr>
            <a:r>
              <a:rPr lang="en"/>
              <a:t>	</a:t>
            </a:r>
            <a:r>
              <a:rPr lang="en" sz="2000">
                <a:solidFill>
                  <a:srgbClr val="FFFFFF"/>
                </a:solidFill>
                <a:latin typeface="Arial"/>
                <a:ea typeface="Arial"/>
                <a:cs typeface="Arial"/>
                <a:sym typeface="Arial"/>
              </a:rPr>
              <a:t>Expresses disapproval but does not push the offender out of the community. This type of shame rejects the act but not the person and allows for the person to be reintegrated back into the community.</a:t>
            </a:r>
          </a:p>
          <a:p>
            <a:pPr lvl="0" rtl="0">
              <a:spcBef>
                <a:spcPts val="0"/>
              </a:spcBef>
              <a:spcAft>
                <a:spcPts val="0"/>
              </a:spcAft>
              <a:buNone/>
            </a:pPr>
            <a:endParaRPr sz="1100">
              <a:solidFill>
                <a:srgbClr val="FFFFFF"/>
              </a:solidFill>
              <a:latin typeface="Arial"/>
              <a:ea typeface="Arial"/>
              <a:cs typeface="Arial"/>
              <a:sym typeface="Arial"/>
            </a:endParaRPr>
          </a:p>
          <a:p>
            <a:pPr lvl="0">
              <a:lnSpc>
                <a:spcPct val="100000"/>
              </a:lnSpc>
              <a:spcBef>
                <a:spcPts val="0"/>
              </a:spcBef>
              <a:buNone/>
            </a:pPr>
            <a:endParaRPr sz="2000">
              <a:solidFill>
                <a:srgbClr val="FFFFFF"/>
              </a:solidFill>
              <a:latin typeface="Arial"/>
              <a:ea typeface="Arial"/>
              <a:cs typeface="Arial"/>
              <a:sym typeface="Arial"/>
            </a:endParaRPr>
          </a:p>
          <a:p>
            <a:pPr lvl="0">
              <a:spcBef>
                <a:spcPts val="0"/>
              </a:spcBef>
              <a:buNone/>
            </a:pPr>
            <a:endParaRPr/>
          </a:p>
        </p:txBody>
      </p:sp>
      <p:sp>
        <p:nvSpPr>
          <p:cNvPr id="5" name="TextBox 4"/>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1701600" y="526350"/>
            <a:ext cx="5740800" cy="4090800"/>
          </a:xfrm>
          <a:prstGeom prst="rect">
            <a:avLst/>
          </a:prstGeom>
        </p:spPr>
        <p:txBody>
          <a:bodyPr lIns="91425" tIns="91425" rIns="91425" bIns="91425" anchor="ctr" anchorCtr="0">
            <a:noAutofit/>
          </a:bodyPr>
          <a:lstStyle/>
          <a:p>
            <a:pPr lvl="0" algn="ctr" rtl="0">
              <a:spcBef>
                <a:spcPts val="0"/>
              </a:spcBef>
              <a:buNone/>
            </a:pPr>
            <a:r>
              <a:rPr lang="en"/>
              <a:t>Lunch</a:t>
            </a:r>
          </a:p>
          <a:p>
            <a:pPr lvl="0" algn="ctr">
              <a:spcBef>
                <a:spcPts val="0"/>
              </a:spcBef>
              <a:buNone/>
            </a:pPr>
            <a:endParaRPr/>
          </a:p>
          <a:p>
            <a:pPr lvl="0" algn="ctr">
              <a:spcBef>
                <a:spcPts val="0"/>
              </a:spcBef>
              <a:buNone/>
            </a:pPr>
            <a:r>
              <a:rPr lang="en"/>
              <a:t>Please Be Back By 12:30! </a:t>
            </a:r>
          </a:p>
          <a:p>
            <a:pPr lvl="0" algn="ctr">
              <a:spcBef>
                <a:spcPts val="0"/>
              </a:spcBef>
              <a:buNone/>
            </a:pPr>
            <a:r>
              <a:rPr lang="en"/>
              <a:t>Be Prompt!!</a:t>
            </a:r>
          </a:p>
        </p:txBody>
      </p:sp>
      <p:sp>
        <p:nvSpPr>
          <p:cNvPr id="3" name="TextBox 2"/>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title"/>
          </p:nvPr>
        </p:nvSpPr>
        <p:spPr>
          <a:xfrm>
            <a:off x="490250" y="526350"/>
            <a:ext cx="5618700" cy="4090800"/>
          </a:xfrm>
          <a:prstGeom prst="rect">
            <a:avLst/>
          </a:prstGeom>
        </p:spPr>
        <p:txBody>
          <a:bodyPr lIns="91425" tIns="91425" rIns="91425" bIns="91425" anchor="ctr" anchorCtr="0">
            <a:noAutofit/>
          </a:bodyPr>
          <a:lstStyle/>
          <a:p>
            <a:pPr lvl="0">
              <a:spcBef>
                <a:spcPts val="0"/>
              </a:spcBef>
              <a:buNone/>
            </a:pPr>
            <a:r>
              <a:rPr lang="en"/>
              <a:t>Energizer...</a:t>
            </a:r>
          </a:p>
        </p:txBody>
      </p:sp>
      <p:sp>
        <p:nvSpPr>
          <p:cNvPr id="3" name="TextBox 2"/>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Restorative Practices Continuum</a:t>
            </a:r>
          </a:p>
        </p:txBody>
      </p:sp>
      <p:sp>
        <p:nvSpPr>
          <p:cNvPr id="227" name="Shape 227"/>
          <p:cNvSpPr txBox="1">
            <a:spLocks noGrp="1"/>
          </p:cNvSpPr>
          <p:nvPr>
            <p:ph type="body" idx="1"/>
          </p:nvPr>
        </p:nvSpPr>
        <p:spPr>
          <a:xfrm>
            <a:off x="387900" y="1489824"/>
            <a:ext cx="8368200" cy="3078900"/>
          </a:xfrm>
          <a:prstGeom prst="rect">
            <a:avLst/>
          </a:prstGeom>
        </p:spPr>
        <p:txBody>
          <a:bodyPr lIns="91425" tIns="91425" rIns="91425" bIns="91425" anchor="t" anchorCtr="0">
            <a:noAutofit/>
          </a:bodyPr>
          <a:lstStyle/>
          <a:p>
            <a:pPr lvl="0">
              <a:spcBef>
                <a:spcPts val="0"/>
              </a:spcBef>
              <a:buNone/>
            </a:pPr>
            <a:endParaRPr/>
          </a:p>
        </p:txBody>
      </p:sp>
      <p:pic>
        <p:nvPicPr>
          <p:cNvPr id="228" name="Shape 228"/>
          <p:cNvPicPr preferRelativeResize="0"/>
          <p:nvPr/>
        </p:nvPicPr>
        <p:blipFill>
          <a:blip r:embed="rId3">
            <a:alphaModFix/>
          </a:blip>
          <a:stretch>
            <a:fillRect/>
          </a:stretch>
        </p:blipFill>
        <p:spPr>
          <a:xfrm>
            <a:off x="387900" y="1676225"/>
            <a:ext cx="8368200" cy="2700350"/>
          </a:xfrm>
          <a:prstGeom prst="rect">
            <a:avLst/>
          </a:prstGeom>
          <a:noFill/>
          <a:ln>
            <a:noFill/>
          </a:ln>
        </p:spPr>
      </p:pic>
      <p:sp>
        <p:nvSpPr>
          <p:cNvPr id="5" name="TextBox 4"/>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381000" y="361950"/>
            <a:ext cx="8368200" cy="2576700"/>
          </a:xfrm>
          <a:prstGeom prst="rect">
            <a:avLst/>
          </a:prstGeom>
        </p:spPr>
        <p:txBody>
          <a:bodyPr lIns="91425" tIns="91425" rIns="91425" bIns="91425" anchor="b" anchorCtr="0">
            <a:noAutofit/>
          </a:bodyPr>
          <a:lstStyle/>
          <a:p>
            <a:pPr lvl="0">
              <a:spcBef>
                <a:spcPts val="0"/>
              </a:spcBef>
              <a:buNone/>
            </a:pPr>
            <a:r>
              <a:rPr lang="en" b="1" u="sng" dirty="0"/>
              <a:t>Affective Statements:</a:t>
            </a:r>
          </a:p>
          <a:p>
            <a:pPr lvl="0">
              <a:spcBef>
                <a:spcPts val="0"/>
              </a:spcBef>
              <a:buNone/>
            </a:pPr>
            <a:r>
              <a:rPr lang="en" dirty="0"/>
              <a:t>are </a:t>
            </a:r>
            <a:r>
              <a:rPr lang="en" i="1" dirty="0"/>
              <a:t>feeling</a:t>
            </a:r>
            <a:r>
              <a:rPr lang="en" dirty="0"/>
              <a:t> statements about the impact of another person’s behavior on us; they describe how </a:t>
            </a:r>
            <a:r>
              <a:rPr lang="en" i="1" dirty="0"/>
              <a:t>WE feel in relation to another’s behavior.   </a:t>
            </a:r>
          </a:p>
        </p:txBody>
      </p:sp>
      <p:sp>
        <p:nvSpPr>
          <p:cNvPr id="234" name="Shape 234"/>
          <p:cNvSpPr txBox="1">
            <a:spLocks noGrp="1"/>
          </p:cNvSpPr>
          <p:nvPr>
            <p:ph type="body" idx="1"/>
          </p:nvPr>
        </p:nvSpPr>
        <p:spPr>
          <a:xfrm>
            <a:off x="288025" y="2728299"/>
            <a:ext cx="8368200" cy="3078900"/>
          </a:xfrm>
          <a:prstGeom prst="rect">
            <a:avLst/>
          </a:prstGeom>
        </p:spPr>
        <p:txBody>
          <a:bodyPr lIns="91425" tIns="91425" rIns="91425" bIns="91425" anchor="t" anchorCtr="0">
            <a:noAutofit/>
          </a:bodyPr>
          <a:lstStyle/>
          <a:p>
            <a:pPr lvl="0">
              <a:lnSpc>
                <a:spcPct val="150000"/>
              </a:lnSpc>
              <a:spcBef>
                <a:spcPts val="0"/>
              </a:spcBef>
              <a:buNone/>
            </a:pPr>
            <a:r>
              <a:rPr lang="en" sz="2600"/>
              <a:t>⇛ Set Boundaries</a:t>
            </a:r>
          </a:p>
          <a:p>
            <a:pPr lvl="0">
              <a:lnSpc>
                <a:spcPct val="150000"/>
              </a:lnSpc>
              <a:spcBef>
                <a:spcPts val="0"/>
              </a:spcBef>
              <a:buNone/>
            </a:pPr>
            <a:r>
              <a:rPr lang="en" sz="2600"/>
              <a:t>⇛ Provide Feedback</a:t>
            </a:r>
          </a:p>
          <a:p>
            <a:pPr lvl="0">
              <a:lnSpc>
                <a:spcPct val="150000"/>
              </a:lnSpc>
              <a:spcBef>
                <a:spcPts val="0"/>
              </a:spcBef>
              <a:buNone/>
            </a:pPr>
            <a:r>
              <a:rPr lang="en" sz="2600"/>
              <a:t>⇛ Teach Empathy</a:t>
            </a: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pic>
        <p:nvPicPr>
          <p:cNvPr id="242" name="Shape 242" descr="Screen Shot 2016-06-04 at 5.47.08 PM.png"/>
          <p:cNvPicPr preferRelativeResize="0"/>
          <p:nvPr/>
        </p:nvPicPr>
        <p:blipFill>
          <a:blip r:embed="rId3">
            <a:alphaModFix/>
          </a:blip>
          <a:stretch>
            <a:fillRect/>
          </a:stretch>
        </p:blipFill>
        <p:spPr>
          <a:xfrm>
            <a:off x="1143000" y="590550"/>
            <a:ext cx="6858000" cy="4248149"/>
          </a:xfrm>
          <a:prstGeom prst="rect">
            <a:avLst/>
          </a:prstGeom>
          <a:noFill/>
          <a:ln>
            <a:noFill/>
          </a:ln>
        </p:spPr>
      </p:pic>
      <p:sp>
        <p:nvSpPr>
          <p:cNvPr id="6" name="TextBox 5"/>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Affective Statements: Activity One</a:t>
            </a:r>
          </a:p>
        </p:txBody>
      </p:sp>
      <p:sp>
        <p:nvSpPr>
          <p:cNvPr id="248" name="Shape 248"/>
          <p:cNvSpPr txBox="1">
            <a:spLocks noGrp="1"/>
          </p:cNvSpPr>
          <p:nvPr>
            <p:ph type="body" idx="1"/>
          </p:nvPr>
        </p:nvSpPr>
        <p:spPr>
          <a:xfrm>
            <a:off x="387900" y="1269400"/>
            <a:ext cx="8368200" cy="3575700"/>
          </a:xfrm>
          <a:prstGeom prst="rect">
            <a:avLst/>
          </a:prstGeom>
        </p:spPr>
        <p:txBody>
          <a:bodyPr lIns="91425" tIns="91425" rIns="91425" bIns="91425" anchor="t" anchorCtr="0">
            <a:noAutofit/>
          </a:bodyPr>
          <a:lstStyle/>
          <a:p>
            <a:pPr lvl="0">
              <a:spcBef>
                <a:spcPts val="0"/>
              </a:spcBef>
              <a:buNone/>
            </a:pPr>
            <a:r>
              <a:rPr lang="en" sz="2400">
                <a:solidFill>
                  <a:srgbClr val="F3F3F3"/>
                </a:solidFill>
                <a:latin typeface="Arial"/>
                <a:ea typeface="Arial"/>
                <a:cs typeface="Arial"/>
                <a:sym typeface="Arial"/>
              </a:rPr>
              <a:t>Complete the following statements:</a:t>
            </a:r>
          </a:p>
          <a:p>
            <a:pPr lvl="0">
              <a:spcBef>
                <a:spcPts val="0"/>
              </a:spcBef>
              <a:buNone/>
            </a:pPr>
            <a:r>
              <a:rPr lang="en" sz="2400">
                <a:solidFill>
                  <a:srgbClr val="F3F3F3"/>
                </a:solidFill>
                <a:latin typeface="Arial"/>
                <a:ea typeface="Arial"/>
                <a:cs typeface="Arial"/>
                <a:sym typeface="Arial"/>
              </a:rPr>
              <a:t>⇛</a:t>
            </a:r>
            <a:r>
              <a:rPr lang="en" sz="2400" i="1">
                <a:solidFill>
                  <a:srgbClr val="F3F3F3"/>
                </a:solidFill>
                <a:latin typeface="Arial"/>
                <a:ea typeface="Arial"/>
                <a:cs typeface="Arial"/>
                <a:sym typeface="Arial"/>
              </a:rPr>
              <a:t> I feel</a:t>
            </a:r>
            <a:r>
              <a:rPr lang="en" sz="2400">
                <a:solidFill>
                  <a:srgbClr val="F3F3F3"/>
                </a:solidFill>
                <a:latin typeface="Arial"/>
                <a:ea typeface="Arial"/>
                <a:cs typeface="Arial"/>
                <a:sym typeface="Arial"/>
              </a:rPr>
              <a:t> glad when...</a:t>
            </a:r>
          </a:p>
          <a:p>
            <a:pPr lvl="0">
              <a:spcBef>
                <a:spcPts val="0"/>
              </a:spcBef>
              <a:buNone/>
            </a:pPr>
            <a:r>
              <a:rPr lang="en" sz="2400">
                <a:solidFill>
                  <a:srgbClr val="F3F3F3"/>
                </a:solidFill>
                <a:latin typeface="Arial"/>
                <a:ea typeface="Arial"/>
                <a:cs typeface="Arial"/>
                <a:sym typeface="Arial"/>
              </a:rPr>
              <a:t>⇛ </a:t>
            </a:r>
            <a:r>
              <a:rPr lang="en" sz="2400" i="1">
                <a:solidFill>
                  <a:srgbClr val="F3F3F3"/>
                </a:solidFill>
                <a:latin typeface="Arial"/>
                <a:ea typeface="Arial"/>
                <a:cs typeface="Arial"/>
                <a:sym typeface="Arial"/>
              </a:rPr>
              <a:t>I feel</a:t>
            </a:r>
            <a:r>
              <a:rPr lang="en" sz="2400">
                <a:solidFill>
                  <a:srgbClr val="F3F3F3"/>
                </a:solidFill>
                <a:latin typeface="Arial"/>
                <a:ea typeface="Arial"/>
                <a:cs typeface="Arial"/>
                <a:sym typeface="Arial"/>
              </a:rPr>
              <a:t> mad when...</a:t>
            </a:r>
          </a:p>
          <a:p>
            <a:pPr lvl="0">
              <a:spcBef>
                <a:spcPts val="0"/>
              </a:spcBef>
              <a:buNone/>
            </a:pPr>
            <a:r>
              <a:rPr lang="en" sz="2400">
                <a:solidFill>
                  <a:srgbClr val="F3F3F3"/>
                </a:solidFill>
                <a:latin typeface="Arial"/>
                <a:ea typeface="Arial"/>
                <a:cs typeface="Arial"/>
                <a:sym typeface="Arial"/>
              </a:rPr>
              <a:t>⇛</a:t>
            </a:r>
            <a:r>
              <a:rPr lang="en" sz="2400" i="1">
                <a:solidFill>
                  <a:srgbClr val="F3F3F3"/>
                </a:solidFill>
                <a:latin typeface="Arial"/>
                <a:ea typeface="Arial"/>
                <a:cs typeface="Arial"/>
                <a:sym typeface="Arial"/>
              </a:rPr>
              <a:t> I feel</a:t>
            </a:r>
            <a:r>
              <a:rPr lang="en" sz="2400">
                <a:solidFill>
                  <a:srgbClr val="F3F3F3"/>
                </a:solidFill>
                <a:latin typeface="Arial"/>
                <a:ea typeface="Arial"/>
                <a:cs typeface="Arial"/>
                <a:sym typeface="Arial"/>
              </a:rPr>
              <a:t> sad when...</a:t>
            </a:r>
          </a:p>
          <a:p>
            <a:pPr lvl="0">
              <a:spcBef>
                <a:spcPts val="0"/>
              </a:spcBef>
              <a:buNone/>
            </a:pPr>
            <a:r>
              <a:rPr lang="en" sz="2400">
                <a:solidFill>
                  <a:srgbClr val="F3F3F3"/>
                </a:solidFill>
                <a:latin typeface="Arial"/>
                <a:ea typeface="Arial"/>
                <a:cs typeface="Arial"/>
                <a:sym typeface="Arial"/>
              </a:rPr>
              <a:t>⇛ </a:t>
            </a:r>
            <a:r>
              <a:rPr lang="en" sz="2400" i="1">
                <a:solidFill>
                  <a:srgbClr val="F3F3F3"/>
                </a:solidFill>
                <a:latin typeface="Arial"/>
                <a:ea typeface="Arial"/>
                <a:cs typeface="Arial"/>
                <a:sym typeface="Arial"/>
              </a:rPr>
              <a:t>I feel</a:t>
            </a:r>
            <a:r>
              <a:rPr lang="en" sz="2400">
                <a:solidFill>
                  <a:srgbClr val="F3F3F3"/>
                </a:solidFill>
                <a:latin typeface="Arial"/>
                <a:ea typeface="Arial"/>
                <a:cs typeface="Arial"/>
                <a:sym typeface="Arial"/>
              </a:rPr>
              <a:t> scared when...</a:t>
            </a:r>
          </a:p>
          <a:p>
            <a:pPr lvl="0">
              <a:spcBef>
                <a:spcPts val="0"/>
              </a:spcBef>
              <a:buNone/>
            </a:pPr>
            <a:r>
              <a:rPr lang="en" sz="2400">
                <a:solidFill>
                  <a:srgbClr val="F3F3F3"/>
                </a:solidFill>
                <a:latin typeface="Arial"/>
                <a:ea typeface="Arial"/>
                <a:cs typeface="Arial"/>
                <a:sym typeface="Arial"/>
              </a:rPr>
              <a:t>⇛ </a:t>
            </a:r>
            <a:r>
              <a:rPr lang="en" sz="2400" i="1">
                <a:solidFill>
                  <a:srgbClr val="F3F3F3"/>
                </a:solidFill>
                <a:latin typeface="Arial"/>
                <a:ea typeface="Arial"/>
                <a:cs typeface="Arial"/>
                <a:sym typeface="Arial"/>
              </a:rPr>
              <a:t>I feel</a:t>
            </a:r>
            <a:r>
              <a:rPr lang="en" sz="2400">
                <a:solidFill>
                  <a:srgbClr val="F3F3F3"/>
                </a:solidFill>
                <a:latin typeface="Arial"/>
                <a:ea typeface="Arial"/>
                <a:cs typeface="Arial"/>
                <a:sym typeface="Arial"/>
              </a:rPr>
              <a:t>...when...</a:t>
            </a: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a:t>SFUSD Video Reflection</a:t>
            </a:r>
          </a:p>
        </p:txBody>
      </p:sp>
      <p:sp>
        <p:nvSpPr>
          <p:cNvPr id="75" name="Shape 75"/>
          <p:cNvSpPr txBox="1">
            <a:spLocks noGrp="1"/>
          </p:cNvSpPr>
          <p:nvPr>
            <p:ph type="body" idx="1"/>
          </p:nvPr>
        </p:nvSpPr>
        <p:spPr>
          <a:xfrm>
            <a:off x="387900" y="1489824"/>
            <a:ext cx="8368200" cy="3078900"/>
          </a:xfrm>
          <a:prstGeom prst="rect">
            <a:avLst/>
          </a:prstGeom>
        </p:spPr>
        <p:txBody>
          <a:bodyPr lIns="91425" tIns="91425" rIns="91425" bIns="91425" anchor="t" anchorCtr="0">
            <a:noAutofit/>
          </a:bodyPr>
          <a:lstStyle/>
          <a:p>
            <a:pPr marL="457200" lvl="0" indent="-393700" rtl="0">
              <a:spcBef>
                <a:spcPts val="0"/>
              </a:spcBef>
              <a:buSzPct val="100000"/>
            </a:pPr>
            <a:r>
              <a:rPr lang="en" sz="2600" u="sng">
                <a:solidFill>
                  <a:schemeClr val="hlink"/>
                </a:solidFill>
                <a:latin typeface="Arial"/>
                <a:ea typeface="Arial"/>
                <a:cs typeface="Arial"/>
                <a:sym typeface="Arial"/>
                <a:hlinkClick r:id="rId3"/>
              </a:rPr>
              <a:t>Introduction to Restorative Practices</a:t>
            </a:r>
          </a:p>
          <a:p>
            <a:pPr marL="457200" lvl="0" indent="-393700" rtl="0">
              <a:spcBef>
                <a:spcPts val="0"/>
              </a:spcBef>
              <a:buSzPct val="100000"/>
            </a:pPr>
            <a:r>
              <a:rPr lang="en" sz="2600"/>
              <a:t>THINK: What question or challenge came to mind in terms of expanding restorative practices for yourself or at your site?</a:t>
            </a:r>
          </a:p>
          <a:p>
            <a:pPr marL="457200" lvl="0" indent="-393700">
              <a:spcBef>
                <a:spcPts val="0"/>
              </a:spcBef>
              <a:buSzPct val="100000"/>
            </a:pPr>
            <a:r>
              <a:rPr lang="en" sz="2600"/>
              <a:t>Pair up with a neighbor and discuss. </a:t>
            </a:r>
          </a:p>
          <a:p>
            <a:pPr lvl="0">
              <a:spcBef>
                <a:spcPts val="0"/>
              </a:spcBef>
              <a:buNone/>
            </a:pPr>
            <a:endParaRPr sz="2000"/>
          </a:p>
          <a:p>
            <a:pPr lvl="0">
              <a:spcBef>
                <a:spcPts val="0"/>
              </a:spcBef>
              <a:buNone/>
            </a:pPr>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Shape 253"/>
          <p:cNvSpPr txBox="1">
            <a:spLocks noGrp="1"/>
          </p:cNvSpPr>
          <p:nvPr>
            <p:ph type="title"/>
          </p:nvPr>
        </p:nvSpPr>
        <p:spPr>
          <a:xfrm>
            <a:off x="304800" y="361950"/>
            <a:ext cx="8520600" cy="572700"/>
          </a:xfrm>
          <a:prstGeom prst="rect">
            <a:avLst/>
          </a:prstGeom>
        </p:spPr>
        <p:txBody>
          <a:bodyPr lIns="91425" tIns="91425" rIns="91425" bIns="91425" anchor="b" anchorCtr="0">
            <a:noAutofit/>
          </a:bodyPr>
          <a:lstStyle/>
          <a:p>
            <a:pPr lvl="0" algn="l">
              <a:spcBef>
                <a:spcPts val="0"/>
              </a:spcBef>
              <a:buNone/>
            </a:pPr>
            <a:r>
              <a:rPr lang="en" dirty="0"/>
              <a:t>  Typical Responses          Affective Statements</a:t>
            </a:r>
          </a:p>
        </p:txBody>
      </p:sp>
      <p:sp>
        <p:nvSpPr>
          <p:cNvPr id="254" name="Shape 254"/>
          <p:cNvSpPr txBox="1">
            <a:spLocks noGrp="1"/>
          </p:cNvSpPr>
          <p:nvPr>
            <p:ph type="body" idx="1"/>
          </p:nvPr>
        </p:nvSpPr>
        <p:spPr>
          <a:xfrm>
            <a:off x="157050" y="754425"/>
            <a:ext cx="4309500" cy="3814500"/>
          </a:xfrm>
          <a:prstGeom prst="rect">
            <a:avLst/>
          </a:prstGeom>
        </p:spPr>
        <p:txBody>
          <a:bodyPr lIns="91425" tIns="91425" rIns="91425" bIns="91425" anchor="t" anchorCtr="0">
            <a:noAutofit/>
          </a:bodyPr>
          <a:lstStyle/>
          <a:p>
            <a:pPr marL="457200" lvl="0" indent="-355600" rtl="0">
              <a:lnSpc>
                <a:spcPct val="150000"/>
              </a:lnSpc>
              <a:spcBef>
                <a:spcPts val="0"/>
              </a:spcBef>
              <a:buSzPct val="100000"/>
            </a:pPr>
            <a:r>
              <a:rPr lang="en" sz="2000"/>
              <a:t>Stop teasing Ruben.</a:t>
            </a:r>
          </a:p>
          <a:p>
            <a:pPr marL="457200" lvl="0" indent="-355600" rtl="0">
              <a:lnSpc>
                <a:spcPct val="150000"/>
              </a:lnSpc>
              <a:spcBef>
                <a:spcPts val="0"/>
              </a:spcBef>
              <a:buSzPct val="100000"/>
            </a:pPr>
            <a:r>
              <a:rPr lang="en" sz="2000"/>
              <a:t>Talking during class is inappropriate.</a:t>
            </a:r>
          </a:p>
          <a:p>
            <a:pPr marL="457200" lvl="0" indent="-355600" rtl="0">
              <a:lnSpc>
                <a:spcPct val="150000"/>
              </a:lnSpc>
              <a:spcBef>
                <a:spcPts val="0"/>
              </a:spcBef>
              <a:buSzPct val="100000"/>
            </a:pPr>
            <a:r>
              <a:rPr lang="en" sz="2000"/>
              <a:t>You shouldn’t do that.</a:t>
            </a:r>
          </a:p>
          <a:p>
            <a:pPr marL="457200" lvl="0" indent="-355600" rtl="0">
              <a:lnSpc>
                <a:spcPct val="150000"/>
              </a:lnSpc>
              <a:spcBef>
                <a:spcPts val="0"/>
              </a:spcBef>
              <a:buSzPct val="100000"/>
            </a:pPr>
            <a:r>
              <a:rPr lang="en" sz="2000"/>
              <a:t>Sit down and be quiet.</a:t>
            </a:r>
          </a:p>
          <a:p>
            <a:pPr marL="457200" lvl="0" indent="-355600" rtl="0">
              <a:lnSpc>
                <a:spcPct val="150000"/>
              </a:lnSpc>
              <a:spcBef>
                <a:spcPts val="0"/>
              </a:spcBef>
              <a:buSzPct val="100000"/>
            </a:pPr>
            <a:r>
              <a:rPr lang="en" sz="2000"/>
              <a:t>You need to quit fighting with him. </a:t>
            </a:r>
          </a:p>
          <a:p>
            <a:pPr lvl="0" rtl="0">
              <a:lnSpc>
                <a:spcPct val="150000"/>
              </a:lnSpc>
              <a:spcBef>
                <a:spcPts val="0"/>
              </a:spcBef>
              <a:buNone/>
            </a:pPr>
            <a:endParaRPr sz="2000"/>
          </a:p>
          <a:p>
            <a:pPr lvl="0">
              <a:lnSpc>
                <a:spcPct val="150000"/>
              </a:lnSpc>
              <a:spcBef>
                <a:spcPts val="0"/>
              </a:spcBef>
              <a:buNone/>
            </a:pPr>
            <a:r>
              <a:rPr lang="en" sz="1000"/>
              <a:t>Source: Restorative Practices Handbook</a:t>
            </a:r>
          </a:p>
        </p:txBody>
      </p:sp>
      <p:sp>
        <p:nvSpPr>
          <p:cNvPr id="255" name="Shape 255"/>
          <p:cNvSpPr txBox="1">
            <a:spLocks noGrp="1"/>
          </p:cNvSpPr>
          <p:nvPr>
            <p:ph type="body" idx="2"/>
          </p:nvPr>
        </p:nvSpPr>
        <p:spPr>
          <a:xfrm>
            <a:off x="4264825" y="718875"/>
            <a:ext cx="4809900" cy="4326300"/>
          </a:xfrm>
          <a:prstGeom prst="rect">
            <a:avLst/>
          </a:prstGeom>
        </p:spPr>
        <p:txBody>
          <a:bodyPr lIns="91425" tIns="91425" rIns="91425" bIns="91425" anchor="t" anchorCtr="0">
            <a:noAutofit/>
          </a:bodyPr>
          <a:lstStyle/>
          <a:p>
            <a:pPr marL="457200" lvl="0" indent="-355600" rtl="0">
              <a:lnSpc>
                <a:spcPct val="150000"/>
              </a:lnSpc>
              <a:spcBef>
                <a:spcPts val="0"/>
              </a:spcBef>
              <a:buSzPct val="100000"/>
            </a:pPr>
            <a:r>
              <a:rPr lang="en" sz="2000"/>
              <a:t>It makes me uncomfortable when I hear you teasing Ruben.</a:t>
            </a:r>
          </a:p>
          <a:p>
            <a:pPr marL="457200" lvl="0" indent="-355600" rtl="0">
              <a:lnSpc>
                <a:spcPct val="150000"/>
              </a:lnSpc>
              <a:spcBef>
                <a:spcPts val="0"/>
              </a:spcBef>
              <a:buSzPct val="100000"/>
            </a:pPr>
            <a:r>
              <a:rPr lang="en" sz="2000"/>
              <a:t>I am frustrated that you aren’t listening to me.</a:t>
            </a:r>
          </a:p>
          <a:p>
            <a:pPr marL="457200" lvl="0" indent="-355600" rtl="0">
              <a:lnSpc>
                <a:spcPct val="150000"/>
              </a:lnSpc>
              <a:spcBef>
                <a:spcPts val="0"/>
              </a:spcBef>
              <a:buSzPct val="100000"/>
            </a:pPr>
            <a:r>
              <a:rPr lang="en" sz="2000"/>
              <a:t>I feel sad when you say something like that to Juan. </a:t>
            </a:r>
          </a:p>
          <a:p>
            <a:pPr marL="457200" lvl="0" indent="-349250" rtl="0">
              <a:lnSpc>
                <a:spcPct val="150000"/>
              </a:lnSpc>
              <a:spcBef>
                <a:spcPts val="0"/>
              </a:spcBef>
              <a:buSzPct val="100000"/>
            </a:pPr>
            <a:r>
              <a:rPr lang="en" sz="1900"/>
              <a:t>I get angry when you talk and joke during my lessons. </a:t>
            </a:r>
          </a:p>
          <a:p>
            <a:pPr marL="457200" lvl="0" indent="-355600">
              <a:lnSpc>
                <a:spcPct val="150000"/>
              </a:lnSpc>
              <a:spcBef>
                <a:spcPts val="0"/>
              </a:spcBef>
              <a:buSzPct val="105263"/>
            </a:pPr>
            <a:r>
              <a:rPr lang="en" sz="1900"/>
              <a:t>I was shocked to see you hurt Neveah.</a:t>
            </a:r>
            <a:r>
              <a:rPr lang="en" sz="2000"/>
              <a:t> </a:t>
            </a:r>
          </a:p>
        </p:txBody>
      </p:sp>
      <p:sp>
        <p:nvSpPr>
          <p:cNvPr id="5" name="TextBox 4"/>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Affective Statements: Activity Two</a:t>
            </a:r>
          </a:p>
        </p:txBody>
      </p:sp>
      <p:sp>
        <p:nvSpPr>
          <p:cNvPr id="261" name="Shape 261"/>
          <p:cNvSpPr txBox="1">
            <a:spLocks noGrp="1"/>
          </p:cNvSpPr>
          <p:nvPr>
            <p:ph type="body" idx="1"/>
          </p:nvPr>
        </p:nvSpPr>
        <p:spPr>
          <a:xfrm>
            <a:off x="387900" y="1269400"/>
            <a:ext cx="8368200" cy="3724200"/>
          </a:xfrm>
          <a:prstGeom prst="rect">
            <a:avLst/>
          </a:prstGeom>
        </p:spPr>
        <p:txBody>
          <a:bodyPr lIns="91425" tIns="91425" rIns="91425" bIns="91425" anchor="t" anchorCtr="0">
            <a:noAutofit/>
          </a:bodyPr>
          <a:lstStyle/>
          <a:p>
            <a:pPr lvl="0">
              <a:spcBef>
                <a:spcPts val="0"/>
              </a:spcBef>
              <a:buNone/>
            </a:pPr>
            <a:r>
              <a:rPr lang="en" sz="2400" u="sng"/>
              <a:t>Change each statement into an affective statement:</a:t>
            </a:r>
          </a:p>
          <a:p>
            <a:pPr lvl="0">
              <a:spcBef>
                <a:spcPts val="0"/>
              </a:spcBef>
              <a:buNone/>
            </a:pPr>
            <a:r>
              <a:rPr lang="en" sz="1900"/>
              <a:t>⇛ Talking while I’m talking is rude.</a:t>
            </a:r>
          </a:p>
          <a:p>
            <a:pPr lvl="0">
              <a:spcBef>
                <a:spcPts val="0"/>
              </a:spcBef>
              <a:buNone/>
            </a:pPr>
            <a:r>
              <a:rPr lang="en" sz="1900"/>
              <a:t>⇛ For the third time, put away the phone.</a:t>
            </a:r>
          </a:p>
          <a:p>
            <a:pPr lvl="0">
              <a:spcBef>
                <a:spcPts val="0"/>
              </a:spcBef>
              <a:buNone/>
            </a:pPr>
            <a:r>
              <a:rPr lang="en" sz="1900"/>
              <a:t>⇛ Sit down and stop talking.</a:t>
            </a:r>
          </a:p>
          <a:p>
            <a:pPr lvl="0">
              <a:spcBef>
                <a:spcPts val="0"/>
              </a:spcBef>
              <a:buNone/>
            </a:pPr>
            <a:r>
              <a:rPr lang="en" sz="1900"/>
              <a:t>⇛ Why don’t you ever do your homework?</a:t>
            </a:r>
          </a:p>
          <a:p>
            <a:pPr lvl="0">
              <a:spcBef>
                <a:spcPts val="0"/>
              </a:spcBef>
              <a:buNone/>
            </a:pPr>
            <a:r>
              <a:rPr lang="en" sz="1900"/>
              <a:t>⇛ You need to start getting along with others.</a:t>
            </a:r>
          </a:p>
          <a:p>
            <a:pPr lvl="0">
              <a:spcBef>
                <a:spcPts val="0"/>
              </a:spcBef>
              <a:buNone/>
            </a:pPr>
            <a:r>
              <a:rPr lang="en" sz="1900"/>
              <a:t>⇛Pick your head up.</a:t>
            </a: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Shape 266"/>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a:t>Check in! </a:t>
            </a:r>
          </a:p>
        </p:txBody>
      </p:sp>
      <p:sp>
        <p:nvSpPr>
          <p:cNvPr id="267" name="Shape 267"/>
          <p:cNvSpPr txBox="1">
            <a:spLocks noGrp="1"/>
          </p:cNvSpPr>
          <p:nvPr>
            <p:ph type="body" idx="1"/>
          </p:nvPr>
        </p:nvSpPr>
        <p:spPr>
          <a:xfrm>
            <a:off x="387900" y="1368274"/>
            <a:ext cx="8368200" cy="3375600"/>
          </a:xfrm>
          <a:prstGeom prst="rect">
            <a:avLst/>
          </a:prstGeom>
        </p:spPr>
        <p:txBody>
          <a:bodyPr lIns="91425" tIns="91425" rIns="91425" bIns="91425" anchor="t" anchorCtr="0">
            <a:noAutofit/>
          </a:bodyPr>
          <a:lstStyle/>
          <a:p>
            <a:pPr lvl="0">
              <a:spcBef>
                <a:spcPts val="0"/>
              </a:spcBef>
              <a:buNone/>
            </a:pPr>
            <a:r>
              <a:rPr lang="en" sz="2400" b="1" u="sng"/>
              <a:t>Think/Pair/Share with your partner:</a:t>
            </a:r>
          </a:p>
          <a:p>
            <a:pPr lvl="0">
              <a:spcBef>
                <a:spcPts val="0"/>
              </a:spcBef>
              <a:buNone/>
            </a:pPr>
            <a:r>
              <a:rPr lang="en" sz="3600"/>
              <a:t>Why affective statements? What are the benefits of using affective statements in our classrooms and school communities?</a:t>
            </a:r>
          </a:p>
          <a:p>
            <a:pPr lvl="0">
              <a:spcBef>
                <a:spcPts val="0"/>
              </a:spcBef>
              <a:buNone/>
            </a:pPr>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Shape 272"/>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Activity: Restorative Questions - Side Two</a:t>
            </a:r>
          </a:p>
        </p:txBody>
      </p:sp>
      <p:sp>
        <p:nvSpPr>
          <p:cNvPr id="273" name="Shape 273"/>
          <p:cNvSpPr txBox="1">
            <a:spLocks noGrp="1"/>
          </p:cNvSpPr>
          <p:nvPr>
            <p:ph type="body" idx="1"/>
          </p:nvPr>
        </p:nvSpPr>
        <p:spPr>
          <a:xfrm>
            <a:off x="387900" y="1144125"/>
            <a:ext cx="8368200" cy="3424500"/>
          </a:xfrm>
          <a:prstGeom prst="rect">
            <a:avLst/>
          </a:prstGeom>
        </p:spPr>
        <p:txBody>
          <a:bodyPr lIns="91425" tIns="91425" rIns="91425" bIns="91425" anchor="t" anchorCtr="0">
            <a:noAutofit/>
          </a:bodyPr>
          <a:lstStyle/>
          <a:p>
            <a:pPr lvl="0" algn="l" rtl="0">
              <a:spcBef>
                <a:spcPts val="0"/>
              </a:spcBef>
              <a:buNone/>
            </a:pPr>
            <a:r>
              <a:rPr lang="en" sz="2400" b="1"/>
              <a:t>Think about a time in your life when you were harmed.</a:t>
            </a:r>
          </a:p>
          <a:p>
            <a:pPr lvl="0" algn="l">
              <a:spcBef>
                <a:spcPts val="0"/>
              </a:spcBef>
              <a:buNone/>
            </a:pPr>
            <a:endParaRPr sz="2000" b="1"/>
          </a:p>
          <a:p>
            <a:pPr lvl="0">
              <a:spcBef>
                <a:spcPts val="0"/>
              </a:spcBef>
              <a:buNone/>
            </a:pPr>
            <a:r>
              <a:rPr lang="en" sz="2000"/>
              <a:t>⇛ What did you think when you realized what had happened?</a:t>
            </a:r>
          </a:p>
          <a:p>
            <a:pPr lvl="0">
              <a:spcBef>
                <a:spcPts val="0"/>
              </a:spcBef>
              <a:buNone/>
            </a:pPr>
            <a:r>
              <a:rPr lang="en" sz="2000"/>
              <a:t>⇛ What impact has this incident had on you and others?</a:t>
            </a:r>
          </a:p>
          <a:p>
            <a:pPr lvl="0">
              <a:spcBef>
                <a:spcPts val="0"/>
              </a:spcBef>
              <a:buNone/>
            </a:pPr>
            <a:r>
              <a:rPr lang="en" sz="2000"/>
              <a:t>⇛ What has been the hardest thing for you?</a:t>
            </a:r>
          </a:p>
          <a:p>
            <a:pPr lvl="0">
              <a:spcBef>
                <a:spcPts val="0"/>
              </a:spcBef>
              <a:buNone/>
            </a:pPr>
            <a:r>
              <a:rPr lang="en" sz="2000"/>
              <a:t>⇛ What do you think needs to happen to make things right?</a:t>
            </a:r>
          </a:p>
          <a:p>
            <a:pPr lvl="0">
              <a:spcBef>
                <a:spcPts val="0"/>
              </a:spcBef>
              <a:buNone/>
            </a:pPr>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Shape 278"/>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Activity: Restorative Questions - Side One</a:t>
            </a:r>
          </a:p>
        </p:txBody>
      </p:sp>
      <p:sp>
        <p:nvSpPr>
          <p:cNvPr id="279" name="Shape 279"/>
          <p:cNvSpPr txBox="1">
            <a:spLocks noGrp="1"/>
          </p:cNvSpPr>
          <p:nvPr>
            <p:ph type="body" idx="1"/>
          </p:nvPr>
        </p:nvSpPr>
        <p:spPr>
          <a:xfrm>
            <a:off x="387900" y="1144124"/>
            <a:ext cx="8368200" cy="3847800"/>
          </a:xfrm>
          <a:prstGeom prst="rect">
            <a:avLst/>
          </a:prstGeom>
        </p:spPr>
        <p:txBody>
          <a:bodyPr lIns="91425" tIns="91425" rIns="91425" bIns="91425" anchor="t" anchorCtr="0">
            <a:noAutofit/>
          </a:bodyPr>
          <a:lstStyle/>
          <a:p>
            <a:pPr lvl="0" algn="ctr">
              <a:spcBef>
                <a:spcPts val="0"/>
              </a:spcBef>
              <a:buNone/>
            </a:pPr>
            <a:endParaRPr sz="2000" b="1"/>
          </a:p>
          <a:p>
            <a:pPr lvl="0" algn="ctr">
              <a:spcBef>
                <a:spcPts val="0"/>
              </a:spcBef>
              <a:buNone/>
            </a:pPr>
            <a:r>
              <a:rPr lang="en" sz="2400" b="1"/>
              <a:t>Think about a time in your life when you harmed someone.</a:t>
            </a:r>
          </a:p>
          <a:p>
            <a:pPr lvl="0">
              <a:spcBef>
                <a:spcPts val="0"/>
              </a:spcBef>
              <a:buNone/>
            </a:pPr>
            <a:r>
              <a:rPr lang="en" sz="2000"/>
              <a:t>⇛ What happened?</a:t>
            </a:r>
          </a:p>
          <a:p>
            <a:pPr lvl="0">
              <a:spcBef>
                <a:spcPts val="0"/>
              </a:spcBef>
              <a:buNone/>
            </a:pPr>
            <a:r>
              <a:rPr lang="en" sz="2000"/>
              <a:t>⇛ What were you thinking at the time?</a:t>
            </a:r>
          </a:p>
          <a:p>
            <a:pPr lvl="0">
              <a:spcBef>
                <a:spcPts val="0"/>
              </a:spcBef>
              <a:buNone/>
            </a:pPr>
            <a:r>
              <a:rPr lang="en" sz="2000"/>
              <a:t>⇛ What have you thought about since?</a:t>
            </a:r>
          </a:p>
          <a:p>
            <a:pPr lvl="0">
              <a:spcBef>
                <a:spcPts val="0"/>
              </a:spcBef>
              <a:buNone/>
            </a:pPr>
            <a:r>
              <a:rPr lang="en" sz="2000"/>
              <a:t>⇛ Who has been affected by what you have done and in what way?</a:t>
            </a:r>
          </a:p>
          <a:p>
            <a:pPr lvl="0">
              <a:spcBef>
                <a:spcPts val="0"/>
              </a:spcBef>
              <a:buNone/>
            </a:pPr>
            <a:r>
              <a:rPr lang="en" sz="2000"/>
              <a:t>⇛ What do you think you need to do to make things right?</a:t>
            </a: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Shape 284"/>
          <p:cNvSpPr txBox="1">
            <a:spLocks noGrp="1"/>
          </p:cNvSpPr>
          <p:nvPr>
            <p:ph type="title"/>
          </p:nvPr>
        </p:nvSpPr>
        <p:spPr>
          <a:xfrm>
            <a:off x="490250" y="526350"/>
            <a:ext cx="8101800" cy="4090800"/>
          </a:xfrm>
          <a:prstGeom prst="rect">
            <a:avLst/>
          </a:prstGeom>
        </p:spPr>
        <p:txBody>
          <a:bodyPr lIns="91425" tIns="91425" rIns="91425" bIns="91425" anchor="ctr" anchorCtr="0">
            <a:noAutofit/>
          </a:bodyPr>
          <a:lstStyle/>
          <a:p>
            <a:pPr lvl="0" algn="ctr" rtl="0">
              <a:spcBef>
                <a:spcPts val="0"/>
              </a:spcBef>
              <a:buNone/>
            </a:pPr>
            <a:r>
              <a:rPr lang="en"/>
              <a:t>Break!</a:t>
            </a:r>
          </a:p>
          <a:p>
            <a:pPr lvl="0" algn="ctr" rtl="0">
              <a:spcBef>
                <a:spcPts val="0"/>
              </a:spcBef>
              <a:buNone/>
            </a:pPr>
            <a:r>
              <a:rPr lang="en"/>
              <a:t>Be back in 10 minutes!  </a:t>
            </a:r>
          </a:p>
          <a:p>
            <a:pPr lvl="0" algn="ctr" rtl="0">
              <a:spcBef>
                <a:spcPts val="0"/>
              </a:spcBef>
              <a:buNone/>
            </a:pPr>
            <a:endParaRPr/>
          </a:p>
        </p:txBody>
      </p:sp>
      <p:sp>
        <p:nvSpPr>
          <p:cNvPr id="3" name="TextBox 2"/>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Shape 289"/>
          <p:cNvSpPr txBox="1">
            <a:spLocks noGrp="1"/>
          </p:cNvSpPr>
          <p:nvPr>
            <p:ph type="title"/>
          </p:nvPr>
        </p:nvSpPr>
        <p:spPr>
          <a:xfrm>
            <a:off x="490250" y="526350"/>
            <a:ext cx="5618700" cy="4090800"/>
          </a:xfrm>
          <a:prstGeom prst="rect">
            <a:avLst/>
          </a:prstGeom>
        </p:spPr>
        <p:txBody>
          <a:bodyPr lIns="91425" tIns="91425" rIns="91425" bIns="91425" anchor="ctr" anchorCtr="0">
            <a:noAutofit/>
          </a:bodyPr>
          <a:lstStyle/>
          <a:p>
            <a:pPr lvl="0">
              <a:spcBef>
                <a:spcPts val="0"/>
              </a:spcBef>
              <a:buNone/>
            </a:pPr>
            <a:r>
              <a:rPr lang="en"/>
              <a:t>Energizer Circle</a:t>
            </a:r>
          </a:p>
        </p:txBody>
      </p:sp>
      <p:sp>
        <p:nvSpPr>
          <p:cNvPr id="3" name="TextBox 2"/>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a:spLocks noGrp="1"/>
          </p:cNvSpPr>
          <p:nvPr>
            <p:ph type="title"/>
          </p:nvPr>
        </p:nvSpPr>
        <p:spPr>
          <a:xfrm>
            <a:off x="387900" y="277050"/>
            <a:ext cx="8368200" cy="686100"/>
          </a:xfrm>
          <a:prstGeom prst="rect">
            <a:avLst/>
          </a:prstGeom>
        </p:spPr>
        <p:txBody>
          <a:bodyPr lIns="91425" tIns="91425" rIns="91425" bIns="91425" anchor="b" anchorCtr="0">
            <a:noAutofit/>
          </a:bodyPr>
          <a:lstStyle/>
          <a:p>
            <a:pPr lvl="0">
              <a:spcBef>
                <a:spcPts val="0"/>
              </a:spcBef>
              <a:buNone/>
            </a:pPr>
            <a:endParaRPr/>
          </a:p>
          <a:p>
            <a:pPr lvl="0">
              <a:spcBef>
                <a:spcPts val="0"/>
              </a:spcBef>
              <a:buNone/>
            </a:pPr>
            <a:endParaRPr/>
          </a:p>
          <a:p>
            <a:pPr lvl="0">
              <a:spcBef>
                <a:spcPts val="0"/>
              </a:spcBef>
              <a:buNone/>
            </a:pPr>
            <a:r>
              <a:rPr lang="en" b="1"/>
              <a:t>Why Circles? </a:t>
            </a:r>
          </a:p>
        </p:txBody>
      </p:sp>
      <p:sp>
        <p:nvSpPr>
          <p:cNvPr id="295" name="Shape 295"/>
          <p:cNvSpPr txBox="1">
            <a:spLocks noGrp="1"/>
          </p:cNvSpPr>
          <p:nvPr>
            <p:ph type="body" idx="1"/>
          </p:nvPr>
        </p:nvSpPr>
        <p:spPr>
          <a:xfrm>
            <a:off x="387900" y="1047749"/>
            <a:ext cx="8368200" cy="3905400"/>
          </a:xfrm>
          <a:prstGeom prst="rect">
            <a:avLst/>
          </a:prstGeom>
        </p:spPr>
        <p:txBody>
          <a:bodyPr lIns="91425" tIns="91425" rIns="91425" bIns="91425" anchor="t" anchorCtr="0">
            <a:noAutofit/>
          </a:bodyPr>
          <a:lstStyle/>
          <a:p>
            <a:pPr marL="457200" lvl="0" indent="-381000">
              <a:lnSpc>
                <a:spcPct val="150000"/>
              </a:lnSpc>
              <a:spcBef>
                <a:spcPts val="0"/>
              </a:spcBef>
              <a:spcAft>
                <a:spcPts val="0"/>
              </a:spcAft>
              <a:buSzPct val="100000"/>
              <a:buFont typeface="Roboto Slab"/>
              <a:buChar char="●"/>
            </a:pPr>
            <a:r>
              <a:rPr lang="en" sz="2400" b="1">
                <a:solidFill>
                  <a:srgbClr val="D9D9D9"/>
                </a:solidFill>
                <a:latin typeface="Roboto Slab"/>
                <a:ea typeface="Roboto Slab"/>
                <a:cs typeface="Roboto Slab"/>
                <a:sym typeface="Roboto Slab"/>
              </a:rPr>
              <a:t>Equality</a:t>
            </a:r>
            <a:r>
              <a:rPr lang="en" sz="2400" b="1">
                <a:latin typeface="Roboto Slab"/>
                <a:ea typeface="Roboto Slab"/>
                <a:cs typeface="Roboto Slab"/>
                <a:sym typeface="Roboto Slab"/>
              </a:rPr>
              <a:t>-</a:t>
            </a:r>
            <a:r>
              <a:rPr lang="en" sz="2400">
                <a:latin typeface="Roboto Slab"/>
                <a:ea typeface="Roboto Slab"/>
                <a:cs typeface="Roboto Slab"/>
                <a:sym typeface="Roboto Slab"/>
              </a:rPr>
              <a:t>everyone literally has equal seating.</a:t>
            </a:r>
          </a:p>
          <a:p>
            <a:pPr marL="457200" lvl="0" indent="-381000">
              <a:lnSpc>
                <a:spcPct val="150000"/>
              </a:lnSpc>
              <a:spcBef>
                <a:spcPts val="0"/>
              </a:spcBef>
              <a:spcAft>
                <a:spcPts val="0"/>
              </a:spcAft>
              <a:buSzPct val="100000"/>
              <a:buFont typeface="Roboto Slab"/>
              <a:buChar char="●"/>
            </a:pPr>
            <a:r>
              <a:rPr lang="en" sz="2400" b="1">
                <a:solidFill>
                  <a:srgbClr val="D9D9D9"/>
                </a:solidFill>
                <a:latin typeface="Roboto Slab"/>
                <a:ea typeface="Roboto Slab"/>
                <a:cs typeface="Roboto Slab"/>
                <a:sym typeface="Roboto Slab"/>
              </a:rPr>
              <a:t>Safety and trust</a:t>
            </a:r>
            <a:r>
              <a:rPr lang="en" sz="2400">
                <a:latin typeface="Roboto Slab"/>
                <a:ea typeface="Roboto Slab"/>
                <a:cs typeface="Roboto Slab"/>
                <a:sym typeface="Roboto Slab"/>
              </a:rPr>
              <a:t>-you can see everyone in the circle.</a:t>
            </a:r>
          </a:p>
          <a:p>
            <a:pPr marL="457200" lvl="0" indent="-381000">
              <a:lnSpc>
                <a:spcPct val="150000"/>
              </a:lnSpc>
              <a:spcBef>
                <a:spcPts val="0"/>
              </a:spcBef>
              <a:spcAft>
                <a:spcPts val="0"/>
              </a:spcAft>
              <a:buSzPct val="100000"/>
              <a:buFont typeface="Roboto Slab"/>
              <a:buChar char="●"/>
            </a:pPr>
            <a:r>
              <a:rPr lang="en" sz="2400" b="1">
                <a:solidFill>
                  <a:srgbClr val="D9D9D9"/>
                </a:solidFill>
                <a:latin typeface="Roboto Slab"/>
                <a:ea typeface="Roboto Slab"/>
                <a:cs typeface="Roboto Slab"/>
                <a:sym typeface="Roboto Slab"/>
              </a:rPr>
              <a:t>Responsibility and Ownership</a:t>
            </a:r>
            <a:r>
              <a:rPr lang="en" sz="2400">
                <a:latin typeface="Roboto Slab"/>
                <a:ea typeface="Roboto Slab"/>
                <a:cs typeface="Roboto Slab"/>
                <a:sym typeface="Roboto Slab"/>
              </a:rPr>
              <a:t>-everyone plays a role.</a:t>
            </a:r>
          </a:p>
          <a:p>
            <a:pPr marL="457200" lvl="0" indent="-381000">
              <a:lnSpc>
                <a:spcPct val="150000"/>
              </a:lnSpc>
              <a:spcBef>
                <a:spcPts val="0"/>
              </a:spcBef>
              <a:spcAft>
                <a:spcPts val="0"/>
              </a:spcAft>
              <a:buSzPct val="100000"/>
              <a:buFont typeface="Roboto Slab"/>
              <a:buChar char="●"/>
            </a:pPr>
            <a:r>
              <a:rPr lang="en" sz="2400" b="1">
                <a:solidFill>
                  <a:srgbClr val="D9D9D9"/>
                </a:solidFill>
                <a:latin typeface="Roboto Slab"/>
                <a:ea typeface="Roboto Slab"/>
                <a:cs typeface="Roboto Slab"/>
                <a:sym typeface="Roboto Slab"/>
              </a:rPr>
              <a:t>Teacher as member</a:t>
            </a:r>
            <a:r>
              <a:rPr lang="en" sz="2400">
                <a:solidFill>
                  <a:srgbClr val="D9D9D9"/>
                </a:solidFill>
                <a:latin typeface="Roboto Slab"/>
                <a:ea typeface="Roboto Slab"/>
                <a:cs typeface="Roboto Slab"/>
                <a:sym typeface="Roboto Slab"/>
              </a:rPr>
              <a:t>; reminds you to </a:t>
            </a:r>
            <a:r>
              <a:rPr lang="en" sz="2400" i="1">
                <a:solidFill>
                  <a:srgbClr val="D9D9D9"/>
                </a:solidFill>
                <a:latin typeface="Roboto Slab"/>
                <a:ea typeface="Roboto Slab"/>
                <a:cs typeface="Roboto Slab"/>
                <a:sym typeface="Roboto Slab"/>
              </a:rPr>
              <a:t>facilitate</a:t>
            </a:r>
            <a:r>
              <a:rPr lang="en" sz="2400">
                <a:latin typeface="Roboto Slab"/>
                <a:ea typeface="Roboto Slab"/>
                <a:cs typeface="Roboto Slab"/>
                <a:sym typeface="Roboto Slab"/>
              </a:rPr>
              <a:t>-rather than lecture.</a:t>
            </a:r>
          </a:p>
          <a:p>
            <a:pPr marL="457200" lvl="0" indent="-381000" rtl="0">
              <a:lnSpc>
                <a:spcPct val="150000"/>
              </a:lnSpc>
              <a:spcBef>
                <a:spcPts val="0"/>
              </a:spcBef>
              <a:spcAft>
                <a:spcPts val="0"/>
              </a:spcAft>
              <a:buSzPct val="100000"/>
              <a:buFont typeface="Roboto Slab"/>
              <a:buChar char="●"/>
            </a:pPr>
            <a:r>
              <a:rPr lang="en" sz="2400" b="1">
                <a:solidFill>
                  <a:srgbClr val="D9D9D9"/>
                </a:solidFill>
                <a:latin typeface="Roboto Slab"/>
                <a:ea typeface="Roboto Slab"/>
                <a:cs typeface="Roboto Slab"/>
                <a:sym typeface="Roboto Slab"/>
              </a:rPr>
              <a:t>Builds connections</a:t>
            </a:r>
            <a:r>
              <a:rPr lang="en" sz="2400">
                <a:latin typeface="Roboto Slab"/>
                <a:ea typeface="Roboto Slab"/>
                <a:cs typeface="Roboto Slab"/>
                <a:sym typeface="Roboto Slab"/>
              </a:rPr>
              <a:t>-everyone hears everyone else’s response.</a:t>
            </a:r>
          </a:p>
          <a:p>
            <a:pPr lvl="0">
              <a:lnSpc>
                <a:spcPct val="100000"/>
              </a:lnSpc>
              <a:spcBef>
                <a:spcPts val="0"/>
              </a:spcBef>
              <a:spcAft>
                <a:spcPts val="0"/>
              </a:spcAft>
              <a:buNone/>
            </a:pPr>
            <a:endParaRPr sz="3000">
              <a:latin typeface="Roboto Slab"/>
              <a:ea typeface="Roboto Slab"/>
              <a:cs typeface="Roboto Slab"/>
              <a:sym typeface="Roboto Slab"/>
            </a:endParaRPr>
          </a:p>
          <a:p>
            <a:pPr lvl="0">
              <a:spcBef>
                <a:spcPts val="0"/>
              </a:spcBef>
              <a:buNone/>
            </a:pPr>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title"/>
          </p:nvPr>
        </p:nvSpPr>
        <p:spPr>
          <a:xfrm>
            <a:off x="387900" y="200850"/>
            <a:ext cx="8368200" cy="686100"/>
          </a:xfrm>
          <a:prstGeom prst="rect">
            <a:avLst/>
          </a:prstGeom>
        </p:spPr>
        <p:txBody>
          <a:bodyPr lIns="91425" tIns="91425" rIns="91425" bIns="91425" anchor="b" anchorCtr="0">
            <a:noAutofit/>
          </a:bodyPr>
          <a:lstStyle/>
          <a:p>
            <a:pPr lvl="0" algn="l">
              <a:spcBef>
                <a:spcPts val="0"/>
              </a:spcBef>
              <a:buNone/>
            </a:pPr>
            <a:r>
              <a:rPr lang="en" sz="3600" b="1"/>
              <a:t>Circles</a:t>
            </a:r>
          </a:p>
        </p:txBody>
      </p:sp>
      <p:sp>
        <p:nvSpPr>
          <p:cNvPr id="301" name="Shape 301"/>
          <p:cNvSpPr txBox="1">
            <a:spLocks noGrp="1"/>
          </p:cNvSpPr>
          <p:nvPr>
            <p:ph type="body" idx="1"/>
          </p:nvPr>
        </p:nvSpPr>
        <p:spPr>
          <a:xfrm>
            <a:off x="387900" y="944100"/>
            <a:ext cx="3999900" cy="3587100"/>
          </a:xfrm>
          <a:prstGeom prst="rect">
            <a:avLst/>
          </a:prstGeom>
        </p:spPr>
        <p:txBody>
          <a:bodyPr lIns="91425" tIns="91425" rIns="91425" bIns="91425" anchor="t" anchorCtr="0">
            <a:noAutofit/>
          </a:bodyPr>
          <a:lstStyle/>
          <a:p>
            <a:pPr lvl="0">
              <a:spcBef>
                <a:spcPts val="0"/>
              </a:spcBef>
              <a:buNone/>
            </a:pPr>
            <a:r>
              <a:rPr lang="en" sz="3000" b="1"/>
              <a:t>Sequential </a:t>
            </a:r>
          </a:p>
          <a:p>
            <a:pPr marL="457200" lvl="0" indent="-355600" rtl="0">
              <a:spcBef>
                <a:spcPts val="0"/>
              </a:spcBef>
              <a:buSzPct val="100000"/>
            </a:pPr>
            <a:r>
              <a:rPr lang="en" sz="2000"/>
              <a:t>Typically specific questions answered in order around the circle.</a:t>
            </a:r>
          </a:p>
          <a:p>
            <a:pPr marL="457200" lvl="0" indent="-355600" rtl="0">
              <a:spcBef>
                <a:spcPts val="0"/>
              </a:spcBef>
              <a:buSzPct val="100000"/>
            </a:pPr>
            <a:r>
              <a:rPr lang="en" sz="2000"/>
              <a:t>Talking Piece for added structure.</a:t>
            </a:r>
          </a:p>
          <a:p>
            <a:pPr marL="457200" lvl="0" indent="-355600">
              <a:spcBef>
                <a:spcPts val="0"/>
              </a:spcBef>
              <a:buSzPct val="100000"/>
            </a:pPr>
            <a:r>
              <a:rPr lang="en" sz="2000"/>
              <a:t>Participation expected, but not always required. (May Pass)</a:t>
            </a:r>
          </a:p>
          <a:p>
            <a:pPr lvl="0">
              <a:spcBef>
                <a:spcPts val="0"/>
              </a:spcBef>
              <a:buNone/>
            </a:pPr>
            <a:r>
              <a:rPr lang="en" sz="1800"/>
              <a:t>	</a:t>
            </a:r>
          </a:p>
          <a:p>
            <a:pPr lvl="0">
              <a:spcBef>
                <a:spcPts val="0"/>
              </a:spcBef>
              <a:buNone/>
            </a:pPr>
            <a:endParaRPr sz="3000"/>
          </a:p>
        </p:txBody>
      </p:sp>
      <p:sp>
        <p:nvSpPr>
          <p:cNvPr id="302" name="Shape 302"/>
          <p:cNvSpPr txBox="1">
            <a:spLocks noGrp="1"/>
          </p:cNvSpPr>
          <p:nvPr>
            <p:ph type="body" idx="2"/>
          </p:nvPr>
        </p:nvSpPr>
        <p:spPr>
          <a:xfrm>
            <a:off x="4756200" y="886950"/>
            <a:ext cx="3999900" cy="3818400"/>
          </a:xfrm>
          <a:prstGeom prst="rect">
            <a:avLst/>
          </a:prstGeom>
        </p:spPr>
        <p:txBody>
          <a:bodyPr lIns="91425" tIns="91425" rIns="91425" bIns="91425" anchor="t" anchorCtr="0">
            <a:noAutofit/>
          </a:bodyPr>
          <a:lstStyle/>
          <a:p>
            <a:pPr lvl="0" rtl="0">
              <a:spcBef>
                <a:spcPts val="0"/>
              </a:spcBef>
              <a:buNone/>
            </a:pPr>
            <a:r>
              <a:rPr lang="en" sz="3000" b="1"/>
              <a:t>Non-Sequential</a:t>
            </a:r>
          </a:p>
          <a:p>
            <a:pPr marL="457200" lvl="0" indent="-342900">
              <a:spcBef>
                <a:spcPts val="0"/>
              </a:spcBef>
              <a:buSzPct val="100000"/>
            </a:pPr>
            <a:r>
              <a:rPr lang="en" sz="1800"/>
              <a:t>May feel less controlled, but have benefits in many situations. </a:t>
            </a:r>
          </a:p>
          <a:p>
            <a:pPr marL="457200" lvl="0" indent="-342900" rtl="0">
              <a:spcBef>
                <a:spcPts val="0"/>
              </a:spcBef>
              <a:buSzPct val="100000"/>
            </a:pPr>
            <a:r>
              <a:rPr lang="en" sz="1800"/>
              <a:t>They can be: highly structured, loosely structured, or unstructured.</a:t>
            </a:r>
          </a:p>
          <a:p>
            <a:pPr marL="457200" lvl="0" indent="-342900" rtl="0">
              <a:spcBef>
                <a:spcPts val="0"/>
              </a:spcBef>
              <a:buSzPct val="100000"/>
            </a:pPr>
            <a:r>
              <a:rPr lang="en" sz="1800"/>
              <a:t>There is no particular order of speaking.</a:t>
            </a:r>
          </a:p>
          <a:p>
            <a:pPr marL="457200" lvl="0" indent="-342900">
              <a:spcBef>
                <a:spcPts val="0"/>
              </a:spcBef>
              <a:buSzPct val="100000"/>
            </a:pPr>
            <a:r>
              <a:rPr lang="en" sz="1800"/>
              <a:t>Expectations for participation are more relaxed.</a:t>
            </a:r>
          </a:p>
          <a:p>
            <a:pPr lvl="0">
              <a:spcBef>
                <a:spcPts val="0"/>
              </a:spcBef>
              <a:buNone/>
            </a:pPr>
            <a:r>
              <a:rPr lang="en" sz="1800"/>
              <a:t> </a:t>
            </a:r>
          </a:p>
        </p:txBody>
      </p:sp>
      <p:sp>
        <p:nvSpPr>
          <p:cNvPr id="5" name="TextBox 4"/>
          <p:cNvSpPr txBox="1"/>
          <p:nvPr/>
        </p:nvSpPr>
        <p:spPr>
          <a:xfrm>
            <a:off x="76200" y="571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Shape 307"/>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Secrets to Success</a:t>
            </a:r>
          </a:p>
        </p:txBody>
      </p:sp>
      <p:sp>
        <p:nvSpPr>
          <p:cNvPr id="308" name="Shape 308"/>
          <p:cNvSpPr txBox="1">
            <a:spLocks noGrp="1"/>
          </p:cNvSpPr>
          <p:nvPr>
            <p:ph type="body" idx="1"/>
          </p:nvPr>
        </p:nvSpPr>
        <p:spPr>
          <a:xfrm>
            <a:off x="387900" y="1489825"/>
            <a:ext cx="8368200" cy="3463800"/>
          </a:xfrm>
          <a:prstGeom prst="rect">
            <a:avLst/>
          </a:prstGeom>
        </p:spPr>
        <p:txBody>
          <a:bodyPr lIns="91425" tIns="91425" rIns="91425" bIns="91425" anchor="t" anchorCtr="0">
            <a:noAutofit/>
          </a:bodyPr>
          <a:lstStyle/>
          <a:p>
            <a:pPr marL="457200" lvl="0" indent="-381000" rtl="0">
              <a:spcBef>
                <a:spcPts val="0"/>
              </a:spcBef>
              <a:buSzPct val="100000"/>
            </a:pPr>
            <a:r>
              <a:rPr lang="en" sz="2400"/>
              <a:t>Clear topic and goal </a:t>
            </a:r>
          </a:p>
          <a:p>
            <a:pPr marL="457200" lvl="0" indent="-381000" rtl="0">
              <a:spcBef>
                <a:spcPts val="0"/>
              </a:spcBef>
              <a:buSzPct val="100000"/>
            </a:pPr>
            <a:r>
              <a:rPr lang="en" sz="2400"/>
              <a:t>Set a positive tone</a:t>
            </a:r>
          </a:p>
          <a:p>
            <a:pPr marL="457200" lvl="0" indent="-381000" rtl="0">
              <a:spcBef>
                <a:spcPts val="0"/>
              </a:spcBef>
              <a:buSzPct val="100000"/>
            </a:pPr>
            <a:r>
              <a:rPr lang="en" sz="2400"/>
              <a:t>Keep the focus</a:t>
            </a:r>
          </a:p>
          <a:p>
            <a:pPr marL="457200" lvl="0" indent="-381000" rtl="0">
              <a:spcBef>
                <a:spcPts val="0"/>
              </a:spcBef>
              <a:buSzPct val="100000"/>
            </a:pPr>
            <a:r>
              <a:rPr lang="en" sz="2400"/>
              <a:t>Get some allies</a:t>
            </a:r>
          </a:p>
          <a:p>
            <a:pPr marL="457200" lvl="0" indent="-381000">
              <a:spcBef>
                <a:spcPts val="0"/>
              </a:spcBef>
              <a:buSzPct val="100000"/>
            </a:pPr>
            <a:r>
              <a:rPr lang="en" sz="2400" b="1"/>
              <a:t>MAKE SURE</a:t>
            </a:r>
            <a:r>
              <a:rPr lang="en" sz="2400"/>
              <a:t> participants understand why you are doing circles (explanation and expectation clarity), remembering it may be uncomfortable for them at first.</a:t>
            </a:r>
          </a:p>
          <a:p>
            <a:pPr lvl="0">
              <a:spcBef>
                <a:spcPts val="0"/>
              </a:spcBef>
              <a:buNone/>
            </a:pPr>
            <a:r>
              <a:rPr lang="en" sz="2400"/>
              <a:t> </a:t>
            </a: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381000" y="590550"/>
            <a:ext cx="8368200" cy="756600"/>
          </a:xfrm>
          <a:prstGeom prst="rect">
            <a:avLst/>
          </a:prstGeom>
        </p:spPr>
        <p:txBody>
          <a:bodyPr lIns="91425" tIns="91425" rIns="91425" bIns="91425" anchor="b" anchorCtr="0">
            <a:noAutofit/>
          </a:bodyPr>
          <a:lstStyle/>
          <a:p>
            <a:pPr lvl="0" algn="ctr" rtl="0">
              <a:spcBef>
                <a:spcPts val="0"/>
              </a:spcBef>
              <a:buNone/>
            </a:pPr>
            <a:r>
              <a:rPr lang="en" dirty="0" smtClean="0"/>
              <a:t>Social </a:t>
            </a:r>
            <a:r>
              <a:rPr lang="en" dirty="0"/>
              <a:t>Discipline Window</a:t>
            </a:r>
          </a:p>
          <a:p>
            <a:pPr lvl="0" algn="ctr">
              <a:spcBef>
                <a:spcPts val="0"/>
              </a:spcBef>
              <a:buNone/>
            </a:pPr>
            <a:endParaRPr dirty="0"/>
          </a:p>
        </p:txBody>
      </p:sp>
      <p:graphicFrame>
        <p:nvGraphicFramePr>
          <p:cNvPr id="82" name="Shape 82"/>
          <p:cNvGraphicFramePr/>
          <p:nvPr/>
        </p:nvGraphicFramePr>
        <p:xfrm>
          <a:off x="2915775" y="1204150"/>
          <a:ext cx="3403650" cy="2735200"/>
        </p:xfrm>
        <a:graphic>
          <a:graphicData uri="http://schemas.openxmlformats.org/drawingml/2006/table">
            <a:tbl>
              <a:tblPr>
                <a:noFill/>
                <a:tableStyleId>{D06A9037-4EBE-4310-890B-7FB12174ECB6}</a:tableStyleId>
              </a:tblPr>
              <a:tblGrid>
                <a:gridCol w="1701825"/>
                <a:gridCol w="1701825"/>
              </a:tblGrid>
              <a:tr h="1367600">
                <a:tc>
                  <a:txBody>
                    <a:bodyPr/>
                    <a:lstStyle/>
                    <a:p>
                      <a:pPr lvl="0">
                        <a:spcBef>
                          <a:spcPts val="0"/>
                        </a:spcBef>
                        <a:buNone/>
                      </a:pPr>
                      <a:endParaRPr dirty="0"/>
                    </a:p>
                  </a:txBody>
                  <a:tcPr marL="91425" marR="91425" marT="91425" marB="91425">
                    <a:lnL w="76200" cap="flat" cmpd="sng">
                      <a:solidFill>
                        <a:srgbClr val="000000"/>
                      </a:solidFill>
                      <a:prstDash val="solid"/>
                      <a:round/>
                      <a:headEnd type="none" w="med" len="med"/>
                      <a:tailEnd type="none" w="med" len="med"/>
                    </a:lnL>
                    <a:lnR w="76200" cap="flat" cmpd="sng">
                      <a:solidFill>
                        <a:srgbClr val="000000"/>
                      </a:solidFill>
                      <a:prstDash val="solid"/>
                      <a:round/>
                      <a:headEnd type="none" w="med" len="med"/>
                      <a:tailEnd type="none" w="med" len="med"/>
                    </a:lnR>
                    <a:lnT w="76200" cap="flat" cmpd="sng">
                      <a:solidFill>
                        <a:srgbClr val="000000"/>
                      </a:solidFill>
                      <a:prstDash val="solid"/>
                      <a:round/>
                      <a:headEnd type="none" w="med" len="med"/>
                      <a:tailEnd type="none" w="med" len="med"/>
                    </a:lnT>
                    <a:lnB w="76200" cap="flat" cmpd="sng">
                      <a:solidFill>
                        <a:srgbClr val="000000"/>
                      </a:solidFill>
                      <a:prstDash val="solid"/>
                      <a:round/>
                      <a:headEnd type="none" w="med" len="med"/>
                      <a:tailEnd type="none" w="med" len="med"/>
                    </a:lnB>
                    <a:solidFill>
                      <a:srgbClr val="C9DAF8"/>
                    </a:solidFill>
                  </a:tcPr>
                </a:tc>
                <a:tc>
                  <a:txBody>
                    <a:bodyPr/>
                    <a:lstStyle/>
                    <a:p>
                      <a:pPr lvl="0">
                        <a:spcBef>
                          <a:spcPts val="0"/>
                        </a:spcBef>
                        <a:buNone/>
                      </a:pPr>
                      <a:endParaRPr/>
                    </a:p>
                  </a:txBody>
                  <a:tcPr marL="91425" marR="91425" marT="91425" marB="91425">
                    <a:lnL w="76200" cap="flat" cmpd="sng">
                      <a:solidFill>
                        <a:srgbClr val="000000"/>
                      </a:solidFill>
                      <a:prstDash val="solid"/>
                      <a:round/>
                      <a:headEnd type="none" w="med" len="med"/>
                      <a:tailEnd type="none" w="med" len="med"/>
                    </a:lnL>
                    <a:lnR w="76200" cap="flat" cmpd="sng">
                      <a:solidFill>
                        <a:srgbClr val="000000"/>
                      </a:solidFill>
                      <a:prstDash val="solid"/>
                      <a:round/>
                      <a:headEnd type="none" w="med" len="med"/>
                      <a:tailEnd type="none" w="med" len="med"/>
                    </a:lnR>
                    <a:lnT w="76200" cap="flat" cmpd="sng">
                      <a:solidFill>
                        <a:srgbClr val="000000"/>
                      </a:solidFill>
                      <a:prstDash val="solid"/>
                      <a:round/>
                      <a:headEnd type="none" w="med" len="med"/>
                      <a:tailEnd type="none" w="med" len="med"/>
                    </a:lnT>
                    <a:lnB w="76200" cap="flat" cmpd="sng">
                      <a:solidFill>
                        <a:srgbClr val="000000"/>
                      </a:solidFill>
                      <a:prstDash val="solid"/>
                      <a:round/>
                      <a:headEnd type="none" w="med" len="med"/>
                      <a:tailEnd type="none" w="med" len="med"/>
                    </a:lnB>
                    <a:solidFill>
                      <a:srgbClr val="6D9EEB"/>
                    </a:solidFill>
                  </a:tcPr>
                </a:tc>
              </a:tr>
              <a:tr h="1367600">
                <a:tc>
                  <a:txBody>
                    <a:bodyPr/>
                    <a:lstStyle/>
                    <a:p>
                      <a:pPr lvl="0">
                        <a:spcBef>
                          <a:spcPts val="0"/>
                        </a:spcBef>
                        <a:buNone/>
                      </a:pPr>
                      <a:endParaRPr/>
                    </a:p>
                  </a:txBody>
                  <a:tcPr marL="91425" marR="91425" marT="91425" marB="91425">
                    <a:lnL w="76200" cap="flat" cmpd="sng">
                      <a:solidFill>
                        <a:srgbClr val="000000"/>
                      </a:solidFill>
                      <a:prstDash val="solid"/>
                      <a:round/>
                      <a:headEnd type="none" w="med" len="med"/>
                      <a:tailEnd type="none" w="med" len="med"/>
                    </a:lnL>
                    <a:lnR w="76200" cap="flat" cmpd="sng">
                      <a:solidFill>
                        <a:srgbClr val="000000"/>
                      </a:solidFill>
                      <a:prstDash val="solid"/>
                      <a:round/>
                      <a:headEnd type="none" w="med" len="med"/>
                      <a:tailEnd type="none" w="med" len="med"/>
                    </a:lnR>
                    <a:lnT w="76200" cap="flat" cmpd="sng">
                      <a:solidFill>
                        <a:srgbClr val="000000"/>
                      </a:solidFill>
                      <a:prstDash val="solid"/>
                      <a:round/>
                      <a:headEnd type="none" w="med" len="med"/>
                      <a:tailEnd type="none" w="med" len="med"/>
                    </a:lnT>
                    <a:lnB w="76200" cap="flat" cmpd="sng">
                      <a:solidFill>
                        <a:srgbClr val="000000"/>
                      </a:solidFill>
                      <a:prstDash val="solid"/>
                      <a:round/>
                      <a:headEnd type="none" w="med" len="med"/>
                      <a:tailEnd type="none" w="med" len="med"/>
                    </a:lnB>
                    <a:solidFill>
                      <a:srgbClr val="C9DAF8"/>
                    </a:solidFill>
                  </a:tcPr>
                </a:tc>
                <a:tc>
                  <a:txBody>
                    <a:bodyPr/>
                    <a:lstStyle/>
                    <a:p>
                      <a:pPr lvl="0">
                        <a:spcBef>
                          <a:spcPts val="0"/>
                        </a:spcBef>
                        <a:buNone/>
                      </a:pPr>
                      <a:endParaRPr/>
                    </a:p>
                  </a:txBody>
                  <a:tcPr marL="91425" marR="91425" marT="91425" marB="91425">
                    <a:lnL w="76200" cap="flat" cmpd="sng">
                      <a:solidFill>
                        <a:srgbClr val="000000"/>
                      </a:solidFill>
                      <a:prstDash val="solid"/>
                      <a:round/>
                      <a:headEnd type="none" w="med" len="med"/>
                      <a:tailEnd type="none" w="med" len="med"/>
                    </a:lnL>
                    <a:lnR w="76200" cap="flat" cmpd="sng">
                      <a:solidFill>
                        <a:srgbClr val="000000"/>
                      </a:solidFill>
                      <a:prstDash val="solid"/>
                      <a:round/>
                      <a:headEnd type="none" w="med" len="med"/>
                      <a:tailEnd type="none" w="med" len="med"/>
                    </a:lnR>
                    <a:lnT w="76200" cap="flat" cmpd="sng">
                      <a:solidFill>
                        <a:srgbClr val="000000"/>
                      </a:solidFill>
                      <a:prstDash val="solid"/>
                      <a:round/>
                      <a:headEnd type="none" w="med" len="med"/>
                      <a:tailEnd type="none" w="med" len="med"/>
                    </a:lnT>
                    <a:lnB w="76200" cap="flat" cmpd="sng">
                      <a:solidFill>
                        <a:srgbClr val="000000"/>
                      </a:solidFill>
                      <a:prstDash val="solid"/>
                      <a:round/>
                      <a:headEnd type="none" w="med" len="med"/>
                      <a:tailEnd type="none" w="med" len="med"/>
                    </a:lnB>
                    <a:solidFill>
                      <a:srgbClr val="C9DAF8"/>
                    </a:solidFill>
                  </a:tcPr>
                </a:tc>
              </a:tr>
            </a:tbl>
          </a:graphicData>
        </a:graphic>
      </p:graphicFrame>
      <p:sp>
        <p:nvSpPr>
          <p:cNvPr id="83" name="Shape 83"/>
          <p:cNvSpPr/>
          <p:nvPr/>
        </p:nvSpPr>
        <p:spPr>
          <a:xfrm>
            <a:off x="2140725" y="1171600"/>
            <a:ext cx="421200" cy="2754300"/>
          </a:xfrm>
          <a:prstGeom prst="upArrow">
            <a:avLst>
              <a:gd name="adj1" fmla="val 50000"/>
              <a:gd name="adj2" fmla="val 50000"/>
            </a:avLst>
          </a:prstGeom>
          <a:solidFill>
            <a:srgbClr val="A4C2F4"/>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4" name="Shape 84"/>
          <p:cNvSpPr/>
          <p:nvPr/>
        </p:nvSpPr>
        <p:spPr>
          <a:xfrm rot="5400000">
            <a:off x="4433650" y="2753925"/>
            <a:ext cx="421200" cy="3208499"/>
          </a:xfrm>
          <a:prstGeom prst="upArrow">
            <a:avLst>
              <a:gd name="adj1" fmla="val 50000"/>
              <a:gd name="adj2" fmla="val 50000"/>
            </a:avLst>
          </a:prstGeom>
          <a:solidFill>
            <a:srgbClr val="A4C2F4"/>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5" name="Shape 85"/>
          <p:cNvSpPr txBox="1"/>
          <p:nvPr/>
        </p:nvSpPr>
        <p:spPr>
          <a:xfrm>
            <a:off x="1324425" y="2253850"/>
            <a:ext cx="1281600" cy="589800"/>
          </a:xfrm>
          <a:prstGeom prst="rect">
            <a:avLst/>
          </a:prstGeom>
          <a:noFill/>
          <a:ln>
            <a:noFill/>
          </a:ln>
        </p:spPr>
        <p:txBody>
          <a:bodyPr lIns="91425" tIns="91425" rIns="91425" bIns="91425" anchor="t" anchorCtr="0">
            <a:noAutofit/>
          </a:bodyPr>
          <a:lstStyle/>
          <a:p>
            <a:pPr lvl="0">
              <a:spcBef>
                <a:spcPts val="0"/>
              </a:spcBef>
              <a:buNone/>
            </a:pPr>
            <a:r>
              <a:rPr lang="en" sz="1800">
                <a:solidFill>
                  <a:srgbClr val="FFFFFF"/>
                </a:solidFill>
              </a:rPr>
              <a:t>Control</a:t>
            </a:r>
          </a:p>
        </p:txBody>
      </p:sp>
      <p:sp>
        <p:nvSpPr>
          <p:cNvPr id="86" name="Shape 86"/>
          <p:cNvSpPr txBox="1"/>
          <p:nvPr/>
        </p:nvSpPr>
        <p:spPr>
          <a:xfrm>
            <a:off x="4082125" y="4147575"/>
            <a:ext cx="1281600" cy="589800"/>
          </a:xfrm>
          <a:prstGeom prst="rect">
            <a:avLst/>
          </a:prstGeom>
          <a:noFill/>
          <a:ln>
            <a:noFill/>
          </a:ln>
        </p:spPr>
        <p:txBody>
          <a:bodyPr lIns="91425" tIns="91425" rIns="91425" bIns="91425" anchor="t" anchorCtr="0">
            <a:noAutofit/>
          </a:bodyPr>
          <a:lstStyle/>
          <a:p>
            <a:pPr lvl="0" rtl="0">
              <a:spcBef>
                <a:spcPts val="0"/>
              </a:spcBef>
              <a:buNone/>
            </a:pPr>
            <a:r>
              <a:rPr lang="en" sz="1800"/>
              <a:t>Support</a:t>
            </a:r>
          </a:p>
        </p:txBody>
      </p:sp>
      <p:sp>
        <p:nvSpPr>
          <p:cNvPr id="9" name="TextBox 8"/>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Shape 313"/>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a:t>Introducing the Concept</a:t>
            </a:r>
          </a:p>
        </p:txBody>
      </p:sp>
      <p:sp>
        <p:nvSpPr>
          <p:cNvPr id="314" name="Shape 314"/>
          <p:cNvSpPr txBox="1">
            <a:spLocks noGrp="1"/>
          </p:cNvSpPr>
          <p:nvPr>
            <p:ph type="body" idx="1"/>
          </p:nvPr>
        </p:nvSpPr>
        <p:spPr>
          <a:xfrm>
            <a:off x="387900" y="1480299"/>
            <a:ext cx="8368200" cy="3078900"/>
          </a:xfrm>
          <a:prstGeom prst="rect">
            <a:avLst/>
          </a:prstGeom>
        </p:spPr>
        <p:txBody>
          <a:bodyPr lIns="91425" tIns="91425" rIns="91425" bIns="91425" anchor="t" anchorCtr="0">
            <a:noAutofit/>
          </a:bodyPr>
          <a:lstStyle/>
          <a:p>
            <a:pPr lvl="0" rtl="0">
              <a:spcBef>
                <a:spcPts val="0"/>
              </a:spcBef>
              <a:spcAft>
                <a:spcPts val="0"/>
              </a:spcAft>
              <a:buNone/>
            </a:pPr>
            <a:r>
              <a:rPr lang="en" sz="3000">
                <a:solidFill>
                  <a:srgbClr val="F3F3F3"/>
                </a:solidFill>
                <a:latin typeface="Arial"/>
                <a:ea typeface="Arial"/>
                <a:cs typeface="Arial"/>
                <a:sym typeface="Arial"/>
              </a:rPr>
              <a:t>» Explain reasoning/rationale</a:t>
            </a:r>
          </a:p>
          <a:p>
            <a:pPr lvl="0">
              <a:spcBef>
                <a:spcPts val="0"/>
              </a:spcBef>
              <a:spcAft>
                <a:spcPts val="0"/>
              </a:spcAft>
              <a:buNone/>
            </a:pPr>
            <a:endParaRPr sz="3000">
              <a:solidFill>
                <a:srgbClr val="F3F3F3"/>
              </a:solidFill>
              <a:latin typeface="Arial"/>
              <a:ea typeface="Arial"/>
              <a:cs typeface="Arial"/>
              <a:sym typeface="Arial"/>
            </a:endParaRPr>
          </a:p>
          <a:p>
            <a:pPr lvl="0" rtl="0">
              <a:spcBef>
                <a:spcPts val="0"/>
              </a:spcBef>
              <a:spcAft>
                <a:spcPts val="0"/>
              </a:spcAft>
              <a:buNone/>
            </a:pPr>
            <a:r>
              <a:rPr lang="en" sz="3000">
                <a:solidFill>
                  <a:srgbClr val="F3F3F3"/>
                </a:solidFill>
                <a:latin typeface="Arial"/>
                <a:ea typeface="Arial"/>
                <a:cs typeface="Arial"/>
                <a:sym typeface="Arial"/>
              </a:rPr>
              <a:t>» Be upbeat</a:t>
            </a:r>
          </a:p>
          <a:p>
            <a:pPr lvl="0">
              <a:spcBef>
                <a:spcPts val="0"/>
              </a:spcBef>
              <a:spcAft>
                <a:spcPts val="0"/>
              </a:spcAft>
              <a:buNone/>
            </a:pPr>
            <a:endParaRPr sz="3000">
              <a:solidFill>
                <a:srgbClr val="F3F3F3"/>
              </a:solidFill>
              <a:latin typeface="Arial"/>
              <a:ea typeface="Arial"/>
              <a:cs typeface="Arial"/>
              <a:sym typeface="Arial"/>
            </a:endParaRPr>
          </a:p>
          <a:p>
            <a:pPr lvl="0">
              <a:spcBef>
                <a:spcPts val="0"/>
              </a:spcBef>
              <a:spcAft>
                <a:spcPts val="0"/>
              </a:spcAft>
              <a:buNone/>
            </a:pPr>
            <a:r>
              <a:rPr lang="en" sz="3000">
                <a:solidFill>
                  <a:srgbClr val="F3F3F3"/>
                </a:solidFill>
                <a:latin typeface="Arial"/>
                <a:ea typeface="Arial"/>
                <a:cs typeface="Arial"/>
                <a:sym typeface="Arial"/>
              </a:rPr>
              <a:t>» Regard resistance as fear</a:t>
            </a:r>
          </a:p>
          <a:p>
            <a:pPr lvl="0">
              <a:spcBef>
                <a:spcPts val="0"/>
              </a:spcBef>
              <a:buNone/>
            </a:pPr>
            <a:endParaRPr sz="3000"/>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Shape 319"/>
          <p:cNvSpPr txBox="1">
            <a:spLocks noGrp="1"/>
          </p:cNvSpPr>
          <p:nvPr>
            <p:ph type="title"/>
          </p:nvPr>
        </p:nvSpPr>
        <p:spPr>
          <a:xfrm>
            <a:off x="387900" y="258000"/>
            <a:ext cx="8368200" cy="686100"/>
          </a:xfrm>
          <a:prstGeom prst="rect">
            <a:avLst/>
          </a:prstGeom>
        </p:spPr>
        <p:txBody>
          <a:bodyPr lIns="91425" tIns="91425" rIns="91425" bIns="91425" anchor="b" anchorCtr="0">
            <a:noAutofit/>
          </a:bodyPr>
          <a:lstStyle/>
          <a:p>
            <a:pPr lvl="0">
              <a:spcBef>
                <a:spcPts val="0"/>
              </a:spcBef>
              <a:buNone/>
            </a:pPr>
            <a:r>
              <a:rPr lang="en" b="1"/>
              <a:t>Circle Scenarios</a:t>
            </a:r>
          </a:p>
        </p:txBody>
      </p:sp>
      <p:sp>
        <p:nvSpPr>
          <p:cNvPr id="320" name="Shape 320"/>
          <p:cNvSpPr txBox="1">
            <a:spLocks noGrp="1"/>
          </p:cNvSpPr>
          <p:nvPr>
            <p:ph type="body" idx="1"/>
          </p:nvPr>
        </p:nvSpPr>
        <p:spPr>
          <a:xfrm>
            <a:off x="387900" y="1032300"/>
            <a:ext cx="3999900" cy="3749400"/>
          </a:xfrm>
          <a:prstGeom prst="rect">
            <a:avLst/>
          </a:prstGeom>
        </p:spPr>
        <p:txBody>
          <a:bodyPr lIns="91425" tIns="91425" rIns="91425" bIns="91425" anchor="t" anchorCtr="0">
            <a:noAutofit/>
          </a:bodyPr>
          <a:lstStyle/>
          <a:p>
            <a:pPr lvl="0">
              <a:spcBef>
                <a:spcPts val="0"/>
              </a:spcBef>
              <a:buNone/>
            </a:pPr>
            <a:r>
              <a:rPr lang="en" sz="1800" u="sng"/>
              <a:t>In the Classroom:</a:t>
            </a:r>
          </a:p>
          <a:p>
            <a:pPr lvl="0">
              <a:spcBef>
                <a:spcPts val="0"/>
              </a:spcBef>
              <a:buNone/>
            </a:pPr>
            <a:r>
              <a:rPr lang="en" sz="1800"/>
              <a:t>End of Quarter/Grading period</a:t>
            </a:r>
          </a:p>
          <a:p>
            <a:pPr lvl="0">
              <a:spcBef>
                <a:spcPts val="0"/>
              </a:spcBef>
              <a:buNone/>
            </a:pPr>
            <a:r>
              <a:rPr lang="en" sz="1800"/>
              <a:t>Goal Setting</a:t>
            </a:r>
          </a:p>
          <a:p>
            <a:pPr lvl="0">
              <a:spcBef>
                <a:spcPts val="0"/>
              </a:spcBef>
              <a:buNone/>
            </a:pPr>
            <a:r>
              <a:rPr lang="en" sz="1800"/>
              <a:t>Vandalism/Theft</a:t>
            </a:r>
          </a:p>
          <a:p>
            <a:pPr lvl="0">
              <a:spcBef>
                <a:spcPts val="0"/>
              </a:spcBef>
              <a:buNone/>
            </a:pPr>
            <a:r>
              <a:rPr lang="en" sz="1800"/>
              <a:t>In response to violence or tragedy</a:t>
            </a:r>
          </a:p>
          <a:p>
            <a:pPr lvl="0">
              <a:spcBef>
                <a:spcPts val="0"/>
              </a:spcBef>
              <a:buNone/>
            </a:pPr>
            <a:r>
              <a:rPr lang="en" sz="1800"/>
              <a:t>Field trip</a:t>
            </a:r>
          </a:p>
          <a:p>
            <a:pPr lvl="0">
              <a:spcBef>
                <a:spcPts val="0"/>
              </a:spcBef>
              <a:buNone/>
            </a:pPr>
            <a:r>
              <a:rPr lang="en" sz="1800"/>
              <a:t>Excessive Tardies</a:t>
            </a:r>
          </a:p>
          <a:p>
            <a:pPr lvl="0">
              <a:spcBef>
                <a:spcPts val="0"/>
              </a:spcBef>
              <a:buNone/>
            </a:pPr>
            <a:endParaRPr/>
          </a:p>
          <a:p>
            <a:pPr lvl="0">
              <a:spcBef>
                <a:spcPts val="0"/>
              </a:spcBef>
              <a:buNone/>
            </a:pPr>
            <a:endParaRPr/>
          </a:p>
          <a:p>
            <a:pPr lvl="0">
              <a:spcBef>
                <a:spcPts val="0"/>
              </a:spcBef>
              <a:buNone/>
            </a:pPr>
            <a:endParaRPr/>
          </a:p>
        </p:txBody>
      </p:sp>
      <p:sp>
        <p:nvSpPr>
          <p:cNvPr id="321" name="Shape 321"/>
          <p:cNvSpPr txBox="1">
            <a:spLocks noGrp="1"/>
          </p:cNvSpPr>
          <p:nvPr>
            <p:ph type="body" idx="2"/>
          </p:nvPr>
        </p:nvSpPr>
        <p:spPr>
          <a:xfrm>
            <a:off x="4756200" y="1032300"/>
            <a:ext cx="3999900" cy="3637500"/>
          </a:xfrm>
          <a:prstGeom prst="rect">
            <a:avLst/>
          </a:prstGeom>
        </p:spPr>
        <p:txBody>
          <a:bodyPr lIns="91425" tIns="91425" rIns="91425" bIns="91425" anchor="t" anchorCtr="0">
            <a:noAutofit/>
          </a:bodyPr>
          <a:lstStyle/>
          <a:p>
            <a:pPr lvl="0">
              <a:spcBef>
                <a:spcPts val="0"/>
              </a:spcBef>
              <a:buNone/>
            </a:pPr>
            <a:r>
              <a:rPr lang="en" sz="1800" u="sng"/>
              <a:t>Staff or community:</a:t>
            </a:r>
          </a:p>
          <a:p>
            <a:pPr lvl="0">
              <a:spcBef>
                <a:spcPts val="0"/>
              </a:spcBef>
              <a:buNone/>
            </a:pPr>
            <a:r>
              <a:rPr lang="en" sz="1800"/>
              <a:t>Team Building</a:t>
            </a:r>
          </a:p>
          <a:p>
            <a:pPr lvl="0">
              <a:spcBef>
                <a:spcPts val="0"/>
              </a:spcBef>
              <a:buNone/>
            </a:pPr>
            <a:r>
              <a:rPr lang="en" sz="1800"/>
              <a:t>Staff Development</a:t>
            </a:r>
          </a:p>
          <a:p>
            <a:pPr lvl="0">
              <a:spcBef>
                <a:spcPts val="0"/>
              </a:spcBef>
              <a:buNone/>
            </a:pPr>
            <a:r>
              <a:rPr lang="en" sz="1800"/>
              <a:t>Problem Solving</a:t>
            </a:r>
          </a:p>
          <a:p>
            <a:pPr lvl="0">
              <a:spcBef>
                <a:spcPts val="0"/>
              </a:spcBef>
              <a:buNone/>
            </a:pPr>
            <a:r>
              <a:rPr lang="en" sz="1800"/>
              <a:t>Getting parents involved in community</a:t>
            </a:r>
          </a:p>
          <a:p>
            <a:pPr lvl="0">
              <a:spcBef>
                <a:spcPts val="0"/>
              </a:spcBef>
              <a:buNone/>
            </a:pPr>
            <a:r>
              <a:rPr lang="en" sz="1800"/>
              <a:t>Truancy</a:t>
            </a:r>
          </a:p>
          <a:p>
            <a:pPr lvl="0">
              <a:spcBef>
                <a:spcPts val="0"/>
              </a:spcBef>
              <a:buNone/>
            </a:pPr>
            <a:endParaRPr/>
          </a:p>
          <a:p>
            <a:pPr lvl="0">
              <a:spcBef>
                <a:spcPts val="0"/>
              </a:spcBef>
              <a:buNone/>
            </a:pPr>
            <a:endParaRPr/>
          </a:p>
          <a:p>
            <a:pPr lvl="0">
              <a:spcBef>
                <a:spcPts val="0"/>
              </a:spcBef>
              <a:buNone/>
            </a:pPr>
            <a:endParaRPr/>
          </a:p>
        </p:txBody>
      </p:sp>
      <p:sp>
        <p:nvSpPr>
          <p:cNvPr id="5" name="TextBox 4"/>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Shape 326"/>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a:t>Circle Scenarios Activity</a:t>
            </a:r>
          </a:p>
        </p:txBody>
      </p:sp>
      <p:sp>
        <p:nvSpPr>
          <p:cNvPr id="327" name="Shape 327"/>
          <p:cNvSpPr txBox="1">
            <a:spLocks noGrp="1"/>
          </p:cNvSpPr>
          <p:nvPr>
            <p:ph type="body" idx="1"/>
          </p:nvPr>
        </p:nvSpPr>
        <p:spPr>
          <a:xfrm>
            <a:off x="387900" y="1088625"/>
            <a:ext cx="8368200" cy="4005000"/>
          </a:xfrm>
          <a:prstGeom prst="rect">
            <a:avLst/>
          </a:prstGeom>
        </p:spPr>
        <p:txBody>
          <a:bodyPr lIns="91425" tIns="91425" rIns="91425" bIns="91425" anchor="t" anchorCtr="0">
            <a:noAutofit/>
          </a:bodyPr>
          <a:lstStyle/>
          <a:p>
            <a:pPr lvl="0">
              <a:spcBef>
                <a:spcPts val="0"/>
              </a:spcBef>
              <a:buNone/>
            </a:pPr>
            <a:r>
              <a:rPr lang="en"/>
              <a:t>The facilitator will run a sequential go-around. </a:t>
            </a:r>
          </a:p>
          <a:p>
            <a:pPr lvl="0">
              <a:spcBef>
                <a:spcPts val="0"/>
              </a:spcBef>
              <a:buNone/>
            </a:pPr>
            <a:r>
              <a:rPr lang="en"/>
              <a:t>Facilitator will guide the group into choosing 2-3 specific scenarios.</a:t>
            </a:r>
          </a:p>
          <a:p>
            <a:pPr lvl="0">
              <a:spcBef>
                <a:spcPts val="0"/>
              </a:spcBef>
              <a:buNone/>
            </a:pPr>
            <a:r>
              <a:rPr lang="en"/>
              <a:t>After the scenarios are chosen, the group will have a non sequential discussion:</a:t>
            </a:r>
          </a:p>
          <a:p>
            <a:pPr marL="457200" lvl="0" indent="-228600">
              <a:spcBef>
                <a:spcPts val="0"/>
              </a:spcBef>
            </a:pPr>
            <a:r>
              <a:rPr lang="en" b="1"/>
              <a:t>How would you use circles to address this scenario?</a:t>
            </a:r>
          </a:p>
          <a:p>
            <a:pPr marL="457200" lvl="0" indent="-228600">
              <a:spcBef>
                <a:spcPts val="0"/>
              </a:spcBef>
            </a:pPr>
            <a:r>
              <a:rPr lang="en" b="1"/>
              <a:t>What kind of circle would you use?</a:t>
            </a:r>
          </a:p>
          <a:p>
            <a:pPr marL="457200" lvl="0" indent="-228600" rtl="0">
              <a:spcBef>
                <a:spcPts val="0"/>
              </a:spcBef>
            </a:pPr>
            <a:r>
              <a:rPr lang="en" b="1"/>
              <a:t>What questions would you ask to address the issue?</a:t>
            </a:r>
          </a:p>
          <a:p>
            <a:pPr lvl="0" rtl="0">
              <a:spcBef>
                <a:spcPts val="0"/>
              </a:spcBef>
              <a:buNone/>
            </a:pPr>
            <a:r>
              <a:rPr lang="en"/>
              <a:t>Build the questions using the affective questions format of past, present, and future.</a:t>
            </a:r>
          </a:p>
          <a:p>
            <a:pPr lvl="0">
              <a:spcBef>
                <a:spcPts val="0"/>
              </a:spcBef>
              <a:buNone/>
            </a:pPr>
            <a:r>
              <a:rPr lang="en"/>
              <a:t>Facilitator leads the discussion.</a:t>
            </a:r>
          </a:p>
          <a:p>
            <a:pPr lvl="0">
              <a:spcBef>
                <a:spcPts val="0"/>
              </a:spcBef>
              <a:buNone/>
            </a:pPr>
            <a:r>
              <a:rPr lang="en"/>
              <a:t> </a:t>
            </a: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Shape 332"/>
          <p:cNvSpPr txBox="1">
            <a:spLocks noGrp="1"/>
          </p:cNvSpPr>
          <p:nvPr>
            <p:ph type="title"/>
          </p:nvPr>
        </p:nvSpPr>
        <p:spPr>
          <a:xfrm>
            <a:off x="480750" y="1764950"/>
            <a:ext cx="8222100" cy="907500"/>
          </a:xfrm>
          <a:prstGeom prst="rect">
            <a:avLst/>
          </a:prstGeom>
        </p:spPr>
        <p:txBody>
          <a:bodyPr lIns="91425" tIns="91425" rIns="91425" bIns="91425" anchor="b" anchorCtr="0">
            <a:noAutofit/>
          </a:bodyPr>
          <a:lstStyle/>
          <a:p>
            <a:pPr lvl="0">
              <a:spcBef>
                <a:spcPts val="0"/>
              </a:spcBef>
              <a:buNone/>
            </a:pPr>
            <a:r>
              <a:rPr lang="en"/>
              <a:t>Closing Circle </a:t>
            </a:r>
          </a:p>
        </p:txBody>
      </p:sp>
      <p:sp>
        <p:nvSpPr>
          <p:cNvPr id="3" name="TextBox 2"/>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hape 93" descr="Screen Shot 2016-06-04 at 5.25.12 PM.png"/>
          <p:cNvPicPr preferRelativeResize="0"/>
          <p:nvPr/>
        </p:nvPicPr>
        <p:blipFill rotWithShape="1">
          <a:blip r:embed="rId2">
            <a:alphaModFix/>
          </a:blip>
          <a:srcRect l="3359" t="2733" r="7529"/>
          <a:stretch/>
        </p:blipFill>
        <p:spPr>
          <a:xfrm>
            <a:off x="1173675" y="438150"/>
            <a:ext cx="6903525" cy="4558375"/>
          </a:xfrm>
          <a:prstGeom prst="rect">
            <a:avLst/>
          </a:prstGeom>
          <a:noFill/>
          <a:ln>
            <a:noFill/>
          </a:ln>
        </p:spPr>
      </p:pic>
      <p:sp>
        <p:nvSpPr>
          <p:cNvPr id="7" name="TextBox 6"/>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extLst>
      <p:ext uri="{BB962C8B-B14F-4D97-AF65-F5344CB8AC3E}">
        <p14:creationId xmlns:p14="http://schemas.microsoft.com/office/powerpoint/2010/main" val="3135269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title"/>
          </p:nvPr>
        </p:nvSpPr>
        <p:spPr>
          <a:xfrm>
            <a:off x="387900" y="284900"/>
            <a:ext cx="8368200" cy="686100"/>
          </a:xfrm>
          <a:prstGeom prst="rect">
            <a:avLst/>
          </a:prstGeom>
        </p:spPr>
        <p:txBody>
          <a:bodyPr lIns="91425" tIns="91425" rIns="91425" bIns="91425" anchor="b" anchorCtr="0">
            <a:noAutofit/>
          </a:bodyPr>
          <a:lstStyle/>
          <a:p>
            <a:pPr lvl="0">
              <a:spcBef>
                <a:spcPts val="0"/>
              </a:spcBef>
              <a:buNone/>
            </a:pPr>
            <a:r>
              <a:rPr lang="en" b="1"/>
              <a:t>Social Discipline Window Activity</a:t>
            </a:r>
          </a:p>
        </p:txBody>
      </p:sp>
      <p:sp>
        <p:nvSpPr>
          <p:cNvPr id="99" name="Shape 99"/>
          <p:cNvSpPr txBox="1">
            <a:spLocks noGrp="1"/>
          </p:cNvSpPr>
          <p:nvPr>
            <p:ph type="body" idx="1"/>
          </p:nvPr>
        </p:nvSpPr>
        <p:spPr>
          <a:xfrm>
            <a:off x="387900" y="1144125"/>
            <a:ext cx="8368200" cy="3860700"/>
          </a:xfrm>
          <a:prstGeom prst="rect">
            <a:avLst/>
          </a:prstGeom>
        </p:spPr>
        <p:txBody>
          <a:bodyPr lIns="91425" tIns="91425" rIns="91425" bIns="91425" anchor="t" anchorCtr="0">
            <a:noAutofit/>
          </a:bodyPr>
          <a:lstStyle/>
          <a:p>
            <a:pPr lvl="0" rtl="0">
              <a:lnSpc>
                <a:spcPct val="150000"/>
              </a:lnSpc>
              <a:spcBef>
                <a:spcPts val="0"/>
              </a:spcBef>
              <a:spcAft>
                <a:spcPts val="0"/>
              </a:spcAft>
              <a:buNone/>
            </a:pPr>
            <a:r>
              <a:rPr lang="en" sz="2400">
                <a:solidFill>
                  <a:srgbClr val="F3F3F3"/>
                </a:solidFill>
                <a:latin typeface="Arial"/>
                <a:ea typeface="Arial"/>
                <a:cs typeface="Arial"/>
                <a:sym typeface="Arial"/>
              </a:rPr>
              <a:t>In small groups of 3 or 4:</a:t>
            </a:r>
          </a:p>
          <a:p>
            <a:pPr lvl="0">
              <a:lnSpc>
                <a:spcPct val="150000"/>
              </a:lnSpc>
              <a:spcBef>
                <a:spcPts val="0"/>
              </a:spcBef>
              <a:spcAft>
                <a:spcPts val="0"/>
              </a:spcAft>
              <a:buNone/>
            </a:pPr>
            <a:r>
              <a:rPr lang="en" sz="2400">
                <a:solidFill>
                  <a:srgbClr val="F3F3F3"/>
                </a:solidFill>
                <a:latin typeface="Arial"/>
                <a:ea typeface="Arial"/>
                <a:cs typeface="Arial"/>
                <a:sym typeface="Arial"/>
              </a:rPr>
              <a:t>• Talk about a time when someone in a position of authority treated you restoratively</a:t>
            </a:r>
          </a:p>
          <a:p>
            <a:pPr lvl="0">
              <a:lnSpc>
                <a:spcPct val="150000"/>
              </a:lnSpc>
              <a:spcBef>
                <a:spcPts val="0"/>
              </a:spcBef>
              <a:spcAft>
                <a:spcPts val="0"/>
              </a:spcAft>
              <a:buNone/>
            </a:pPr>
            <a:r>
              <a:rPr lang="en" sz="2400">
                <a:solidFill>
                  <a:srgbClr val="F3F3F3"/>
                </a:solidFill>
                <a:latin typeface="Arial"/>
                <a:ea typeface="Arial"/>
                <a:cs typeface="Arial"/>
                <a:sym typeface="Arial"/>
              </a:rPr>
              <a:t>• What was that experience like for you?</a:t>
            </a:r>
          </a:p>
          <a:p>
            <a:pPr lvl="0">
              <a:lnSpc>
                <a:spcPct val="150000"/>
              </a:lnSpc>
              <a:spcBef>
                <a:spcPts val="0"/>
              </a:spcBef>
              <a:spcAft>
                <a:spcPts val="0"/>
              </a:spcAft>
              <a:buNone/>
            </a:pPr>
            <a:r>
              <a:rPr lang="en" sz="2400">
                <a:solidFill>
                  <a:srgbClr val="F3F3F3"/>
                </a:solidFill>
                <a:latin typeface="Arial"/>
                <a:ea typeface="Arial"/>
                <a:cs typeface="Arial"/>
                <a:sym typeface="Arial"/>
              </a:rPr>
              <a:t>• What was it specifically that made it restorative?</a:t>
            </a:r>
          </a:p>
          <a:p>
            <a:pPr lvl="0">
              <a:lnSpc>
                <a:spcPct val="150000"/>
              </a:lnSpc>
              <a:spcBef>
                <a:spcPts val="0"/>
              </a:spcBef>
              <a:spcAft>
                <a:spcPts val="0"/>
              </a:spcAft>
              <a:buNone/>
            </a:pPr>
            <a:r>
              <a:rPr lang="en" sz="2400">
                <a:solidFill>
                  <a:srgbClr val="F3F3F3"/>
                </a:solidFill>
                <a:latin typeface="Arial"/>
                <a:ea typeface="Arial"/>
                <a:cs typeface="Arial"/>
                <a:sym typeface="Arial"/>
              </a:rPr>
              <a:t>• What can YOU do to be more purposeful in</a:t>
            </a:r>
          </a:p>
          <a:p>
            <a:pPr lvl="0">
              <a:lnSpc>
                <a:spcPct val="150000"/>
              </a:lnSpc>
              <a:spcBef>
                <a:spcPts val="0"/>
              </a:spcBef>
              <a:spcAft>
                <a:spcPts val="0"/>
              </a:spcAft>
              <a:buNone/>
            </a:pPr>
            <a:r>
              <a:rPr lang="en" sz="2400">
                <a:solidFill>
                  <a:srgbClr val="F3F3F3"/>
                </a:solidFill>
                <a:latin typeface="Arial"/>
                <a:ea typeface="Arial"/>
                <a:cs typeface="Arial"/>
                <a:sym typeface="Arial"/>
              </a:rPr>
              <a:t>your practice?</a:t>
            </a:r>
          </a:p>
          <a:p>
            <a:pPr lvl="0">
              <a:lnSpc>
                <a:spcPct val="150000"/>
              </a:lnSpc>
              <a:spcBef>
                <a:spcPts val="0"/>
              </a:spcBef>
              <a:spcAft>
                <a:spcPts val="0"/>
              </a:spcAft>
              <a:buNone/>
            </a:pPr>
            <a:endParaRPr sz="1100">
              <a:solidFill>
                <a:srgbClr val="FFFFFF"/>
              </a:solidFill>
              <a:latin typeface="Arial"/>
              <a:ea typeface="Arial"/>
              <a:cs typeface="Arial"/>
              <a:sym typeface="Arial"/>
            </a:endParaRPr>
          </a:p>
          <a:p>
            <a:pPr lvl="0">
              <a:lnSpc>
                <a:spcPct val="150000"/>
              </a:lnSpc>
              <a:spcBef>
                <a:spcPts val="0"/>
              </a:spcBef>
              <a:buNone/>
            </a:pPr>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Shape 104"/>
          <p:cNvSpPr txBox="1">
            <a:spLocks noGrp="1"/>
          </p:cNvSpPr>
          <p:nvPr>
            <p:ph type="title"/>
          </p:nvPr>
        </p:nvSpPr>
        <p:spPr>
          <a:xfrm>
            <a:off x="387900" y="314775"/>
            <a:ext cx="8368200" cy="739800"/>
          </a:xfrm>
          <a:prstGeom prst="rect">
            <a:avLst/>
          </a:prstGeom>
        </p:spPr>
        <p:txBody>
          <a:bodyPr lIns="91425" tIns="91425" rIns="91425" bIns="91425" anchor="b" anchorCtr="0">
            <a:noAutofit/>
          </a:bodyPr>
          <a:lstStyle/>
          <a:p>
            <a:pPr lvl="0">
              <a:spcBef>
                <a:spcPts val="0"/>
              </a:spcBef>
              <a:buNone/>
            </a:pPr>
            <a:r>
              <a:rPr lang="en" b="1"/>
              <a:t>Practitioner Styles</a:t>
            </a:r>
          </a:p>
        </p:txBody>
      </p:sp>
      <p:sp>
        <p:nvSpPr>
          <p:cNvPr id="105" name="Shape 105"/>
          <p:cNvSpPr txBox="1">
            <a:spLocks noGrp="1"/>
          </p:cNvSpPr>
          <p:nvPr>
            <p:ph type="body" idx="1"/>
          </p:nvPr>
        </p:nvSpPr>
        <p:spPr>
          <a:xfrm>
            <a:off x="387900" y="1054575"/>
            <a:ext cx="8368200" cy="3824400"/>
          </a:xfrm>
          <a:prstGeom prst="rect">
            <a:avLst/>
          </a:prstGeom>
        </p:spPr>
        <p:txBody>
          <a:bodyPr lIns="91425" tIns="91425" rIns="91425" bIns="91425" anchor="t" anchorCtr="0">
            <a:noAutofit/>
          </a:bodyPr>
          <a:lstStyle/>
          <a:p>
            <a:pPr lvl="0" rtl="0">
              <a:lnSpc>
                <a:spcPct val="150000"/>
              </a:lnSpc>
              <a:spcBef>
                <a:spcPts val="0"/>
              </a:spcBef>
              <a:spcAft>
                <a:spcPts val="0"/>
              </a:spcAft>
              <a:buNone/>
            </a:pPr>
            <a:r>
              <a:rPr lang="en" sz="2400">
                <a:solidFill>
                  <a:srgbClr val="F3F3F3"/>
                </a:solidFill>
                <a:latin typeface="Arial"/>
                <a:ea typeface="Arial"/>
                <a:cs typeface="Arial"/>
                <a:sym typeface="Arial"/>
              </a:rPr>
              <a:t>» In which box would you be operating if you said each of the following to a student/young person:</a:t>
            </a:r>
          </a:p>
          <a:p>
            <a:pPr lvl="0" rtl="0">
              <a:lnSpc>
                <a:spcPct val="150000"/>
              </a:lnSpc>
              <a:spcBef>
                <a:spcPts val="0"/>
              </a:spcBef>
              <a:spcAft>
                <a:spcPts val="0"/>
              </a:spcAft>
              <a:buNone/>
            </a:pPr>
            <a:r>
              <a:rPr lang="en" sz="2400">
                <a:solidFill>
                  <a:srgbClr val="F3F3F3"/>
                </a:solidFill>
                <a:latin typeface="Arial"/>
                <a:ea typeface="Arial"/>
                <a:cs typeface="Arial"/>
                <a:sym typeface="Arial"/>
              </a:rPr>
              <a:t>» Sit down and shut up.</a:t>
            </a:r>
          </a:p>
          <a:p>
            <a:pPr lvl="0" rtl="0">
              <a:lnSpc>
                <a:spcPct val="150000"/>
              </a:lnSpc>
              <a:spcBef>
                <a:spcPts val="0"/>
              </a:spcBef>
              <a:spcAft>
                <a:spcPts val="0"/>
              </a:spcAft>
              <a:buNone/>
            </a:pPr>
            <a:r>
              <a:rPr lang="en" sz="2400">
                <a:solidFill>
                  <a:srgbClr val="F3F3F3"/>
                </a:solidFill>
                <a:latin typeface="Arial"/>
                <a:ea typeface="Arial"/>
                <a:cs typeface="Arial"/>
                <a:sym typeface="Arial"/>
              </a:rPr>
              <a:t>» You really only have to do it if you want to.</a:t>
            </a:r>
          </a:p>
          <a:p>
            <a:pPr lvl="0">
              <a:lnSpc>
                <a:spcPct val="150000"/>
              </a:lnSpc>
              <a:spcBef>
                <a:spcPts val="0"/>
              </a:spcBef>
              <a:spcAft>
                <a:spcPts val="0"/>
              </a:spcAft>
              <a:buNone/>
            </a:pPr>
            <a:r>
              <a:rPr lang="en" sz="2400">
                <a:solidFill>
                  <a:srgbClr val="F3F3F3"/>
                </a:solidFill>
                <a:latin typeface="Arial"/>
                <a:ea typeface="Arial"/>
                <a:cs typeface="Arial"/>
                <a:sym typeface="Arial"/>
              </a:rPr>
              <a:t>» I don’t care what you do, sort it out yourself.</a:t>
            </a:r>
          </a:p>
          <a:p>
            <a:pPr lvl="0">
              <a:lnSpc>
                <a:spcPct val="150000"/>
              </a:lnSpc>
              <a:spcBef>
                <a:spcPts val="0"/>
              </a:spcBef>
              <a:spcAft>
                <a:spcPts val="0"/>
              </a:spcAft>
              <a:buNone/>
            </a:pPr>
            <a:r>
              <a:rPr lang="en" sz="2400">
                <a:solidFill>
                  <a:srgbClr val="F3F3F3"/>
                </a:solidFill>
                <a:latin typeface="Arial"/>
                <a:ea typeface="Arial"/>
                <a:cs typeface="Arial"/>
                <a:sym typeface="Arial"/>
              </a:rPr>
              <a:t>» You are aware of the expectations in this class.  How can </a:t>
            </a:r>
          </a:p>
          <a:p>
            <a:pPr lvl="0">
              <a:lnSpc>
                <a:spcPct val="150000"/>
              </a:lnSpc>
              <a:spcBef>
                <a:spcPts val="0"/>
              </a:spcBef>
              <a:spcAft>
                <a:spcPts val="0"/>
              </a:spcAft>
              <a:buNone/>
            </a:pPr>
            <a:r>
              <a:rPr lang="en" sz="2400">
                <a:solidFill>
                  <a:srgbClr val="F3F3F3"/>
                </a:solidFill>
                <a:latin typeface="Arial"/>
                <a:ea typeface="Arial"/>
                <a:cs typeface="Arial"/>
                <a:sym typeface="Arial"/>
              </a:rPr>
              <a:t>I support you in reaching them?</a:t>
            </a:r>
          </a:p>
          <a:p>
            <a:pPr lvl="0">
              <a:spcBef>
                <a:spcPts val="0"/>
              </a:spcBef>
              <a:spcAft>
                <a:spcPts val="0"/>
              </a:spcAft>
              <a:buNone/>
            </a:pPr>
            <a:endParaRPr sz="2400">
              <a:solidFill>
                <a:srgbClr val="F3F3F3"/>
              </a:solidFill>
              <a:latin typeface="Arial"/>
              <a:ea typeface="Arial"/>
              <a:cs typeface="Arial"/>
              <a:sym typeface="Arial"/>
            </a:endParaRPr>
          </a:p>
          <a:p>
            <a:pPr lvl="0">
              <a:spcBef>
                <a:spcPts val="0"/>
              </a:spcBef>
              <a:buNone/>
            </a:pPr>
            <a:endParaRPr>
              <a:solidFill>
                <a:srgbClr val="F3F3F3"/>
              </a:solidFill>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387900" y="458025"/>
            <a:ext cx="8368200" cy="686100"/>
          </a:xfrm>
          <a:prstGeom prst="rect">
            <a:avLst/>
          </a:prstGeom>
        </p:spPr>
        <p:txBody>
          <a:bodyPr lIns="91425" tIns="91425" rIns="91425" bIns="91425" anchor="b" anchorCtr="0">
            <a:noAutofit/>
          </a:bodyPr>
          <a:lstStyle/>
          <a:p>
            <a:pPr lvl="0">
              <a:spcBef>
                <a:spcPts val="0"/>
              </a:spcBef>
              <a:buNone/>
            </a:pPr>
            <a:r>
              <a:rPr lang="en" b="1"/>
              <a:t>Practitioner Styles Activity</a:t>
            </a:r>
          </a:p>
        </p:txBody>
      </p:sp>
      <p:sp>
        <p:nvSpPr>
          <p:cNvPr id="111" name="Shape 111"/>
          <p:cNvSpPr txBox="1">
            <a:spLocks noGrp="1"/>
          </p:cNvSpPr>
          <p:nvPr>
            <p:ph type="body" idx="1"/>
          </p:nvPr>
        </p:nvSpPr>
        <p:spPr>
          <a:xfrm>
            <a:off x="387900" y="1144124"/>
            <a:ext cx="8368200" cy="3656100"/>
          </a:xfrm>
          <a:prstGeom prst="rect">
            <a:avLst/>
          </a:prstGeom>
        </p:spPr>
        <p:txBody>
          <a:bodyPr lIns="91425" tIns="91425" rIns="91425" bIns="91425" anchor="t" anchorCtr="0">
            <a:noAutofit/>
          </a:bodyPr>
          <a:lstStyle/>
          <a:p>
            <a:pPr lvl="0">
              <a:spcBef>
                <a:spcPts val="0"/>
              </a:spcBef>
              <a:buNone/>
            </a:pPr>
            <a:r>
              <a:rPr lang="en" sz="2000"/>
              <a:t>In your groups, identify the behaviors you would likely observe if a practitioner’s style was predominately:</a:t>
            </a:r>
          </a:p>
          <a:p>
            <a:pPr lvl="0">
              <a:spcBef>
                <a:spcPts val="0"/>
              </a:spcBef>
              <a:buNone/>
            </a:pPr>
            <a:r>
              <a:rPr lang="en" sz="2000"/>
              <a:t>	⇛Punitive</a:t>
            </a:r>
          </a:p>
          <a:p>
            <a:pPr lvl="0">
              <a:spcBef>
                <a:spcPts val="0"/>
              </a:spcBef>
              <a:buNone/>
            </a:pPr>
            <a:r>
              <a:rPr lang="en" sz="2000"/>
              <a:t>	⇛Permissive</a:t>
            </a:r>
          </a:p>
          <a:p>
            <a:pPr lvl="0" indent="457200" rtl="0">
              <a:spcBef>
                <a:spcPts val="0"/>
              </a:spcBef>
              <a:buNone/>
            </a:pPr>
            <a:r>
              <a:rPr lang="en" sz="2000"/>
              <a:t>⇛ Neglectful</a:t>
            </a:r>
          </a:p>
          <a:p>
            <a:pPr lvl="0" indent="457200" rtl="0">
              <a:spcBef>
                <a:spcPts val="0"/>
              </a:spcBef>
              <a:buNone/>
            </a:pPr>
            <a:r>
              <a:rPr lang="en" sz="2000"/>
              <a:t>⇛Restorative</a:t>
            </a:r>
          </a:p>
          <a:p>
            <a:pPr marL="0" lvl="0" indent="0">
              <a:spcBef>
                <a:spcPts val="0"/>
              </a:spcBef>
              <a:buNone/>
            </a:pPr>
            <a:r>
              <a:rPr lang="en" sz="2000"/>
              <a:t>What would the likely OUTCOMES be for a young person?</a:t>
            </a:r>
          </a:p>
          <a:p>
            <a:pPr lvl="0">
              <a:spcBef>
                <a:spcPts val="0"/>
              </a:spcBef>
              <a:buNone/>
            </a:pPr>
            <a:r>
              <a:rPr lang="en"/>
              <a:t> </a:t>
            </a:r>
          </a:p>
          <a:p>
            <a:pPr lvl="0">
              <a:spcBef>
                <a:spcPts val="0"/>
              </a:spcBef>
              <a:buNone/>
            </a:pPr>
            <a:endParaRPr/>
          </a:p>
        </p:txBody>
      </p:sp>
      <p:sp>
        <p:nvSpPr>
          <p:cNvPr id="4" name="TextBox 3"/>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277700" y="494775"/>
            <a:ext cx="8368200" cy="686100"/>
          </a:xfrm>
          <a:prstGeom prst="rect">
            <a:avLst/>
          </a:prstGeom>
        </p:spPr>
        <p:txBody>
          <a:bodyPr lIns="91425" tIns="91425" rIns="91425" bIns="91425" anchor="b" anchorCtr="0">
            <a:noAutofit/>
          </a:bodyPr>
          <a:lstStyle/>
          <a:p>
            <a:pPr lvl="0">
              <a:spcBef>
                <a:spcPts val="0"/>
              </a:spcBef>
              <a:buNone/>
            </a:pPr>
            <a:r>
              <a:rPr lang="en" b="1"/>
              <a:t>Punitive Practitioner Style</a:t>
            </a:r>
          </a:p>
        </p:txBody>
      </p:sp>
      <p:sp>
        <p:nvSpPr>
          <p:cNvPr id="117" name="Shape 117"/>
          <p:cNvSpPr txBox="1">
            <a:spLocks noGrp="1"/>
          </p:cNvSpPr>
          <p:nvPr>
            <p:ph type="body" idx="1"/>
          </p:nvPr>
        </p:nvSpPr>
        <p:spPr>
          <a:xfrm>
            <a:off x="387900" y="1489825"/>
            <a:ext cx="3999900" cy="3078900"/>
          </a:xfrm>
          <a:prstGeom prst="rect">
            <a:avLst/>
          </a:prstGeom>
        </p:spPr>
        <p:txBody>
          <a:bodyPr lIns="91425" tIns="91425" rIns="91425" bIns="91425" anchor="t" anchorCtr="0">
            <a:noAutofit/>
          </a:bodyPr>
          <a:lstStyle/>
          <a:p>
            <a:pPr lvl="0">
              <a:lnSpc>
                <a:spcPct val="100000"/>
              </a:lnSpc>
              <a:spcBef>
                <a:spcPts val="0"/>
              </a:spcBef>
              <a:buNone/>
            </a:pPr>
            <a:r>
              <a:rPr lang="en" sz="2200" b="1">
                <a:solidFill>
                  <a:srgbClr val="F3F3F3"/>
                </a:solidFill>
              </a:rPr>
              <a:t>Low Support/High Control</a:t>
            </a:r>
          </a:p>
          <a:p>
            <a:pPr marL="0" lvl="0" indent="0" rtl="0">
              <a:lnSpc>
                <a:spcPct val="100000"/>
              </a:lnSpc>
              <a:spcBef>
                <a:spcPts val="0"/>
              </a:spcBef>
              <a:buNone/>
            </a:pPr>
            <a:r>
              <a:rPr lang="en" sz="1700">
                <a:solidFill>
                  <a:srgbClr val="F3F3F3"/>
                </a:solidFill>
              </a:rPr>
              <a:t>⇛Punitive and often uses loud, angry voice</a:t>
            </a:r>
          </a:p>
          <a:p>
            <a:pPr marL="0" lvl="0" indent="0" rtl="0">
              <a:lnSpc>
                <a:spcPct val="100000"/>
              </a:lnSpc>
              <a:spcBef>
                <a:spcPts val="0"/>
              </a:spcBef>
              <a:buNone/>
            </a:pPr>
            <a:r>
              <a:rPr lang="en" sz="1700">
                <a:solidFill>
                  <a:srgbClr val="F3F3F3"/>
                </a:solidFill>
              </a:rPr>
              <a:t>⇛ Notices inappropriate behavior more than appropriate</a:t>
            </a:r>
          </a:p>
          <a:p>
            <a:pPr marL="0" lvl="0" indent="0" rtl="0">
              <a:lnSpc>
                <a:spcPct val="100000"/>
              </a:lnSpc>
              <a:spcBef>
                <a:spcPts val="0"/>
              </a:spcBef>
              <a:buNone/>
            </a:pPr>
            <a:r>
              <a:rPr lang="en" sz="1700">
                <a:solidFill>
                  <a:srgbClr val="F3F3F3"/>
                </a:solidFill>
              </a:rPr>
              <a:t>⇛ Has high standards</a:t>
            </a:r>
          </a:p>
          <a:p>
            <a:pPr marL="0" lvl="0" indent="0">
              <a:spcBef>
                <a:spcPts val="0"/>
              </a:spcBef>
              <a:buNone/>
            </a:pPr>
            <a:r>
              <a:rPr lang="en">
                <a:solidFill>
                  <a:srgbClr val="F3F3F3"/>
                </a:solidFill>
              </a:rPr>
              <a:t>	</a:t>
            </a:r>
          </a:p>
        </p:txBody>
      </p:sp>
      <p:sp>
        <p:nvSpPr>
          <p:cNvPr id="118" name="Shape 118"/>
          <p:cNvSpPr txBox="1">
            <a:spLocks noGrp="1"/>
          </p:cNvSpPr>
          <p:nvPr>
            <p:ph type="body" idx="2"/>
          </p:nvPr>
        </p:nvSpPr>
        <p:spPr>
          <a:xfrm>
            <a:off x="4756200" y="1489825"/>
            <a:ext cx="3999900" cy="3491700"/>
          </a:xfrm>
          <a:prstGeom prst="rect">
            <a:avLst/>
          </a:prstGeom>
        </p:spPr>
        <p:txBody>
          <a:bodyPr lIns="91425" tIns="91425" rIns="91425" bIns="91425" anchor="t" anchorCtr="0">
            <a:noAutofit/>
          </a:bodyPr>
          <a:lstStyle/>
          <a:p>
            <a:pPr lvl="0">
              <a:spcBef>
                <a:spcPts val="0"/>
              </a:spcBef>
              <a:buNone/>
            </a:pPr>
            <a:r>
              <a:rPr lang="en" sz="2200" b="1"/>
              <a:t>Likely Outcomes</a:t>
            </a:r>
          </a:p>
          <a:p>
            <a:pPr lvl="0">
              <a:spcBef>
                <a:spcPts val="0"/>
              </a:spcBef>
              <a:buNone/>
            </a:pPr>
            <a:r>
              <a:rPr lang="en" sz="1700"/>
              <a:t>⇛Ordered classroom/setting</a:t>
            </a:r>
          </a:p>
          <a:p>
            <a:pPr marL="0" lvl="0" indent="0" rtl="0">
              <a:spcBef>
                <a:spcPts val="0"/>
              </a:spcBef>
              <a:buNone/>
            </a:pPr>
            <a:r>
              <a:rPr lang="en" sz="1700"/>
              <a:t>⇛Anxious resentful students</a:t>
            </a:r>
          </a:p>
          <a:p>
            <a:pPr marL="0" lvl="0" indent="0" rtl="0">
              <a:spcBef>
                <a:spcPts val="0"/>
              </a:spcBef>
              <a:buNone/>
            </a:pPr>
            <a:r>
              <a:rPr lang="en" sz="1700"/>
              <a:t>⇛Short term compliance but rarely lasting behavior change</a:t>
            </a:r>
          </a:p>
          <a:p>
            <a:pPr marL="0" lvl="0" indent="0" rtl="0">
              <a:spcBef>
                <a:spcPts val="0"/>
              </a:spcBef>
              <a:buNone/>
            </a:pPr>
            <a:r>
              <a:rPr lang="en" sz="1700"/>
              <a:t>⇛High Teacher/practitioner stress</a:t>
            </a:r>
          </a:p>
          <a:p>
            <a:pPr marL="0" lvl="0" indent="0">
              <a:spcBef>
                <a:spcPts val="0"/>
              </a:spcBef>
              <a:buNone/>
            </a:pPr>
            <a:r>
              <a:rPr lang="en" sz="1700"/>
              <a:t>⇛Negative classroom atmosphere</a:t>
            </a:r>
          </a:p>
        </p:txBody>
      </p:sp>
      <p:sp>
        <p:nvSpPr>
          <p:cNvPr id="5" name="TextBox 4"/>
          <p:cNvSpPr txBox="1"/>
          <p:nvPr/>
        </p:nvSpPr>
        <p:spPr>
          <a:xfrm>
            <a:off x="76200" y="133350"/>
            <a:ext cx="8915400" cy="261610"/>
          </a:xfrm>
          <a:prstGeom prst="rect">
            <a:avLst/>
          </a:prstGeom>
          <a:noFill/>
        </p:spPr>
        <p:txBody>
          <a:bodyPr wrap="square" rtlCol="0">
            <a:spAutoFit/>
          </a:bodyPr>
          <a:lstStyle/>
          <a:p>
            <a:pPr algn="ctr"/>
            <a:r>
              <a:rPr lang="en-US" sz="1050" dirty="0" smtClean="0">
                <a:solidFill>
                  <a:schemeClr val="tx1"/>
                </a:solidFill>
              </a:rPr>
              <a:t>Developed by Sacramento City Unified School District	 	                       Downloaded from CASEL’s District Resource Center </a:t>
            </a:r>
            <a:endParaRPr lang="en-US" sz="1050" dirty="0">
              <a:solidFill>
                <a:schemeClr val="tx1"/>
              </a:solidFill>
            </a:endParaRPr>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1906</Words>
  <Application>Microsoft Office PowerPoint</Application>
  <PresentationFormat>On-screen Show (16:9)</PresentationFormat>
  <Paragraphs>335</Paragraphs>
  <Slides>43</Slides>
  <Notes>42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Roboto Slab</vt:lpstr>
      <vt:lpstr>Roboto</vt:lpstr>
      <vt:lpstr>marina</vt:lpstr>
      <vt:lpstr>RESTORATIVE PRACTICES</vt:lpstr>
      <vt:lpstr>Introduction Circle  What’s your name? Where do you work?  Where is your favorite vacation spot?  </vt:lpstr>
      <vt:lpstr>SFUSD Video Reflection</vt:lpstr>
      <vt:lpstr>Social Discipline Window </vt:lpstr>
      <vt:lpstr>PowerPoint Presentation</vt:lpstr>
      <vt:lpstr>Social Discipline Window Activity</vt:lpstr>
      <vt:lpstr>Practitioner Styles</vt:lpstr>
      <vt:lpstr>Practitioner Styles Activity</vt:lpstr>
      <vt:lpstr>Punitive Practitioner Style</vt:lpstr>
      <vt:lpstr>Practitioner Styles Activity</vt:lpstr>
      <vt:lpstr>Permissive Practitioner Style</vt:lpstr>
      <vt:lpstr>Neglectful Practitioner Style</vt:lpstr>
      <vt:lpstr>Restorative Practitioner Style</vt:lpstr>
      <vt:lpstr>Break!     Please be back by 11:00.</vt:lpstr>
      <vt:lpstr>Fair Process: The Central Idea</vt:lpstr>
      <vt:lpstr>The Three Principles of Fair Process</vt:lpstr>
      <vt:lpstr>What Fair Process Isn’t</vt:lpstr>
      <vt:lpstr>What Fair Process Achieves</vt:lpstr>
      <vt:lpstr> Compass of Shame</vt:lpstr>
      <vt:lpstr>Shame Activity</vt:lpstr>
      <vt:lpstr>You can respond to others experiencing shame by:</vt:lpstr>
      <vt:lpstr>John Braithwaite’s Hypothesis</vt:lpstr>
      <vt:lpstr>Stigmatizing vs. Reintegrative Shame</vt:lpstr>
      <vt:lpstr>Lunch  Please Be Back By 12:30!  Be Prompt!!</vt:lpstr>
      <vt:lpstr>Energizer...</vt:lpstr>
      <vt:lpstr>Restorative Practices Continuum</vt:lpstr>
      <vt:lpstr>Affective Statements: are feeling statements about the impact of another person’s behavior on us; they describe how WE feel in relation to another’s behavior.   </vt:lpstr>
      <vt:lpstr>PowerPoint Presentation</vt:lpstr>
      <vt:lpstr>Affective Statements: Activity One</vt:lpstr>
      <vt:lpstr>  Typical Responses          Affective Statements</vt:lpstr>
      <vt:lpstr>Affective Statements: Activity Two</vt:lpstr>
      <vt:lpstr>Check in! </vt:lpstr>
      <vt:lpstr>Activity: Restorative Questions - Side Two</vt:lpstr>
      <vt:lpstr>Activity: Restorative Questions - Side One</vt:lpstr>
      <vt:lpstr>Break! Be back in 10 minutes!   </vt:lpstr>
      <vt:lpstr>Energizer Circle</vt:lpstr>
      <vt:lpstr>  Why Circles? </vt:lpstr>
      <vt:lpstr>Circles</vt:lpstr>
      <vt:lpstr>Secrets to Success</vt:lpstr>
      <vt:lpstr>Introducing the Concept</vt:lpstr>
      <vt:lpstr>Circle Scenarios</vt:lpstr>
      <vt:lpstr>Circle Scenarios Activity</vt:lpstr>
      <vt:lpstr>Closing Circle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RESTORATIVE PRACTICES</dc:title>
  <dc:creator>Chris Demorotski</dc:creator>
  <cp:lastModifiedBy>Chris Demorotski</cp:lastModifiedBy>
  <cp:revision>1</cp:revision>
  <dcterms:modified xsi:type="dcterms:W3CDTF">2017-04-03T14:17:32Z</dcterms:modified>
</cp:coreProperties>
</file>