
<file path=[Content_Types].xml><?xml version="1.0" encoding="utf-8"?>
<Types xmlns="http://schemas.openxmlformats.org/package/2006/content-types">
  <Default Extension="xml" ContentType="application/xml"/>
  <Default Extension="jpeg" ContentType="image/jpeg"/>
  <Default Extension="mp3" ContentType="audio/mpeg"/>
  <Default Extension="mp4" ContentType="video/mp4"/>
  <Default Extension="jpg" ContentType="image/jpeg"/>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82"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80" r:id="rId19"/>
    <p:sldId id="281" r:id="rId20"/>
    <p:sldId id="279" r:id="rId2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57" autoAdjust="0"/>
    <p:restoredTop sz="66426" autoAdjust="0"/>
  </p:normalViewPr>
  <p:slideViewPr>
    <p:cSldViewPr snapToGrid="0" snapToObjects="1">
      <p:cViewPr>
        <p:scale>
          <a:sx n="96" d="100"/>
          <a:sy n="96" d="100"/>
        </p:scale>
        <p:origin x="1624" y="-1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59C491-C8FA-456A-B16A-398A0CCB721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6282BF9-679A-4B9D-AE9F-971F84130DAB}">
      <dgm:prSet phldrT="[Text]"/>
      <dgm:spPr>
        <a:solidFill>
          <a:schemeClr val="accent1">
            <a:lumMod val="75000"/>
          </a:schemeClr>
        </a:solidFill>
        <a:ln>
          <a:solidFill>
            <a:schemeClr val="accent1">
              <a:lumMod val="75000"/>
            </a:schemeClr>
          </a:solidFill>
        </a:ln>
      </dgm:spPr>
      <dgm:t>
        <a:bodyPr/>
        <a:lstStyle/>
        <a:p>
          <a:r>
            <a:rPr lang="en-US" dirty="0" smtClean="0"/>
            <a:t>Become familiar with the Four Fundamentals of the WCSD Vision for Core Instructional Practice</a:t>
          </a:r>
          <a:endParaRPr lang="en-US" dirty="0"/>
        </a:p>
      </dgm:t>
    </dgm:pt>
    <dgm:pt modelId="{656055D4-EC13-4A5E-9F5B-22C081046BC3}" type="parTrans" cxnId="{1AE0BB2E-70B4-41FB-A09B-7B4633707770}">
      <dgm:prSet/>
      <dgm:spPr/>
      <dgm:t>
        <a:bodyPr/>
        <a:lstStyle/>
        <a:p>
          <a:endParaRPr lang="en-US"/>
        </a:p>
      </dgm:t>
    </dgm:pt>
    <dgm:pt modelId="{C44E6936-E22D-4617-913D-C89A0A5DA65F}" type="sibTrans" cxnId="{1AE0BB2E-70B4-41FB-A09B-7B4633707770}">
      <dgm:prSet/>
      <dgm:spPr/>
      <dgm:t>
        <a:bodyPr/>
        <a:lstStyle/>
        <a:p>
          <a:endParaRPr lang="en-US"/>
        </a:p>
      </dgm:t>
    </dgm:pt>
    <dgm:pt modelId="{5E507467-F4D9-4188-BF99-59CEC37F5EEE}">
      <dgm:prSet/>
      <dgm:spPr>
        <a:solidFill>
          <a:srgbClr val="C00000"/>
        </a:solidFill>
      </dgm:spPr>
      <dgm:t>
        <a:bodyPr/>
        <a:lstStyle/>
        <a:p>
          <a:r>
            <a:rPr lang="en-US" dirty="0" smtClean="0"/>
            <a:t>Build capacity and confidence necessary to lead staff discussion; walk away with the materials to facilitate session</a:t>
          </a:r>
          <a:endParaRPr lang="en-US" dirty="0"/>
        </a:p>
      </dgm:t>
    </dgm:pt>
    <dgm:pt modelId="{802599FC-B919-477D-A67D-80D53D255FAC}" type="parTrans" cxnId="{864C4D32-D5DB-4346-8D38-46A74751993A}">
      <dgm:prSet/>
      <dgm:spPr/>
      <dgm:t>
        <a:bodyPr/>
        <a:lstStyle/>
        <a:p>
          <a:endParaRPr lang="en-US"/>
        </a:p>
      </dgm:t>
    </dgm:pt>
    <dgm:pt modelId="{565BB041-B1FE-43CA-9D99-CA780C29CD83}" type="sibTrans" cxnId="{864C4D32-D5DB-4346-8D38-46A74751993A}">
      <dgm:prSet/>
      <dgm:spPr/>
      <dgm:t>
        <a:bodyPr/>
        <a:lstStyle/>
        <a:p>
          <a:endParaRPr lang="en-US"/>
        </a:p>
      </dgm:t>
    </dgm:pt>
    <dgm:pt modelId="{FCACFF25-943A-4DF8-A603-497FA569F53D}" type="pres">
      <dgm:prSet presAssocID="{9859C491-C8FA-456A-B16A-398A0CCB721A}" presName="diagram" presStyleCnt="0">
        <dgm:presLayoutVars>
          <dgm:dir/>
          <dgm:resizeHandles val="exact"/>
        </dgm:presLayoutVars>
      </dgm:prSet>
      <dgm:spPr/>
      <dgm:t>
        <a:bodyPr/>
        <a:lstStyle/>
        <a:p>
          <a:endParaRPr lang="en-US"/>
        </a:p>
      </dgm:t>
    </dgm:pt>
    <dgm:pt modelId="{893829F6-FEE0-42B4-B9E2-ECFD114218E5}" type="pres">
      <dgm:prSet presAssocID="{26282BF9-679A-4B9D-AE9F-971F84130DAB}" presName="node" presStyleLbl="node1" presStyleIdx="0" presStyleCnt="2">
        <dgm:presLayoutVars>
          <dgm:bulletEnabled val="1"/>
        </dgm:presLayoutVars>
      </dgm:prSet>
      <dgm:spPr/>
      <dgm:t>
        <a:bodyPr/>
        <a:lstStyle/>
        <a:p>
          <a:endParaRPr lang="en-US"/>
        </a:p>
      </dgm:t>
    </dgm:pt>
    <dgm:pt modelId="{2564C468-0530-47D0-ABCA-0C1FA0B0B86F}" type="pres">
      <dgm:prSet presAssocID="{C44E6936-E22D-4617-913D-C89A0A5DA65F}" presName="sibTrans" presStyleCnt="0"/>
      <dgm:spPr/>
    </dgm:pt>
    <dgm:pt modelId="{83CD9719-39D3-4BD1-9C23-4902DD5CAD23}" type="pres">
      <dgm:prSet presAssocID="{5E507467-F4D9-4188-BF99-59CEC37F5EEE}" presName="node" presStyleLbl="node1" presStyleIdx="1" presStyleCnt="2" custLinFactNeighborX="26" custLinFactNeighborY="326">
        <dgm:presLayoutVars>
          <dgm:bulletEnabled val="1"/>
        </dgm:presLayoutVars>
      </dgm:prSet>
      <dgm:spPr/>
      <dgm:t>
        <a:bodyPr/>
        <a:lstStyle/>
        <a:p>
          <a:endParaRPr lang="en-US"/>
        </a:p>
      </dgm:t>
    </dgm:pt>
  </dgm:ptLst>
  <dgm:cxnLst>
    <dgm:cxn modelId="{864C4D32-D5DB-4346-8D38-46A74751993A}" srcId="{9859C491-C8FA-456A-B16A-398A0CCB721A}" destId="{5E507467-F4D9-4188-BF99-59CEC37F5EEE}" srcOrd="1" destOrd="0" parTransId="{802599FC-B919-477D-A67D-80D53D255FAC}" sibTransId="{565BB041-B1FE-43CA-9D99-CA780C29CD83}"/>
    <dgm:cxn modelId="{96DD77A4-797B-6945-B0D9-66D4A6486DAC}" type="presOf" srcId="{5E507467-F4D9-4188-BF99-59CEC37F5EEE}" destId="{83CD9719-39D3-4BD1-9C23-4902DD5CAD23}" srcOrd="0" destOrd="0" presId="urn:microsoft.com/office/officeart/2005/8/layout/default"/>
    <dgm:cxn modelId="{1AE0BB2E-70B4-41FB-A09B-7B4633707770}" srcId="{9859C491-C8FA-456A-B16A-398A0CCB721A}" destId="{26282BF9-679A-4B9D-AE9F-971F84130DAB}" srcOrd="0" destOrd="0" parTransId="{656055D4-EC13-4A5E-9F5B-22C081046BC3}" sibTransId="{C44E6936-E22D-4617-913D-C89A0A5DA65F}"/>
    <dgm:cxn modelId="{64EAC328-FF93-1F4B-887F-C89462EC8EBD}" type="presOf" srcId="{26282BF9-679A-4B9D-AE9F-971F84130DAB}" destId="{893829F6-FEE0-42B4-B9E2-ECFD114218E5}" srcOrd="0" destOrd="0" presId="urn:microsoft.com/office/officeart/2005/8/layout/default"/>
    <dgm:cxn modelId="{9F38ABBE-6CBA-4744-A747-2BF4B7D33180}" type="presOf" srcId="{9859C491-C8FA-456A-B16A-398A0CCB721A}" destId="{FCACFF25-943A-4DF8-A603-497FA569F53D}" srcOrd="0" destOrd="0" presId="urn:microsoft.com/office/officeart/2005/8/layout/default"/>
    <dgm:cxn modelId="{28F60EE2-AD62-BB4E-A344-B9CD09165672}" type="presParOf" srcId="{FCACFF25-943A-4DF8-A603-497FA569F53D}" destId="{893829F6-FEE0-42B4-B9E2-ECFD114218E5}" srcOrd="0" destOrd="0" presId="urn:microsoft.com/office/officeart/2005/8/layout/default"/>
    <dgm:cxn modelId="{93973B00-0A73-3042-A2AA-2738DE16E7E6}" type="presParOf" srcId="{FCACFF25-943A-4DF8-A603-497FA569F53D}" destId="{2564C468-0530-47D0-ABCA-0C1FA0B0B86F}" srcOrd="1" destOrd="0" presId="urn:microsoft.com/office/officeart/2005/8/layout/default"/>
    <dgm:cxn modelId="{E80EC2A3-96F5-674D-9B41-681B6AF307C1}" type="presParOf" srcId="{FCACFF25-943A-4DF8-A603-497FA569F53D}" destId="{83CD9719-39D3-4BD1-9C23-4902DD5CAD2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BEA8EB-70D7-474E-A59E-5984DD2319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D993ECB-DA3B-4EB0-B629-DE89E9EBFC91}">
      <dgm:prSet/>
      <dgm:spPr>
        <a:solidFill>
          <a:schemeClr val="accent1">
            <a:lumMod val="75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Become familiar with the Four Fundamentals of the</a:t>
          </a:r>
        </a:p>
        <a:p>
          <a:pPr defTabSz="977900" rtl="0">
            <a:lnSpc>
              <a:spcPct val="90000"/>
            </a:lnSpc>
            <a:spcBef>
              <a:spcPct val="0"/>
            </a:spcBef>
            <a:spcAft>
              <a:spcPct val="35000"/>
            </a:spcAft>
          </a:pPr>
          <a:r>
            <a:rPr lang="en-US" dirty="0" smtClean="0"/>
            <a:t>WCSD Vision for Core Instructional Practice</a:t>
          </a:r>
          <a:endParaRPr lang="en-US" dirty="0"/>
        </a:p>
      </dgm:t>
    </dgm:pt>
    <dgm:pt modelId="{AD3584F9-A642-4E49-AC4F-2B43E6B8AB71}" type="parTrans" cxnId="{0C749D21-C242-4CD6-82CE-85B7C1DEB1AB}">
      <dgm:prSet/>
      <dgm:spPr/>
      <dgm:t>
        <a:bodyPr/>
        <a:lstStyle/>
        <a:p>
          <a:endParaRPr lang="en-US"/>
        </a:p>
      </dgm:t>
    </dgm:pt>
    <dgm:pt modelId="{AF30E20A-44E1-4182-A3CA-6BD1B2DBC172}" type="sibTrans" cxnId="{0C749D21-C242-4CD6-82CE-85B7C1DEB1AB}">
      <dgm:prSet/>
      <dgm:spPr/>
      <dgm:t>
        <a:bodyPr/>
        <a:lstStyle/>
        <a:p>
          <a:endParaRPr lang="en-US"/>
        </a:p>
      </dgm:t>
    </dgm:pt>
    <dgm:pt modelId="{8CCF20BD-B4DD-45D8-89F6-0352D3782A27}">
      <dgm:prSet/>
      <dgm:spPr>
        <a:solidFill>
          <a:srgbClr val="C00000"/>
        </a:solidFill>
      </dgm:spPr>
      <dgm:t>
        <a:bodyPr/>
        <a:lstStyle/>
        <a:p>
          <a:pPr rtl="0"/>
          <a:r>
            <a:rPr lang="en-US" dirty="0" smtClean="0"/>
            <a:t>Engage in dialogue regarding evidence of strengths and opportunities for growth with regard to expectations</a:t>
          </a:r>
          <a:endParaRPr lang="en-US" dirty="0"/>
        </a:p>
      </dgm:t>
    </dgm:pt>
    <dgm:pt modelId="{60D50976-31E0-4732-8561-7495364E62DE}" type="parTrans" cxnId="{2C955BA8-D6B3-4096-BB33-1AEBA8609486}">
      <dgm:prSet/>
      <dgm:spPr/>
      <dgm:t>
        <a:bodyPr/>
        <a:lstStyle/>
        <a:p>
          <a:endParaRPr lang="en-US"/>
        </a:p>
      </dgm:t>
    </dgm:pt>
    <dgm:pt modelId="{1E9C3EFF-73E7-4A98-9547-51BB94EAC9B4}" type="sibTrans" cxnId="{2C955BA8-D6B3-4096-BB33-1AEBA8609486}">
      <dgm:prSet/>
      <dgm:spPr/>
      <dgm:t>
        <a:bodyPr/>
        <a:lstStyle/>
        <a:p>
          <a:endParaRPr lang="en-US"/>
        </a:p>
      </dgm:t>
    </dgm:pt>
    <dgm:pt modelId="{CF23FEEA-18FD-40F8-84FA-B4B61D7064B7}">
      <dgm:prSet/>
      <dgm:spPr>
        <a:solidFill>
          <a:srgbClr val="0000FF"/>
        </a:solidFill>
      </dgm:spPr>
      <dgm:t>
        <a:bodyPr/>
        <a:lstStyle/>
        <a:p>
          <a:pPr rtl="0"/>
          <a:r>
            <a:rPr lang="en-US" dirty="0" smtClean="0"/>
            <a:t>Prioritize the Four Fundamentals to determine area of focus for the year</a:t>
          </a:r>
          <a:endParaRPr lang="en-US" dirty="0"/>
        </a:p>
      </dgm:t>
    </dgm:pt>
    <dgm:pt modelId="{60B76BE8-322E-43FF-BA6B-3874173BA7E6}" type="parTrans" cxnId="{39CADA87-C53D-4387-818B-6FED5A8C016B}">
      <dgm:prSet/>
      <dgm:spPr/>
      <dgm:t>
        <a:bodyPr/>
        <a:lstStyle/>
        <a:p>
          <a:endParaRPr lang="en-US"/>
        </a:p>
      </dgm:t>
    </dgm:pt>
    <dgm:pt modelId="{F6EFA9DB-AAAD-42E3-9A69-A4A9807616CD}" type="sibTrans" cxnId="{39CADA87-C53D-4387-818B-6FED5A8C016B}">
      <dgm:prSet/>
      <dgm:spPr/>
      <dgm:t>
        <a:bodyPr/>
        <a:lstStyle/>
        <a:p>
          <a:endParaRPr lang="en-US"/>
        </a:p>
      </dgm:t>
    </dgm:pt>
    <dgm:pt modelId="{C63E460E-C82F-4215-A9B1-CAECBECE63B8}" type="pres">
      <dgm:prSet presAssocID="{D6BEA8EB-70D7-474E-A59E-5984DD2319D9}" presName="diagram" presStyleCnt="0">
        <dgm:presLayoutVars>
          <dgm:dir/>
          <dgm:resizeHandles val="exact"/>
        </dgm:presLayoutVars>
      </dgm:prSet>
      <dgm:spPr/>
      <dgm:t>
        <a:bodyPr/>
        <a:lstStyle/>
        <a:p>
          <a:endParaRPr lang="en-US"/>
        </a:p>
      </dgm:t>
    </dgm:pt>
    <dgm:pt modelId="{F2475C19-C37B-4B39-AAEE-4712AA4B8095}" type="pres">
      <dgm:prSet presAssocID="{8D993ECB-DA3B-4EB0-B629-DE89E9EBFC91}" presName="node" presStyleLbl="node1" presStyleIdx="0" presStyleCnt="3">
        <dgm:presLayoutVars>
          <dgm:bulletEnabled val="1"/>
        </dgm:presLayoutVars>
      </dgm:prSet>
      <dgm:spPr/>
      <dgm:t>
        <a:bodyPr/>
        <a:lstStyle/>
        <a:p>
          <a:endParaRPr lang="en-US"/>
        </a:p>
      </dgm:t>
    </dgm:pt>
    <dgm:pt modelId="{569EF38F-BB36-4F0A-B2E0-5D196B319C9A}" type="pres">
      <dgm:prSet presAssocID="{AF30E20A-44E1-4182-A3CA-6BD1B2DBC172}" presName="sibTrans" presStyleCnt="0"/>
      <dgm:spPr/>
    </dgm:pt>
    <dgm:pt modelId="{8DC10ADA-B179-493A-8A47-FD8EC6047CD9}" type="pres">
      <dgm:prSet presAssocID="{8CCF20BD-B4DD-45D8-89F6-0352D3782A27}" presName="node" presStyleLbl="node1" presStyleIdx="1" presStyleCnt="3">
        <dgm:presLayoutVars>
          <dgm:bulletEnabled val="1"/>
        </dgm:presLayoutVars>
      </dgm:prSet>
      <dgm:spPr/>
      <dgm:t>
        <a:bodyPr/>
        <a:lstStyle/>
        <a:p>
          <a:endParaRPr lang="en-US"/>
        </a:p>
      </dgm:t>
    </dgm:pt>
    <dgm:pt modelId="{4BC2688F-A621-470E-80CA-B6BB23AF8C09}" type="pres">
      <dgm:prSet presAssocID="{1E9C3EFF-73E7-4A98-9547-51BB94EAC9B4}" presName="sibTrans" presStyleCnt="0"/>
      <dgm:spPr/>
    </dgm:pt>
    <dgm:pt modelId="{5B107005-855D-4E6A-84B8-E386E454C4BB}" type="pres">
      <dgm:prSet presAssocID="{CF23FEEA-18FD-40F8-84FA-B4B61D7064B7}" presName="node" presStyleLbl="node1" presStyleIdx="2" presStyleCnt="3">
        <dgm:presLayoutVars>
          <dgm:bulletEnabled val="1"/>
        </dgm:presLayoutVars>
      </dgm:prSet>
      <dgm:spPr/>
      <dgm:t>
        <a:bodyPr/>
        <a:lstStyle/>
        <a:p>
          <a:endParaRPr lang="en-US"/>
        </a:p>
      </dgm:t>
    </dgm:pt>
  </dgm:ptLst>
  <dgm:cxnLst>
    <dgm:cxn modelId="{CD7B3108-6A48-D648-85A6-2209D3566A67}" type="presOf" srcId="{CF23FEEA-18FD-40F8-84FA-B4B61D7064B7}" destId="{5B107005-855D-4E6A-84B8-E386E454C4BB}" srcOrd="0" destOrd="0" presId="urn:microsoft.com/office/officeart/2005/8/layout/default"/>
    <dgm:cxn modelId="{0C749D21-C242-4CD6-82CE-85B7C1DEB1AB}" srcId="{D6BEA8EB-70D7-474E-A59E-5984DD2319D9}" destId="{8D993ECB-DA3B-4EB0-B629-DE89E9EBFC91}" srcOrd="0" destOrd="0" parTransId="{AD3584F9-A642-4E49-AC4F-2B43E6B8AB71}" sibTransId="{AF30E20A-44E1-4182-A3CA-6BD1B2DBC172}"/>
    <dgm:cxn modelId="{F99DD868-643C-DF42-AC67-F806A9F30F2B}" type="presOf" srcId="{D6BEA8EB-70D7-474E-A59E-5984DD2319D9}" destId="{C63E460E-C82F-4215-A9B1-CAECBECE63B8}" srcOrd="0" destOrd="0" presId="urn:microsoft.com/office/officeart/2005/8/layout/default"/>
    <dgm:cxn modelId="{39CADA87-C53D-4387-818B-6FED5A8C016B}" srcId="{D6BEA8EB-70D7-474E-A59E-5984DD2319D9}" destId="{CF23FEEA-18FD-40F8-84FA-B4B61D7064B7}" srcOrd="2" destOrd="0" parTransId="{60B76BE8-322E-43FF-BA6B-3874173BA7E6}" sibTransId="{F6EFA9DB-AAAD-42E3-9A69-A4A9807616CD}"/>
    <dgm:cxn modelId="{570EE8C0-E941-D643-B4BE-9DBB87EE35C5}" type="presOf" srcId="{8D993ECB-DA3B-4EB0-B629-DE89E9EBFC91}" destId="{F2475C19-C37B-4B39-AAEE-4712AA4B8095}" srcOrd="0" destOrd="0" presId="urn:microsoft.com/office/officeart/2005/8/layout/default"/>
    <dgm:cxn modelId="{3653E118-6E43-3340-B1D5-F9CFC0BE603D}" type="presOf" srcId="{8CCF20BD-B4DD-45D8-89F6-0352D3782A27}" destId="{8DC10ADA-B179-493A-8A47-FD8EC6047CD9}" srcOrd="0" destOrd="0" presId="urn:microsoft.com/office/officeart/2005/8/layout/default"/>
    <dgm:cxn modelId="{2C955BA8-D6B3-4096-BB33-1AEBA8609486}" srcId="{D6BEA8EB-70D7-474E-A59E-5984DD2319D9}" destId="{8CCF20BD-B4DD-45D8-89F6-0352D3782A27}" srcOrd="1" destOrd="0" parTransId="{60D50976-31E0-4732-8561-7495364E62DE}" sibTransId="{1E9C3EFF-73E7-4A98-9547-51BB94EAC9B4}"/>
    <dgm:cxn modelId="{9F32955E-D049-874B-A16C-343B43CA19E9}" type="presParOf" srcId="{C63E460E-C82F-4215-A9B1-CAECBECE63B8}" destId="{F2475C19-C37B-4B39-AAEE-4712AA4B8095}" srcOrd="0" destOrd="0" presId="urn:microsoft.com/office/officeart/2005/8/layout/default"/>
    <dgm:cxn modelId="{8D5E4F11-BAC4-F34E-9543-B203C6F5249F}" type="presParOf" srcId="{C63E460E-C82F-4215-A9B1-CAECBECE63B8}" destId="{569EF38F-BB36-4F0A-B2E0-5D196B319C9A}" srcOrd="1" destOrd="0" presId="urn:microsoft.com/office/officeart/2005/8/layout/default"/>
    <dgm:cxn modelId="{C46A645F-5CBF-4B48-9DAB-29DBD9269770}" type="presParOf" srcId="{C63E460E-C82F-4215-A9B1-CAECBECE63B8}" destId="{8DC10ADA-B179-493A-8A47-FD8EC6047CD9}" srcOrd="2" destOrd="0" presId="urn:microsoft.com/office/officeart/2005/8/layout/default"/>
    <dgm:cxn modelId="{00A81164-9C41-3044-BD39-0D52D0304C76}" type="presParOf" srcId="{C63E460E-C82F-4215-A9B1-CAECBECE63B8}" destId="{4BC2688F-A621-470E-80CA-B6BB23AF8C09}" srcOrd="3" destOrd="0" presId="urn:microsoft.com/office/officeart/2005/8/layout/default"/>
    <dgm:cxn modelId="{E29229DC-49D1-364C-868F-9AF6065E3DD2}" type="presParOf" srcId="{C63E460E-C82F-4215-A9B1-CAECBECE63B8}" destId="{5B107005-855D-4E6A-84B8-E386E454C4B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3D1D4C-96E7-4E60-9429-4E62AC0E4B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D82E9D-7527-4F55-AD5C-C6FE031A817C}">
      <dgm:prSet phldrT="[Text]" custT="1"/>
      <dgm:spPr>
        <a:solidFill>
          <a:srgbClr val="C041AF"/>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800" dirty="0" smtClean="0"/>
            <a:t>Sort pink position and expectation statements under each of the Four Fundamentals; justify your placements</a:t>
          </a:r>
        </a:p>
      </dgm:t>
    </dgm:pt>
    <dgm:pt modelId="{8AA83B6C-548C-4BDC-AE84-44366067BBC8}" type="parTrans" cxnId="{BA33B45E-A6CB-4A37-BBCD-32720558385E}">
      <dgm:prSet/>
      <dgm:spPr/>
      <dgm:t>
        <a:bodyPr/>
        <a:lstStyle/>
        <a:p>
          <a:endParaRPr lang="en-US"/>
        </a:p>
      </dgm:t>
    </dgm:pt>
    <dgm:pt modelId="{2B754A6F-67A9-43C7-8CF8-8DB39F4CC557}" type="sibTrans" cxnId="{BA33B45E-A6CB-4A37-BBCD-32720558385E}">
      <dgm:prSet/>
      <dgm:spPr/>
      <dgm:t>
        <a:bodyPr/>
        <a:lstStyle/>
        <a:p>
          <a:endParaRPr lang="en-US"/>
        </a:p>
      </dgm:t>
    </dgm:pt>
    <dgm:pt modelId="{BC5339D6-017D-4BC7-BAFC-6337D87205B2}">
      <dgm:prSet phldrT="[Text]" custT="1"/>
      <dgm:spPr>
        <a:solidFill>
          <a:srgbClr val="008000"/>
        </a:solidFill>
      </dgm:spPr>
      <dgm:t>
        <a:bodyPr/>
        <a:lstStyle/>
        <a:p>
          <a:r>
            <a:rPr lang="en-US" sz="2800" dirty="0" smtClean="0"/>
            <a:t>Negotiate moves as appropriate</a:t>
          </a:r>
          <a:endParaRPr lang="en-US" sz="2800" dirty="0"/>
        </a:p>
      </dgm:t>
    </dgm:pt>
    <dgm:pt modelId="{12E423C8-B77F-4CFB-BBA7-F916C76A8D52}" type="parTrans" cxnId="{3BEB9791-D886-4B17-BBE2-9D97C416A59B}">
      <dgm:prSet/>
      <dgm:spPr/>
      <dgm:t>
        <a:bodyPr/>
        <a:lstStyle/>
        <a:p>
          <a:endParaRPr lang="en-US"/>
        </a:p>
      </dgm:t>
    </dgm:pt>
    <dgm:pt modelId="{3BE34AD7-8314-41B6-B82C-C419F39D7C4D}" type="sibTrans" cxnId="{3BEB9791-D886-4B17-BBE2-9D97C416A59B}">
      <dgm:prSet/>
      <dgm:spPr/>
      <dgm:t>
        <a:bodyPr/>
        <a:lstStyle/>
        <a:p>
          <a:endParaRPr lang="en-US"/>
        </a:p>
      </dgm:t>
    </dgm:pt>
    <dgm:pt modelId="{87CBC25E-AD52-49CD-BF61-313E7442FB61}">
      <dgm:prSet phldrT="[Text]" custT="1"/>
      <dgm:spPr>
        <a:solidFill>
          <a:srgbClr val="3366FF"/>
        </a:solidFill>
      </dgm:spPr>
      <dgm:t>
        <a:bodyPr/>
        <a:lstStyle/>
        <a:p>
          <a:r>
            <a:rPr lang="en-US" sz="2800" dirty="0" smtClean="0"/>
            <a:t>Listen to WCSD students share the expectations</a:t>
          </a:r>
          <a:endParaRPr lang="en-US" sz="2800" dirty="0"/>
        </a:p>
      </dgm:t>
    </dgm:pt>
    <dgm:pt modelId="{163EC9EF-7851-4FAC-B495-495461811237}" type="parTrans" cxnId="{01B5AD66-5E67-4DED-8E42-2E2876DAC773}">
      <dgm:prSet/>
      <dgm:spPr/>
      <dgm:t>
        <a:bodyPr/>
        <a:lstStyle/>
        <a:p>
          <a:endParaRPr lang="en-US"/>
        </a:p>
      </dgm:t>
    </dgm:pt>
    <dgm:pt modelId="{EE3769F8-553E-4E09-9209-D09658777B1A}" type="sibTrans" cxnId="{01B5AD66-5E67-4DED-8E42-2E2876DAC773}">
      <dgm:prSet/>
      <dgm:spPr/>
      <dgm:t>
        <a:bodyPr/>
        <a:lstStyle/>
        <a:p>
          <a:endParaRPr lang="en-US"/>
        </a:p>
      </dgm:t>
    </dgm:pt>
    <dgm:pt modelId="{8284F8EB-976D-42C9-9CEE-5F77BEDB888D}" type="pres">
      <dgm:prSet presAssocID="{903D1D4C-96E7-4E60-9429-4E62AC0E4B69}" presName="linear" presStyleCnt="0">
        <dgm:presLayoutVars>
          <dgm:animLvl val="lvl"/>
          <dgm:resizeHandles val="exact"/>
        </dgm:presLayoutVars>
      </dgm:prSet>
      <dgm:spPr/>
      <dgm:t>
        <a:bodyPr/>
        <a:lstStyle/>
        <a:p>
          <a:endParaRPr lang="en-US"/>
        </a:p>
      </dgm:t>
    </dgm:pt>
    <dgm:pt modelId="{8923744A-9EF3-4208-8D47-148BD5735F7E}" type="pres">
      <dgm:prSet presAssocID="{1FD82E9D-7527-4F55-AD5C-C6FE031A817C}" presName="parentText" presStyleLbl="node1" presStyleIdx="0" presStyleCnt="3" custScaleY="355255" custLinFactY="-112911" custLinFactNeighborY="-200000">
        <dgm:presLayoutVars>
          <dgm:chMax val="0"/>
          <dgm:bulletEnabled val="1"/>
        </dgm:presLayoutVars>
      </dgm:prSet>
      <dgm:spPr/>
      <dgm:t>
        <a:bodyPr/>
        <a:lstStyle/>
        <a:p>
          <a:endParaRPr lang="en-US"/>
        </a:p>
      </dgm:t>
    </dgm:pt>
    <dgm:pt modelId="{B46402A7-52DF-534E-BE50-781594DA9429}" type="pres">
      <dgm:prSet presAssocID="{2B754A6F-67A9-43C7-8CF8-8DB39F4CC557}" presName="spacer" presStyleCnt="0"/>
      <dgm:spPr/>
    </dgm:pt>
    <dgm:pt modelId="{2BF367CF-B595-49C8-B5C1-6E2DA511CB01}" type="pres">
      <dgm:prSet presAssocID="{BC5339D6-017D-4BC7-BAFC-6337D87205B2}" presName="parentText" presStyleLbl="node1" presStyleIdx="1" presStyleCnt="3" custScaleY="170174" custLinFactNeighborX="1570">
        <dgm:presLayoutVars>
          <dgm:chMax val="0"/>
          <dgm:bulletEnabled val="1"/>
        </dgm:presLayoutVars>
      </dgm:prSet>
      <dgm:spPr/>
      <dgm:t>
        <a:bodyPr/>
        <a:lstStyle/>
        <a:p>
          <a:endParaRPr lang="en-US"/>
        </a:p>
      </dgm:t>
    </dgm:pt>
    <dgm:pt modelId="{1CB266F8-B4FF-8545-9688-4BCC3C43E872}" type="pres">
      <dgm:prSet presAssocID="{3BE34AD7-8314-41B6-B82C-C419F39D7C4D}" presName="spacer" presStyleCnt="0"/>
      <dgm:spPr/>
    </dgm:pt>
    <dgm:pt modelId="{F22B87D1-08C0-6E46-8645-ED637D609C39}" type="pres">
      <dgm:prSet presAssocID="{87CBC25E-AD52-49CD-BF61-313E7442FB61}" presName="parentText" presStyleLbl="node1" presStyleIdx="2" presStyleCnt="3" custLinFactY="150585" custLinFactNeighborY="200000">
        <dgm:presLayoutVars>
          <dgm:chMax val="0"/>
          <dgm:bulletEnabled val="1"/>
        </dgm:presLayoutVars>
      </dgm:prSet>
      <dgm:spPr/>
      <dgm:t>
        <a:bodyPr/>
        <a:lstStyle/>
        <a:p>
          <a:endParaRPr lang="en-US"/>
        </a:p>
      </dgm:t>
    </dgm:pt>
  </dgm:ptLst>
  <dgm:cxnLst>
    <dgm:cxn modelId="{043880CD-9521-1E4F-A1A1-668981B730F5}" type="presOf" srcId="{BC5339D6-017D-4BC7-BAFC-6337D87205B2}" destId="{2BF367CF-B595-49C8-B5C1-6E2DA511CB01}" srcOrd="0" destOrd="0" presId="urn:microsoft.com/office/officeart/2005/8/layout/vList2"/>
    <dgm:cxn modelId="{3BEB9791-D886-4B17-BBE2-9D97C416A59B}" srcId="{903D1D4C-96E7-4E60-9429-4E62AC0E4B69}" destId="{BC5339D6-017D-4BC7-BAFC-6337D87205B2}" srcOrd="1" destOrd="0" parTransId="{12E423C8-B77F-4CFB-BBA7-F916C76A8D52}" sibTransId="{3BE34AD7-8314-41B6-B82C-C419F39D7C4D}"/>
    <dgm:cxn modelId="{8F8384A0-FE37-FF4A-BBF7-4F2B6C607366}" type="presOf" srcId="{903D1D4C-96E7-4E60-9429-4E62AC0E4B69}" destId="{8284F8EB-976D-42C9-9CEE-5F77BEDB888D}" srcOrd="0" destOrd="0" presId="urn:microsoft.com/office/officeart/2005/8/layout/vList2"/>
    <dgm:cxn modelId="{E2770B52-378E-C145-8936-59BAAC111D63}" type="presOf" srcId="{87CBC25E-AD52-49CD-BF61-313E7442FB61}" destId="{F22B87D1-08C0-6E46-8645-ED637D609C39}" srcOrd="0" destOrd="0" presId="urn:microsoft.com/office/officeart/2005/8/layout/vList2"/>
    <dgm:cxn modelId="{01B5AD66-5E67-4DED-8E42-2E2876DAC773}" srcId="{903D1D4C-96E7-4E60-9429-4E62AC0E4B69}" destId="{87CBC25E-AD52-49CD-BF61-313E7442FB61}" srcOrd="2" destOrd="0" parTransId="{163EC9EF-7851-4FAC-B495-495461811237}" sibTransId="{EE3769F8-553E-4E09-9209-D09658777B1A}"/>
    <dgm:cxn modelId="{BA33B45E-A6CB-4A37-BBCD-32720558385E}" srcId="{903D1D4C-96E7-4E60-9429-4E62AC0E4B69}" destId="{1FD82E9D-7527-4F55-AD5C-C6FE031A817C}" srcOrd="0" destOrd="0" parTransId="{8AA83B6C-548C-4BDC-AE84-44366067BBC8}" sibTransId="{2B754A6F-67A9-43C7-8CF8-8DB39F4CC557}"/>
    <dgm:cxn modelId="{EC6A51C2-5895-3849-B484-CF4F60638E23}" type="presOf" srcId="{1FD82E9D-7527-4F55-AD5C-C6FE031A817C}" destId="{8923744A-9EF3-4208-8D47-148BD5735F7E}" srcOrd="0" destOrd="0" presId="urn:microsoft.com/office/officeart/2005/8/layout/vList2"/>
    <dgm:cxn modelId="{17082F4B-0767-CA4E-B6C4-E73C80E570FA}" type="presParOf" srcId="{8284F8EB-976D-42C9-9CEE-5F77BEDB888D}" destId="{8923744A-9EF3-4208-8D47-148BD5735F7E}" srcOrd="0" destOrd="0" presId="urn:microsoft.com/office/officeart/2005/8/layout/vList2"/>
    <dgm:cxn modelId="{EEBE4EE9-1FF6-BF48-80DD-14F9FF042300}" type="presParOf" srcId="{8284F8EB-976D-42C9-9CEE-5F77BEDB888D}" destId="{B46402A7-52DF-534E-BE50-781594DA9429}" srcOrd="1" destOrd="0" presId="urn:microsoft.com/office/officeart/2005/8/layout/vList2"/>
    <dgm:cxn modelId="{F1273DDD-3215-2145-BC86-356F7B181247}" type="presParOf" srcId="{8284F8EB-976D-42C9-9CEE-5F77BEDB888D}" destId="{2BF367CF-B595-49C8-B5C1-6E2DA511CB01}" srcOrd="2" destOrd="0" presId="urn:microsoft.com/office/officeart/2005/8/layout/vList2"/>
    <dgm:cxn modelId="{9A095860-E46B-8041-A096-4D770232F78A}" type="presParOf" srcId="{8284F8EB-976D-42C9-9CEE-5F77BEDB888D}" destId="{1CB266F8-B4FF-8545-9688-4BCC3C43E872}" srcOrd="3" destOrd="0" presId="urn:microsoft.com/office/officeart/2005/8/layout/vList2"/>
    <dgm:cxn modelId="{B793E131-00F9-E241-805A-B5EA3AA50001}" type="presParOf" srcId="{8284F8EB-976D-42C9-9CEE-5F77BEDB888D}" destId="{F22B87D1-08C0-6E46-8645-ED637D609C3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5DA2F1-5264-4C07-B8D7-E0B47633CFA9}"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72614BB0-A0F7-4F93-851B-ECFB1DDEE8AF}">
      <dgm:prSet/>
      <dgm:spPr>
        <a:solidFill>
          <a:srgbClr val="3366FF"/>
        </a:solidFill>
      </dgm:spPr>
      <dgm:t>
        <a:bodyPr/>
        <a:lstStyle/>
        <a:p>
          <a:pPr rtl="0"/>
          <a:r>
            <a:rPr lang="en-US" dirty="0" smtClean="0"/>
            <a:t>Assemble in groups of 4-8 at each Fundamental poster</a:t>
          </a:r>
          <a:endParaRPr lang="en-US" dirty="0"/>
        </a:p>
      </dgm:t>
    </dgm:pt>
    <dgm:pt modelId="{3FA6D8F8-6C23-422D-A601-53E9DCFA374B}" type="parTrans" cxnId="{903D7BC6-9BBA-4062-B633-C3E53682221A}">
      <dgm:prSet/>
      <dgm:spPr/>
      <dgm:t>
        <a:bodyPr/>
        <a:lstStyle/>
        <a:p>
          <a:endParaRPr lang="en-US"/>
        </a:p>
      </dgm:t>
    </dgm:pt>
    <dgm:pt modelId="{57588C9D-6AFE-4589-8ADF-8DDA028B5B92}" type="sibTrans" cxnId="{903D7BC6-9BBA-4062-B633-C3E53682221A}">
      <dgm:prSet/>
      <dgm:spPr/>
      <dgm:t>
        <a:bodyPr/>
        <a:lstStyle/>
        <a:p>
          <a:endParaRPr lang="en-US"/>
        </a:p>
      </dgm:t>
    </dgm:pt>
    <dgm:pt modelId="{CB86F5FB-A436-4C0F-AFA1-A697565F455B}">
      <dgm:prSet/>
      <dgm:spPr>
        <a:solidFill>
          <a:schemeClr val="accent3">
            <a:lumMod val="75000"/>
          </a:schemeClr>
        </a:solidFill>
      </dgm:spPr>
      <dgm:t>
        <a:bodyPr/>
        <a:lstStyle/>
        <a:p>
          <a:pPr rtl="0"/>
          <a:r>
            <a:rPr lang="en-US" dirty="0" smtClean="0"/>
            <a:t>Discuss position and expectation statements in more depth</a:t>
          </a:r>
          <a:endParaRPr lang="en-US" dirty="0"/>
        </a:p>
      </dgm:t>
    </dgm:pt>
    <dgm:pt modelId="{C8B36193-7C3A-4208-98B0-4C75BD1A1506}" type="parTrans" cxnId="{132751FF-559D-4A54-8E65-54A705F087BD}">
      <dgm:prSet/>
      <dgm:spPr/>
      <dgm:t>
        <a:bodyPr/>
        <a:lstStyle/>
        <a:p>
          <a:endParaRPr lang="en-US"/>
        </a:p>
      </dgm:t>
    </dgm:pt>
    <dgm:pt modelId="{DC303CED-FBE2-4FF7-97C5-9404EF713D64}" type="sibTrans" cxnId="{132751FF-559D-4A54-8E65-54A705F087BD}">
      <dgm:prSet/>
      <dgm:spPr/>
      <dgm:t>
        <a:bodyPr/>
        <a:lstStyle/>
        <a:p>
          <a:endParaRPr lang="en-US"/>
        </a:p>
      </dgm:t>
    </dgm:pt>
    <dgm:pt modelId="{571358E8-FC74-409A-8C2A-62F2F7D129C2}">
      <dgm:prSet/>
      <dgm:spPr>
        <a:solidFill>
          <a:srgbClr val="C00000"/>
        </a:solidFill>
      </dgm:spPr>
      <dgm:t>
        <a:bodyPr/>
        <a:lstStyle/>
        <a:p>
          <a:pPr rtl="0"/>
          <a:r>
            <a:rPr lang="en-US" dirty="0" smtClean="0"/>
            <a:t>Use sticky notes to record areas of strength and opportunities for growth </a:t>
          </a:r>
          <a:endParaRPr lang="en-US" dirty="0"/>
        </a:p>
      </dgm:t>
    </dgm:pt>
    <dgm:pt modelId="{BC80189F-BDCA-409C-A9D4-8C25A239F10C}" type="parTrans" cxnId="{FE633F58-B98D-45DC-90FE-597E5EC3AAEF}">
      <dgm:prSet/>
      <dgm:spPr/>
      <dgm:t>
        <a:bodyPr/>
        <a:lstStyle/>
        <a:p>
          <a:endParaRPr lang="en-US"/>
        </a:p>
      </dgm:t>
    </dgm:pt>
    <dgm:pt modelId="{6DEA7AA9-1ADB-432E-884F-FEB491981644}" type="sibTrans" cxnId="{FE633F58-B98D-45DC-90FE-597E5EC3AAEF}">
      <dgm:prSet/>
      <dgm:spPr/>
      <dgm:t>
        <a:bodyPr/>
        <a:lstStyle/>
        <a:p>
          <a:endParaRPr lang="en-US"/>
        </a:p>
      </dgm:t>
    </dgm:pt>
    <dgm:pt modelId="{7DDD07D2-C4FB-4FCC-8443-1C487EBD4C08}">
      <dgm:prSet/>
      <dgm:spPr>
        <a:solidFill>
          <a:schemeClr val="accent5">
            <a:lumMod val="60000"/>
            <a:lumOff val="40000"/>
          </a:schemeClr>
        </a:solidFill>
      </dgm:spPr>
      <dgm:t>
        <a:bodyPr/>
        <a:lstStyle/>
        <a:p>
          <a:pPr rtl="0"/>
          <a:r>
            <a:rPr lang="en-US" dirty="0" smtClean="0"/>
            <a:t>Repeat at all Four Corners, adding stars to sticky notes you support along the way</a:t>
          </a:r>
        </a:p>
        <a:p>
          <a:pPr rtl="0"/>
          <a:r>
            <a:rPr lang="en-US" dirty="0" smtClean="0"/>
            <a:t>The last group summarizes and shares for school poster</a:t>
          </a:r>
          <a:endParaRPr lang="en-US" dirty="0"/>
        </a:p>
      </dgm:t>
    </dgm:pt>
    <dgm:pt modelId="{E87F965B-432F-4769-99FD-223116C1CAB6}" type="parTrans" cxnId="{F45EB6B8-B241-44F2-849F-58208CA428AD}">
      <dgm:prSet/>
      <dgm:spPr/>
      <dgm:t>
        <a:bodyPr/>
        <a:lstStyle/>
        <a:p>
          <a:endParaRPr lang="en-US"/>
        </a:p>
      </dgm:t>
    </dgm:pt>
    <dgm:pt modelId="{542040AD-E76B-4DDD-9DF4-17305BCDD171}" type="sibTrans" cxnId="{F45EB6B8-B241-44F2-849F-58208CA428AD}">
      <dgm:prSet/>
      <dgm:spPr/>
      <dgm:t>
        <a:bodyPr/>
        <a:lstStyle/>
        <a:p>
          <a:endParaRPr lang="en-US"/>
        </a:p>
      </dgm:t>
    </dgm:pt>
    <dgm:pt modelId="{8F524A4B-5B6D-4757-AA6A-095DB53374FF}" type="pres">
      <dgm:prSet presAssocID="{835DA2F1-5264-4C07-B8D7-E0B47633CFA9}" presName="linear" presStyleCnt="0">
        <dgm:presLayoutVars>
          <dgm:animLvl val="lvl"/>
          <dgm:resizeHandles val="exact"/>
        </dgm:presLayoutVars>
      </dgm:prSet>
      <dgm:spPr/>
      <dgm:t>
        <a:bodyPr/>
        <a:lstStyle/>
        <a:p>
          <a:endParaRPr lang="en-US"/>
        </a:p>
      </dgm:t>
    </dgm:pt>
    <dgm:pt modelId="{B21D49E5-559F-4C25-A2E6-944D2461EC85}" type="pres">
      <dgm:prSet presAssocID="{72614BB0-A0F7-4F93-851B-ECFB1DDEE8AF}" presName="parentText" presStyleLbl="node1" presStyleIdx="0" presStyleCnt="4" custLinFactNeighborX="-7971" custLinFactNeighborY="39375">
        <dgm:presLayoutVars>
          <dgm:chMax val="0"/>
          <dgm:bulletEnabled val="1"/>
        </dgm:presLayoutVars>
      </dgm:prSet>
      <dgm:spPr/>
      <dgm:t>
        <a:bodyPr/>
        <a:lstStyle/>
        <a:p>
          <a:endParaRPr lang="en-US"/>
        </a:p>
      </dgm:t>
    </dgm:pt>
    <dgm:pt modelId="{39709CEC-3F9B-4D1C-AC26-21F2E9D84262}" type="pres">
      <dgm:prSet presAssocID="{57588C9D-6AFE-4589-8ADF-8DDA028B5B92}" presName="spacer" presStyleCnt="0"/>
      <dgm:spPr/>
    </dgm:pt>
    <dgm:pt modelId="{F0D7DF93-1576-4E56-8701-B3CBB6FF8139}" type="pres">
      <dgm:prSet presAssocID="{CB86F5FB-A436-4C0F-AFA1-A697565F455B}" presName="parentText" presStyleLbl="node1" presStyleIdx="1" presStyleCnt="4">
        <dgm:presLayoutVars>
          <dgm:chMax val="0"/>
          <dgm:bulletEnabled val="1"/>
        </dgm:presLayoutVars>
      </dgm:prSet>
      <dgm:spPr/>
      <dgm:t>
        <a:bodyPr/>
        <a:lstStyle/>
        <a:p>
          <a:endParaRPr lang="en-US"/>
        </a:p>
      </dgm:t>
    </dgm:pt>
    <dgm:pt modelId="{05373191-FE92-4A25-8FC6-09722F6DD522}" type="pres">
      <dgm:prSet presAssocID="{DC303CED-FBE2-4FF7-97C5-9404EF713D64}" presName="spacer" presStyleCnt="0"/>
      <dgm:spPr/>
    </dgm:pt>
    <dgm:pt modelId="{0FB031FC-57EA-4A66-943B-3BED4C536B5D}" type="pres">
      <dgm:prSet presAssocID="{571358E8-FC74-409A-8C2A-62F2F7D129C2}" presName="parentText" presStyleLbl="node1" presStyleIdx="2" presStyleCnt="4">
        <dgm:presLayoutVars>
          <dgm:chMax val="0"/>
          <dgm:bulletEnabled val="1"/>
        </dgm:presLayoutVars>
      </dgm:prSet>
      <dgm:spPr/>
      <dgm:t>
        <a:bodyPr/>
        <a:lstStyle/>
        <a:p>
          <a:endParaRPr lang="en-US"/>
        </a:p>
      </dgm:t>
    </dgm:pt>
    <dgm:pt modelId="{B184E556-7444-44C7-ADDC-2C783FD0BE2A}" type="pres">
      <dgm:prSet presAssocID="{6DEA7AA9-1ADB-432E-884F-FEB491981644}" presName="spacer" presStyleCnt="0"/>
      <dgm:spPr/>
    </dgm:pt>
    <dgm:pt modelId="{CB2624EB-6A79-4064-9DF8-C63AD2EE9400}" type="pres">
      <dgm:prSet presAssocID="{7DDD07D2-C4FB-4FCC-8443-1C487EBD4C08}" presName="parentText" presStyleLbl="node1" presStyleIdx="3" presStyleCnt="4">
        <dgm:presLayoutVars>
          <dgm:chMax val="0"/>
          <dgm:bulletEnabled val="1"/>
        </dgm:presLayoutVars>
      </dgm:prSet>
      <dgm:spPr/>
      <dgm:t>
        <a:bodyPr/>
        <a:lstStyle/>
        <a:p>
          <a:endParaRPr lang="en-US"/>
        </a:p>
      </dgm:t>
    </dgm:pt>
  </dgm:ptLst>
  <dgm:cxnLst>
    <dgm:cxn modelId="{428AB094-8B48-4A4F-BE57-4A2F8E0CD7B0}" type="presOf" srcId="{835DA2F1-5264-4C07-B8D7-E0B47633CFA9}" destId="{8F524A4B-5B6D-4757-AA6A-095DB53374FF}" srcOrd="0" destOrd="0" presId="urn:microsoft.com/office/officeart/2005/8/layout/vList2"/>
    <dgm:cxn modelId="{94538A63-0835-7B48-B6B1-7BAF47885B90}" type="presOf" srcId="{72614BB0-A0F7-4F93-851B-ECFB1DDEE8AF}" destId="{B21D49E5-559F-4C25-A2E6-944D2461EC85}" srcOrd="0" destOrd="0" presId="urn:microsoft.com/office/officeart/2005/8/layout/vList2"/>
    <dgm:cxn modelId="{F45EB6B8-B241-44F2-849F-58208CA428AD}" srcId="{835DA2F1-5264-4C07-B8D7-E0B47633CFA9}" destId="{7DDD07D2-C4FB-4FCC-8443-1C487EBD4C08}" srcOrd="3" destOrd="0" parTransId="{E87F965B-432F-4769-99FD-223116C1CAB6}" sibTransId="{542040AD-E76B-4DDD-9DF4-17305BCDD171}"/>
    <dgm:cxn modelId="{80CE0068-658C-9247-901A-B36F1A0EDBF0}" type="presOf" srcId="{571358E8-FC74-409A-8C2A-62F2F7D129C2}" destId="{0FB031FC-57EA-4A66-943B-3BED4C536B5D}" srcOrd="0" destOrd="0" presId="urn:microsoft.com/office/officeart/2005/8/layout/vList2"/>
    <dgm:cxn modelId="{903D7BC6-9BBA-4062-B633-C3E53682221A}" srcId="{835DA2F1-5264-4C07-B8D7-E0B47633CFA9}" destId="{72614BB0-A0F7-4F93-851B-ECFB1DDEE8AF}" srcOrd="0" destOrd="0" parTransId="{3FA6D8F8-6C23-422D-A601-53E9DCFA374B}" sibTransId="{57588C9D-6AFE-4589-8ADF-8DDA028B5B92}"/>
    <dgm:cxn modelId="{132751FF-559D-4A54-8E65-54A705F087BD}" srcId="{835DA2F1-5264-4C07-B8D7-E0B47633CFA9}" destId="{CB86F5FB-A436-4C0F-AFA1-A697565F455B}" srcOrd="1" destOrd="0" parTransId="{C8B36193-7C3A-4208-98B0-4C75BD1A1506}" sibTransId="{DC303CED-FBE2-4FF7-97C5-9404EF713D64}"/>
    <dgm:cxn modelId="{87BE6D0D-632B-8045-AE12-60041CA9E2DF}" type="presOf" srcId="{7DDD07D2-C4FB-4FCC-8443-1C487EBD4C08}" destId="{CB2624EB-6A79-4064-9DF8-C63AD2EE9400}" srcOrd="0" destOrd="0" presId="urn:microsoft.com/office/officeart/2005/8/layout/vList2"/>
    <dgm:cxn modelId="{0F69CF48-CB1C-B74C-8DD8-6B31F5E4429F}" type="presOf" srcId="{CB86F5FB-A436-4C0F-AFA1-A697565F455B}" destId="{F0D7DF93-1576-4E56-8701-B3CBB6FF8139}" srcOrd="0" destOrd="0" presId="urn:microsoft.com/office/officeart/2005/8/layout/vList2"/>
    <dgm:cxn modelId="{FE633F58-B98D-45DC-90FE-597E5EC3AAEF}" srcId="{835DA2F1-5264-4C07-B8D7-E0B47633CFA9}" destId="{571358E8-FC74-409A-8C2A-62F2F7D129C2}" srcOrd="2" destOrd="0" parTransId="{BC80189F-BDCA-409C-A9D4-8C25A239F10C}" sibTransId="{6DEA7AA9-1ADB-432E-884F-FEB491981644}"/>
    <dgm:cxn modelId="{EBD0868E-DC98-FB43-B098-335DAB230B1D}" type="presParOf" srcId="{8F524A4B-5B6D-4757-AA6A-095DB53374FF}" destId="{B21D49E5-559F-4C25-A2E6-944D2461EC85}" srcOrd="0" destOrd="0" presId="urn:microsoft.com/office/officeart/2005/8/layout/vList2"/>
    <dgm:cxn modelId="{F6E54BF9-9C15-F344-87AD-DF4C3C99DDBF}" type="presParOf" srcId="{8F524A4B-5B6D-4757-AA6A-095DB53374FF}" destId="{39709CEC-3F9B-4D1C-AC26-21F2E9D84262}" srcOrd="1" destOrd="0" presId="urn:microsoft.com/office/officeart/2005/8/layout/vList2"/>
    <dgm:cxn modelId="{C164C592-8FD7-734C-A2C0-61BF02BAB951}" type="presParOf" srcId="{8F524A4B-5B6D-4757-AA6A-095DB53374FF}" destId="{F0D7DF93-1576-4E56-8701-B3CBB6FF8139}" srcOrd="2" destOrd="0" presId="urn:microsoft.com/office/officeart/2005/8/layout/vList2"/>
    <dgm:cxn modelId="{6D5E4DCE-8A69-0247-BF9B-659E268E0333}" type="presParOf" srcId="{8F524A4B-5B6D-4757-AA6A-095DB53374FF}" destId="{05373191-FE92-4A25-8FC6-09722F6DD522}" srcOrd="3" destOrd="0" presId="urn:microsoft.com/office/officeart/2005/8/layout/vList2"/>
    <dgm:cxn modelId="{8FF2D60A-923F-F743-ADD7-E2720237456A}" type="presParOf" srcId="{8F524A4B-5B6D-4757-AA6A-095DB53374FF}" destId="{0FB031FC-57EA-4A66-943B-3BED4C536B5D}" srcOrd="4" destOrd="0" presId="urn:microsoft.com/office/officeart/2005/8/layout/vList2"/>
    <dgm:cxn modelId="{BEDAA289-9829-5D42-BD95-0A1A00718D62}" type="presParOf" srcId="{8F524A4B-5B6D-4757-AA6A-095DB53374FF}" destId="{B184E556-7444-44C7-ADDC-2C783FD0BE2A}" srcOrd="5" destOrd="0" presId="urn:microsoft.com/office/officeart/2005/8/layout/vList2"/>
    <dgm:cxn modelId="{5E892017-C943-284B-8015-4FEC8F6CEA38}" type="presParOf" srcId="{8F524A4B-5B6D-4757-AA6A-095DB53374FF}" destId="{CB2624EB-6A79-4064-9DF8-C63AD2EE940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59C491-C8FA-456A-B16A-398A0CCB721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6282BF9-679A-4B9D-AE9F-971F84130DAB}">
      <dgm:prSet phldrT="[Text]"/>
      <dgm:spPr>
        <a:solidFill>
          <a:schemeClr val="accent1">
            <a:lumMod val="75000"/>
          </a:schemeClr>
        </a:solidFill>
        <a:ln>
          <a:solidFill>
            <a:schemeClr val="accent1">
              <a:lumMod val="75000"/>
            </a:schemeClr>
          </a:solidFill>
        </a:ln>
      </dgm:spPr>
      <dgm:t>
        <a:bodyPr/>
        <a:lstStyle/>
        <a:p>
          <a:r>
            <a:rPr lang="en-US" dirty="0" smtClean="0"/>
            <a:t>Become familiar with the Four Fundamentals of the WCSD Vision for Core Instructional Practice</a:t>
          </a:r>
          <a:endParaRPr lang="en-US" dirty="0"/>
        </a:p>
      </dgm:t>
    </dgm:pt>
    <dgm:pt modelId="{656055D4-EC13-4A5E-9F5B-22C081046BC3}" type="parTrans" cxnId="{1AE0BB2E-70B4-41FB-A09B-7B4633707770}">
      <dgm:prSet/>
      <dgm:spPr/>
      <dgm:t>
        <a:bodyPr/>
        <a:lstStyle/>
        <a:p>
          <a:endParaRPr lang="en-US"/>
        </a:p>
      </dgm:t>
    </dgm:pt>
    <dgm:pt modelId="{C44E6936-E22D-4617-913D-C89A0A5DA65F}" type="sibTrans" cxnId="{1AE0BB2E-70B4-41FB-A09B-7B4633707770}">
      <dgm:prSet/>
      <dgm:spPr/>
      <dgm:t>
        <a:bodyPr/>
        <a:lstStyle/>
        <a:p>
          <a:endParaRPr lang="en-US"/>
        </a:p>
      </dgm:t>
    </dgm:pt>
    <dgm:pt modelId="{5E507467-F4D9-4188-BF99-59CEC37F5EEE}">
      <dgm:prSet/>
      <dgm:spPr>
        <a:solidFill>
          <a:srgbClr val="C00000"/>
        </a:solidFill>
      </dgm:spPr>
      <dgm:t>
        <a:bodyPr/>
        <a:lstStyle/>
        <a:p>
          <a:r>
            <a:rPr lang="en-US" dirty="0" smtClean="0"/>
            <a:t>Build capacity and confidence necessary to lead staff discussion; walk away with the materials to facilitate session</a:t>
          </a:r>
          <a:endParaRPr lang="en-US" dirty="0"/>
        </a:p>
      </dgm:t>
    </dgm:pt>
    <dgm:pt modelId="{802599FC-B919-477D-A67D-80D53D255FAC}" type="parTrans" cxnId="{864C4D32-D5DB-4346-8D38-46A74751993A}">
      <dgm:prSet/>
      <dgm:spPr/>
      <dgm:t>
        <a:bodyPr/>
        <a:lstStyle/>
        <a:p>
          <a:endParaRPr lang="en-US"/>
        </a:p>
      </dgm:t>
    </dgm:pt>
    <dgm:pt modelId="{565BB041-B1FE-43CA-9D99-CA780C29CD83}" type="sibTrans" cxnId="{864C4D32-D5DB-4346-8D38-46A74751993A}">
      <dgm:prSet/>
      <dgm:spPr/>
      <dgm:t>
        <a:bodyPr/>
        <a:lstStyle/>
        <a:p>
          <a:endParaRPr lang="en-US"/>
        </a:p>
      </dgm:t>
    </dgm:pt>
    <dgm:pt modelId="{FCACFF25-943A-4DF8-A603-497FA569F53D}" type="pres">
      <dgm:prSet presAssocID="{9859C491-C8FA-456A-B16A-398A0CCB721A}" presName="diagram" presStyleCnt="0">
        <dgm:presLayoutVars>
          <dgm:dir/>
          <dgm:resizeHandles val="exact"/>
        </dgm:presLayoutVars>
      </dgm:prSet>
      <dgm:spPr/>
      <dgm:t>
        <a:bodyPr/>
        <a:lstStyle/>
        <a:p>
          <a:endParaRPr lang="en-US"/>
        </a:p>
      </dgm:t>
    </dgm:pt>
    <dgm:pt modelId="{893829F6-FEE0-42B4-B9E2-ECFD114218E5}" type="pres">
      <dgm:prSet presAssocID="{26282BF9-679A-4B9D-AE9F-971F84130DAB}" presName="node" presStyleLbl="node1" presStyleIdx="0" presStyleCnt="2">
        <dgm:presLayoutVars>
          <dgm:bulletEnabled val="1"/>
        </dgm:presLayoutVars>
      </dgm:prSet>
      <dgm:spPr/>
      <dgm:t>
        <a:bodyPr/>
        <a:lstStyle/>
        <a:p>
          <a:endParaRPr lang="en-US"/>
        </a:p>
      </dgm:t>
    </dgm:pt>
    <dgm:pt modelId="{2564C468-0530-47D0-ABCA-0C1FA0B0B86F}" type="pres">
      <dgm:prSet presAssocID="{C44E6936-E22D-4617-913D-C89A0A5DA65F}" presName="sibTrans" presStyleCnt="0"/>
      <dgm:spPr/>
    </dgm:pt>
    <dgm:pt modelId="{83CD9719-39D3-4BD1-9C23-4902DD5CAD23}" type="pres">
      <dgm:prSet presAssocID="{5E507467-F4D9-4188-BF99-59CEC37F5EEE}" presName="node" presStyleLbl="node1" presStyleIdx="1" presStyleCnt="2" custLinFactNeighborX="26" custLinFactNeighborY="326">
        <dgm:presLayoutVars>
          <dgm:bulletEnabled val="1"/>
        </dgm:presLayoutVars>
      </dgm:prSet>
      <dgm:spPr/>
      <dgm:t>
        <a:bodyPr/>
        <a:lstStyle/>
        <a:p>
          <a:endParaRPr lang="en-US"/>
        </a:p>
      </dgm:t>
    </dgm:pt>
  </dgm:ptLst>
  <dgm:cxnLst>
    <dgm:cxn modelId="{864C4D32-D5DB-4346-8D38-46A74751993A}" srcId="{9859C491-C8FA-456A-B16A-398A0CCB721A}" destId="{5E507467-F4D9-4188-BF99-59CEC37F5EEE}" srcOrd="1" destOrd="0" parTransId="{802599FC-B919-477D-A67D-80D53D255FAC}" sibTransId="{565BB041-B1FE-43CA-9D99-CA780C29CD83}"/>
    <dgm:cxn modelId="{5A0BE888-0E71-5647-9B03-F6E9F9D4A4D0}" type="presOf" srcId="{26282BF9-679A-4B9D-AE9F-971F84130DAB}" destId="{893829F6-FEE0-42B4-B9E2-ECFD114218E5}" srcOrd="0" destOrd="0" presId="urn:microsoft.com/office/officeart/2005/8/layout/default"/>
    <dgm:cxn modelId="{1AE0BB2E-70B4-41FB-A09B-7B4633707770}" srcId="{9859C491-C8FA-456A-B16A-398A0CCB721A}" destId="{26282BF9-679A-4B9D-AE9F-971F84130DAB}" srcOrd="0" destOrd="0" parTransId="{656055D4-EC13-4A5E-9F5B-22C081046BC3}" sibTransId="{C44E6936-E22D-4617-913D-C89A0A5DA65F}"/>
    <dgm:cxn modelId="{10C3C726-E12E-F844-804D-462A55C9476F}" type="presOf" srcId="{5E507467-F4D9-4188-BF99-59CEC37F5EEE}" destId="{83CD9719-39D3-4BD1-9C23-4902DD5CAD23}" srcOrd="0" destOrd="0" presId="urn:microsoft.com/office/officeart/2005/8/layout/default"/>
    <dgm:cxn modelId="{7238B314-237D-9F49-B180-C431DE166D41}" type="presOf" srcId="{9859C491-C8FA-456A-B16A-398A0CCB721A}" destId="{FCACFF25-943A-4DF8-A603-497FA569F53D}" srcOrd="0" destOrd="0" presId="urn:microsoft.com/office/officeart/2005/8/layout/default"/>
    <dgm:cxn modelId="{92D5F3DF-BF10-284C-A036-880A7FDA3259}" type="presParOf" srcId="{FCACFF25-943A-4DF8-A603-497FA569F53D}" destId="{893829F6-FEE0-42B4-B9E2-ECFD114218E5}" srcOrd="0" destOrd="0" presId="urn:microsoft.com/office/officeart/2005/8/layout/default"/>
    <dgm:cxn modelId="{0407ED30-EAC8-3847-8060-EE4185DAB60B}" type="presParOf" srcId="{FCACFF25-943A-4DF8-A603-497FA569F53D}" destId="{2564C468-0530-47D0-ABCA-0C1FA0B0B86F}" srcOrd="1" destOrd="0" presId="urn:microsoft.com/office/officeart/2005/8/layout/default"/>
    <dgm:cxn modelId="{3F54EA26-4BC9-3144-8539-BFB052AEC1A5}" type="presParOf" srcId="{FCACFF25-943A-4DF8-A603-497FA569F53D}" destId="{83CD9719-39D3-4BD1-9C23-4902DD5CAD2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BEA8EB-70D7-474E-A59E-5984DD2319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D993ECB-DA3B-4EB0-B629-DE89E9EBFC91}">
      <dgm:prSet/>
      <dgm:spPr>
        <a:solidFill>
          <a:schemeClr val="accent1">
            <a:lumMod val="75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dirty="0" smtClean="0"/>
            <a:t>Become familiar with the Four Fundamentals of the</a:t>
          </a:r>
        </a:p>
        <a:p>
          <a:pPr defTabSz="977900" rtl="0">
            <a:lnSpc>
              <a:spcPct val="90000"/>
            </a:lnSpc>
            <a:spcBef>
              <a:spcPct val="0"/>
            </a:spcBef>
            <a:spcAft>
              <a:spcPct val="35000"/>
            </a:spcAft>
          </a:pPr>
          <a:r>
            <a:rPr lang="en-US" dirty="0" smtClean="0"/>
            <a:t>WCSD Vision for Core Instructional Practice</a:t>
          </a:r>
          <a:endParaRPr lang="en-US" dirty="0"/>
        </a:p>
      </dgm:t>
    </dgm:pt>
    <dgm:pt modelId="{AD3584F9-A642-4E49-AC4F-2B43E6B8AB71}" type="parTrans" cxnId="{0C749D21-C242-4CD6-82CE-85B7C1DEB1AB}">
      <dgm:prSet/>
      <dgm:spPr/>
      <dgm:t>
        <a:bodyPr/>
        <a:lstStyle/>
        <a:p>
          <a:endParaRPr lang="en-US"/>
        </a:p>
      </dgm:t>
    </dgm:pt>
    <dgm:pt modelId="{AF30E20A-44E1-4182-A3CA-6BD1B2DBC172}" type="sibTrans" cxnId="{0C749D21-C242-4CD6-82CE-85B7C1DEB1AB}">
      <dgm:prSet/>
      <dgm:spPr/>
      <dgm:t>
        <a:bodyPr/>
        <a:lstStyle/>
        <a:p>
          <a:endParaRPr lang="en-US"/>
        </a:p>
      </dgm:t>
    </dgm:pt>
    <dgm:pt modelId="{8CCF20BD-B4DD-45D8-89F6-0352D3782A27}">
      <dgm:prSet/>
      <dgm:spPr>
        <a:solidFill>
          <a:srgbClr val="C00000"/>
        </a:solidFill>
      </dgm:spPr>
      <dgm:t>
        <a:bodyPr/>
        <a:lstStyle/>
        <a:p>
          <a:pPr rtl="0"/>
          <a:r>
            <a:rPr lang="en-US" dirty="0" smtClean="0"/>
            <a:t>Engage in dialogue regarding evidence of strengths and opportunities for growth with regard to expectations</a:t>
          </a:r>
          <a:endParaRPr lang="en-US" dirty="0"/>
        </a:p>
      </dgm:t>
    </dgm:pt>
    <dgm:pt modelId="{60D50976-31E0-4732-8561-7495364E62DE}" type="parTrans" cxnId="{2C955BA8-D6B3-4096-BB33-1AEBA8609486}">
      <dgm:prSet/>
      <dgm:spPr/>
      <dgm:t>
        <a:bodyPr/>
        <a:lstStyle/>
        <a:p>
          <a:endParaRPr lang="en-US"/>
        </a:p>
      </dgm:t>
    </dgm:pt>
    <dgm:pt modelId="{1E9C3EFF-73E7-4A98-9547-51BB94EAC9B4}" type="sibTrans" cxnId="{2C955BA8-D6B3-4096-BB33-1AEBA8609486}">
      <dgm:prSet/>
      <dgm:spPr/>
      <dgm:t>
        <a:bodyPr/>
        <a:lstStyle/>
        <a:p>
          <a:endParaRPr lang="en-US"/>
        </a:p>
      </dgm:t>
    </dgm:pt>
    <dgm:pt modelId="{CF23FEEA-18FD-40F8-84FA-B4B61D7064B7}">
      <dgm:prSet/>
      <dgm:spPr>
        <a:solidFill>
          <a:srgbClr val="0000FF"/>
        </a:solidFill>
      </dgm:spPr>
      <dgm:t>
        <a:bodyPr/>
        <a:lstStyle/>
        <a:p>
          <a:pPr rtl="0"/>
          <a:r>
            <a:rPr lang="en-US" dirty="0" smtClean="0"/>
            <a:t>Prioritize the Four Fundamentals to determine area of focus for the year</a:t>
          </a:r>
          <a:endParaRPr lang="en-US" dirty="0"/>
        </a:p>
      </dgm:t>
    </dgm:pt>
    <dgm:pt modelId="{60B76BE8-322E-43FF-BA6B-3874173BA7E6}" type="parTrans" cxnId="{39CADA87-C53D-4387-818B-6FED5A8C016B}">
      <dgm:prSet/>
      <dgm:spPr/>
      <dgm:t>
        <a:bodyPr/>
        <a:lstStyle/>
        <a:p>
          <a:endParaRPr lang="en-US"/>
        </a:p>
      </dgm:t>
    </dgm:pt>
    <dgm:pt modelId="{F6EFA9DB-AAAD-42E3-9A69-A4A9807616CD}" type="sibTrans" cxnId="{39CADA87-C53D-4387-818B-6FED5A8C016B}">
      <dgm:prSet/>
      <dgm:spPr/>
      <dgm:t>
        <a:bodyPr/>
        <a:lstStyle/>
        <a:p>
          <a:endParaRPr lang="en-US"/>
        </a:p>
      </dgm:t>
    </dgm:pt>
    <dgm:pt modelId="{C63E460E-C82F-4215-A9B1-CAECBECE63B8}" type="pres">
      <dgm:prSet presAssocID="{D6BEA8EB-70D7-474E-A59E-5984DD2319D9}" presName="diagram" presStyleCnt="0">
        <dgm:presLayoutVars>
          <dgm:dir/>
          <dgm:resizeHandles val="exact"/>
        </dgm:presLayoutVars>
      </dgm:prSet>
      <dgm:spPr/>
      <dgm:t>
        <a:bodyPr/>
        <a:lstStyle/>
        <a:p>
          <a:endParaRPr lang="en-US"/>
        </a:p>
      </dgm:t>
    </dgm:pt>
    <dgm:pt modelId="{F2475C19-C37B-4B39-AAEE-4712AA4B8095}" type="pres">
      <dgm:prSet presAssocID="{8D993ECB-DA3B-4EB0-B629-DE89E9EBFC91}" presName="node" presStyleLbl="node1" presStyleIdx="0" presStyleCnt="3">
        <dgm:presLayoutVars>
          <dgm:bulletEnabled val="1"/>
        </dgm:presLayoutVars>
      </dgm:prSet>
      <dgm:spPr/>
      <dgm:t>
        <a:bodyPr/>
        <a:lstStyle/>
        <a:p>
          <a:endParaRPr lang="en-US"/>
        </a:p>
      </dgm:t>
    </dgm:pt>
    <dgm:pt modelId="{569EF38F-BB36-4F0A-B2E0-5D196B319C9A}" type="pres">
      <dgm:prSet presAssocID="{AF30E20A-44E1-4182-A3CA-6BD1B2DBC172}" presName="sibTrans" presStyleCnt="0"/>
      <dgm:spPr/>
    </dgm:pt>
    <dgm:pt modelId="{8DC10ADA-B179-493A-8A47-FD8EC6047CD9}" type="pres">
      <dgm:prSet presAssocID="{8CCF20BD-B4DD-45D8-89F6-0352D3782A27}" presName="node" presStyleLbl="node1" presStyleIdx="1" presStyleCnt="3">
        <dgm:presLayoutVars>
          <dgm:bulletEnabled val="1"/>
        </dgm:presLayoutVars>
      </dgm:prSet>
      <dgm:spPr/>
      <dgm:t>
        <a:bodyPr/>
        <a:lstStyle/>
        <a:p>
          <a:endParaRPr lang="en-US"/>
        </a:p>
      </dgm:t>
    </dgm:pt>
    <dgm:pt modelId="{4BC2688F-A621-470E-80CA-B6BB23AF8C09}" type="pres">
      <dgm:prSet presAssocID="{1E9C3EFF-73E7-4A98-9547-51BB94EAC9B4}" presName="sibTrans" presStyleCnt="0"/>
      <dgm:spPr/>
    </dgm:pt>
    <dgm:pt modelId="{5B107005-855D-4E6A-84B8-E386E454C4BB}" type="pres">
      <dgm:prSet presAssocID="{CF23FEEA-18FD-40F8-84FA-B4B61D7064B7}" presName="node" presStyleLbl="node1" presStyleIdx="2" presStyleCnt="3">
        <dgm:presLayoutVars>
          <dgm:bulletEnabled val="1"/>
        </dgm:presLayoutVars>
      </dgm:prSet>
      <dgm:spPr/>
      <dgm:t>
        <a:bodyPr/>
        <a:lstStyle/>
        <a:p>
          <a:endParaRPr lang="en-US"/>
        </a:p>
      </dgm:t>
    </dgm:pt>
  </dgm:ptLst>
  <dgm:cxnLst>
    <dgm:cxn modelId="{F6C4F99E-5481-AA48-980F-D1823045F760}" type="presOf" srcId="{D6BEA8EB-70D7-474E-A59E-5984DD2319D9}" destId="{C63E460E-C82F-4215-A9B1-CAECBECE63B8}" srcOrd="0" destOrd="0" presId="urn:microsoft.com/office/officeart/2005/8/layout/default"/>
    <dgm:cxn modelId="{37090CF7-9E06-4945-9012-006BCDDC2A5B}" type="presOf" srcId="{8D993ECB-DA3B-4EB0-B629-DE89E9EBFC91}" destId="{F2475C19-C37B-4B39-AAEE-4712AA4B8095}" srcOrd="0" destOrd="0" presId="urn:microsoft.com/office/officeart/2005/8/layout/default"/>
    <dgm:cxn modelId="{48D9E03D-981F-8F45-8EC1-DF3B68C4710E}" type="presOf" srcId="{CF23FEEA-18FD-40F8-84FA-B4B61D7064B7}" destId="{5B107005-855D-4E6A-84B8-E386E454C4BB}" srcOrd="0" destOrd="0" presId="urn:microsoft.com/office/officeart/2005/8/layout/default"/>
    <dgm:cxn modelId="{0584044F-C46E-AA4E-97B7-9AEEE1A1768E}" type="presOf" srcId="{8CCF20BD-B4DD-45D8-89F6-0352D3782A27}" destId="{8DC10ADA-B179-493A-8A47-FD8EC6047CD9}" srcOrd="0" destOrd="0" presId="urn:microsoft.com/office/officeart/2005/8/layout/default"/>
    <dgm:cxn modelId="{0C749D21-C242-4CD6-82CE-85B7C1DEB1AB}" srcId="{D6BEA8EB-70D7-474E-A59E-5984DD2319D9}" destId="{8D993ECB-DA3B-4EB0-B629-DE89E9EBFC91}" srcOrd="0" destOrd="0" parTransId="{AD3584F9-A642-4E49-AC4F-2B43E6B8AB71}" sibTransId="{AF30E20A-44E1-4182-A3CA-6BD1B2DBC172}"/>
    <dgm:cxn modelId="{39CADA87-C53D-4387-818B-6FED5A8C016B}" srcId="{D6BEA8EB-70D7-474E-A59E-5984DD2319D9}" destId="{CF23FEEA-18FD-40F8-84FA-B4B61D7064B7}" srcOrd="2" destOrd="0" parTransId="{60B76BE8-322E-43FF-BA6B-3874173BA7E6}" sibTransId="{F6EFA9DB-AAAD-42E3-9A69-A4A9807616CD}"/>
    <dgm:cxn modelId="{2C955BA8-D6B3-4096-BB33-1AEBA8609486}" srcId="{D6BEA8EB-70D7-474E-A59E-5984DD2319D9}" destId="{8CCF20BD-B4DD-45D8-89F6-0352D3782A27}" srcOrd="1" destOrd="0" parTransId="{60D50976-31E0-4732-8561-7495364E62DE}" sibTransId="{1E9C3EFF-73E7-4A98-9547-51BB94EAC9B4}"/>
    <dgm:cxn modelId="{11A76707-82B2-C543-AC4C-EB18AD929427}" type="presParOf" srcId="{C63E460E-C82F-4215-A9B1-CAECBECE63B8}" destId="{F2475C19-C37B-4B39-AAEE-4712AA4B8095}" srcOrd="0" destOrd="0" presId="urn:microsoft.com/office/officeart/2005/8/layout/default"/>
    <dgm:cxn modelId="{50C77B83-5A9B-374A-96EF-06DB08C274F4}" type="presParOf" srcId="{C63E460E-C82F-4215-A9B1-CAECBECE63B8}" destId="{569EF38F-BB36-4F0A-B2E0-5D196B319C9A}" srcOrd="1" destOrd="0" presId="urn:microsoft.com/office/officeart/2005/8/layout/default"/>
    <dgm:cxn modelId="{849B7A30-599C-574F-B89C-D617387E2736}" type="presParOf" srcId="{C63E460E-C82F-4215-A9B1-CAECBECE63B8}" destId="{8DC10ADA-B179-493A-8A47-FD8EC6047CD9}" srcOrd="2" destOrd="0" presId="urn:microsoft.com/office/officeart/2005/8/layout/default"/>
    <dgm:cxn modelId="{5BC7D002-95B0-F24B-B35B-AFE5D33DE742}" type="presParOf" srcId="{C63E460E-C82F-4215-A9B1-CAECBECE63B8}" destId="{4BC2688F-A621-470E-80CA-B6BB23AF8C09}" srcOrd="3" destOrd="0" presId="urn:microsoft.com/office/officeart/2005/8/layout/default"/>
    <dgm:cxn modelId="{2494389F-62F7-824B-9058-B8A047DAA3F6}" type="presParOf" srcId="{C63E460E-C82F-4215-A9B1-CAECBECE63B8}" destId="{5B107005-855D-4E6A-84B8-E386E454C4B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829F6-FEE0-42B4-B9E2-ECFD114218E5}">
      <dsp:nvSpPr>
        <dsp:cNvPr id="0" name=""/>
        <dsp:cNvSpPr/>
      </dsp:nvSpPr>
      <dsp:spPr>
        <a:xfrm>
          <a:off x="962" y="1049272"/>
          <a:ext cx="3754654" cy="2252792"/>
        </a:xfrm>
        <a:prstGeom prst="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Become familiar with the Four Fundamentals of the WCSD Vision for Core Instructional Practice</a:t>
          </a:r>
          <a:endParaRPr lang="en-US" sz="2600" kern="1200" dirty="0"/>
        </a:p>
      </dsp:txBody>
      <dsp:txXfrm>
        <a:off x="962" y="1049272"/>
        <a:ext cx="3754654" cy="2252792"/>
      </dsp:txXfrm>
    </dsp:sp>
    <dsp:sp modelId="{83CD9719-39D3-4BD1-9C23-4902DD5CAD23}">
      <dsp:nvSpPr>
        <dsp:cNvPr id="0" name=""/>
        <dsp:cNvSpPr/>
      </dsp:nvSpPr>
      <dsp:spPr>
        <a:xfrm>
          <a:off x="4132045" y="1056616"/>
          <a:ext cx="3754654" cy="2252792"/>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Build capacity and confidence necessary to lead staff discussion; walk away with the materials to facilitate session</a:t>
          </a:r>
          <a:endParaRPr lang="en-US" sz="2600" kern="1200" dirty="0"/>
        </a:p>
      </dsp:txBody>
      <dsp:txXfrm>
        <a:off x="4132045" y="1056616"/>
        <a:ext cx="3754654" cy="2252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75C19-C37B-4B39-AAEE-4712AA4B8095}">
      <dsp:nvSpPr>
        <dsp:cNvPr id="0" name=""/>
        <dsp:cNvSpPr/>
      </dsp:nvSpPr>
      <dsp:spPr>
        <a:xfrm>
          <a:off x="696829" y="2173"/>
          <a:ext cx="2849273" cy="1709564"/>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900" kern="1200" dirty="0" smtClean="0"/>
            <a:t>Become familiar with the Four Fundamentals of the</a:t>
          </a:r>
        </a:p>
        <a:p>
          <a:pPr lvl="0" algn="ctr" defTabSz="977900" rtl="0">
            <a:lnSpc>
              <a:spcPct val="90000"/>
            </a:lnSpc>
            <a:spcBef>
              <a:spcPct val="0"/>
            </a:spcBef>
            <a:spcAft>
              <a:spcPct val="35000"/>
            </a:spcAft>
          </a:pPr>
          <a:r>
            <a:rPr lang="en-US" sz="1900" kern="1200" dirty="0" smtClean="0"/>
            <a:t>WCSD Vision for Core Instructional Practice</a:t>
          </a:r>
          <a:endParaRPr lang="en-US" sz="1900" kern="1200" dirty="0"/>
        </a:p>
      </dsp:txBody>
      <dsp:txXfrm>
        <a:off x="696829" y="2173"/>
        <a:ext cx="2849273" cy="1709564"/>
      </dsp:txXfrm>
    </dsp:sp>
    <dsp:sp modelId="{8DC10ADA-B179-493A-8A47-FD8EC6047CD9}">
      <dsp:nvSpPr>
        <dsp:cNvPr id="0" name=""/>
        <dsp:cNvSpPr/>
      </dsp:nvSpPr>
      <dsp:spPr>
        <a:xfrm>
          <a:off x="3831030" y="2173"/>
          <a:ext cx="2849273" cy="1709564"/>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t>Engage in dialogue regarding evidence of strengths and opportunities for growth with regard to expectations</a:t>
          </a:r>
          <a:endParaRPr lang="en-US" sz="1900" kern="1200" dirty="0"/>
        </a:p>
      </dsp:txBody>
      <dsp:txXfrm>
        <a:off x="3831030" y="2173"/>
        <a:ext cx="2849273" cy="1709564"/>
      </dsp:txXfrm>
    </dsp:sp>
    <dsp:sp modelId="{5B107005-855D-4E6A-84B8-E386E454C4BB}">
      <dsp:nvSpPr>
        <dsp:cNvPr id="0" name=""/>
        <dsp:cNvSpPr/>
      </dsp:nvSpPr>
      <dsp:spPr>
        <a:xfrm>
          <a:off x="2263930" y="1996665"/>
          <a:ext cx="2849273" cy="1709564"/>
        </a:xfrm>
        <a:prstGeom prst="rect">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t>Prioritize the Four Fundamentals to determine area of focus for the year</a:t>
          </a:r>
          <a:endParaRPr lang="en-US" sz="1900" kern="1200" dirty="0"/>
        </a:p>
      </dsp:txBody>
      <dsp:txXfrm>
        <a:off x="2263930" y="1996665"/>
        <a:ext cx="2849273" cy="1709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3744A-9EF3-4208-8D47-148BD5735F7E}">
      <dsp:nvSpPr>
        <dsp:cNvPr id="0" name=""/>
        <dsp:cNvSpPr/>
      </dsp:nvSpPr>
      <dsp:spPr>
        <a:xfrm>
          <a:off x="0" y="348987"/>
          <a:ext cx="8084809" cy="1242485"/>
        </a:xfrm>
        <a:prstGeom prst="roundRect">
          <a:avLst/>
        </a:prstGeom>
        <a:solidFill>
          <a:srgbClr val="C041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800" kern="1200" dirty="0" smtClean="0"/>
            <a:t>Sort pink position and expectation statements under each of the Four Fundamentals; justify your placements</a:t>
          </a:r>
        </a:p>
      </dsp:txBody>
      <dsp:txXfrm>
        <a:off x="60653" y="409640"/>
        <a:ext cx="7963503" cy="1121179"/>
      </dsp:txXfrm>
    </dsp:sp>
    <dsp:sp modelId="{2BF367CF-B595-49C8-B5C1-6E2DA511CB01}">
      <dsp:nvSpPr>
        <dsp:cNvPr id="0" name=""/>
        <dsp:cNvSpPr/>
      </dsp:nvSpPr>
      <dsp:spPr>
        <a:xfrm>
          <a:off x="0" y="2024426"/>
          <a:ext cx="8084809" cy="595174"/>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Negotiate moves as appropriate</a:t>
          </a:r>
          <a:endParaRPr lang="en-US" sz="2800" kern="1200" dirty="0"/>
        </a:p>
      </dsp:txBody>
      <dsp:txXfrm>
        <a:off x="29054" y="2053480"/>
        <a:ext cx="8026701" cy="537066"/>
      </dsp:txXfrm>
    </dsp:sp>
    <dsp:sp modelId="{F22B87D1-08C0-6E46-8645-ED637D609C39}">
      <dsp:nvSpPr>
        <dsp:cNvPr id="0" name=""/>
        <dsp:cNvSpPr/>
      </dsp:nvSpPr>
      <dsp:spPr>
        <a:xfrm>
          <a:off x="0" y="3184317"/>
          <a:ext cx="8084809" cy="349744"/>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Listen to WCSD students share the expectations</a:t>
          </a:r>
          <a:endParaRPr lang="en-US" sz="2800" kern="1200" dirty="0"/>
        </a:p>
      </dsp:txBody>
      <dsp:txXfrm>
        <a:off x="17073" y="3201390"/>
        <a:ext cx="8050663" cy="3155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D49E5-559F-4C25-A2E6-944D2461EC85}">
      <dsp:nvSpPr>
        <dsp:cNvPr id="0" name=""/>
        <dsp:cNvSpPr/>
      </dsp:nvSpPr>
      <dsp:spPr>
        <a:xfrm>
          <a:off x="0" y="268192"/>
          <a:ext cx="7524549" cy="777263"/>
        </a:xfrm>
        <a:prstGeom prst="roundRect">
          <a:avLst/>
        </a:prstGeom>
        <a:solidFill>
          <a:srgbClr val="336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Assemble in groups of 4-8 at each Fundamental poster</a:t>
          </a:r>
          <a:endParaRPr lang="en-US" sz="1700" kern="1200" dirty="0"/>
        </a:p>
      </dsp:txBody>
      <dsp:txXfrm>
        <a:off x="37943" y="306135"/>
        <a:ext cx="7448663" cy="701377"/>
      </dsp:txXfrm>
    </dsp:sp>
    <dsp:sp modelId="{F0D7DF93-1576-4E56-8701-B3CBB6FF8139}">
      <dsp:nvSpPr>
        <dsp:cNvPr id="0" name=""/>
        <dsp:cNvSpPr/>
      </dsp:nvSpPr>
      <dsp:spPr>
        <a:xfrm>
          <a:off x="0" y="1075138"/>
          <a:ext cx="7524549" cy="777263"/>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Discuss position and expectation statements in more depth</a:t>
          </a:r>
          <a:endParaRPr lang="en-US" sz="1700" kern="1200" dirty="0"/>
        </a:p>
      </dsp:txBody>
      <dsp:txXfrm>
        <a:off x="37943" y="1113081"/>
        <a:ext cx="7448663" cy="701377"/>
      </dsp:txXfrm>
    </dsp:sp>
    <dsp:sp modelId="{0FB031FC-57EA-4A66-943B-3BED4C536B5D}">
      <dsp:nvSpPr>
        <dsp:cNvPr id="0" name=""/>
        <dsp:cNvSpPr/>
      </dsp:nvSpPr>
      <dsp:spPr>
        <a:xfrm>
          <a:off x="0" y="1901362"/>
          <a:ext cx="7524549" cy="777263"/>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Use sticky notes to record areas of strength and opportunities for growth </a:t>
          </a:r>
          <a:endParaRPr lang="en-US" sz="1700" kern="1200" dirty="0"/>
        </a:p>
      </dsp:txBody>
      <dsp:txXfrm>
        <a:off x="37943" y="1939305"/>
        <a:ext cx="7448663" cy="701377"/>
      </dsp:txXfrm>
    </dsp:sp>
    <dsp:sp modelId="{CB2624EB-6A79-4064-9DF8-C63AD2EE9400}">
      <dsp:nvSpPr>
        <dsp:cNvPr id="0" name=""/>
        <dsp:cNvSpPr/>
      </dsp:nvSpPr>
      <dsp:spPr>
        <a:xfrm>
          <a:off x="0" y="2727586"/>
          <a:ext cx="7524549" cy="777263"/>
        </a:xfrm>
        <a:prstGeom prst="round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Repeat at all Four Corners, adding stars to sticky notes you support along the way</a:t>
          </a:r>
        </a:p>
        <a:p>
          <a:pPr lvl="0" algn="l" defTabSz="755650" rtl="0">
            <a:lnSpc>
              <a:spcPct val="90000"/>
            </a:lnSpc>
            <a:spcBef>
              <a:spcPct val="0"/>
            </a:spcBef>
            <a:spcAft>
              <a:spcPct val="35000"/>
            </a:spcAft>
          </a:pPr>
          <a:r>
            <a:rPr lang="en-US" sz="1700" kern="1200" dirty="0" smtClean="0"/>
            <a:t>The last group summarizes and shares for school poster</a:t>
          </a:r>
          <a:endParaRPr lang="en-US" sz="1700" kern="1200" dirty="0"/>
        </a:p>
      </dsp:txBody>
      <dsp:txXfrm>
        <a:off x="37943" y="2765529"/>
        <a:ext cx="7448663" cy="7013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829F6-FEE0-42B4-B9E2-ECFD114218E5}">
      <dsp:nvSpPr>
        <dsp:cNvPr id="0" name=""/>
        <dsp:cNvSpPr/>
      </dsp:nvSpPr>
      <dsp:spPr>
        <a:xfrm>
          <a:off x="962" y="1049272"/>
          <a:ext cx="3754654" cy="2252792"/>
        </a:xfrm>
        <a:prstGeom prst="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Become familiar with the Four Fundamentals of the WCSD Vision for Core Instructional Practice</a:t>
          </a:r>
          <a:endParaRPr lang="en-US" sz="2600" kern="1200" dirty="0"/>
        </a:p>
      </dsp:txBody>
      <dsp:txXfrm>
        <a:off x="962" y="1049272"/>
        <a:ext cx="3754654" cy="2252792"/>
      </dsp:txXfrm>
    </dsp:sp>
    <dsp:sp modelId="{83CD9719-39D3-4BD1-9C23-4902DD5CAD23}">
      <dsp:nvSpPr>
        <dsp:cNvPr id="0" name=""/>
        <dsp:cNvSpPr/>
      </dsp:nvSpPr>
      <dsp:spPr>
        <a:xfrm>
          <a:off x="4132045" y="1056616"/>
          <a:ext cx="3754654" cy="2252792"/>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Build capacity and confidence necessary to lead staff discussion; walk away with the materials to facilitate session</a:t>
          </a:r>
          <a:endParaRPr lang="en-US" sz="2600" kern="1200" dirty="0"/>
        </a:p>
      </dsp:txBody>
      <dsp:txXfrm>
        <a:off x="4132045" y="1056616"/>
        <a:ext cx="3754654" cy="22527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75C19-C37B-4B39-AAEE-4712AA4B8095}">
      <dsp:nvSpPr>
        <dsp:cNvPr id="0" name=""/>
        <dsp:cNvSpPr/>
      </dsp:nvSpPr>
      <dsp:spPr>
        <a:xfrm>
          <a:off x="696829" y="2173"/>
          <a:ext cx="2849273" cy="1709564"/>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900" kern="1200" dirty="0" smtClean="0"/>
            <a:t>Become familiar with the Four Fundamentals of the</a:t>
          </a:r>
        </a:p>
        <a:p>
          <a:pPr lvl="0" algn="ctr" defTabSz="977900" rtl="0">
            <a:lnSpc>
              <a:spcPct val="90000"/>
            </a:lnSpc>
            <a:spcBef>
              <a:spcPct val="0"/>
            </a:spcBef>
            <a:spcAft>
              <a:spcPct val="35000"/>
            </a:spcAft>
          </a:pPr>
          <a:r>
            <a:rPr lang="en-US" sz="1900" kern="1200" dirty="0" smtClean="0"/>
            <a:t>WCSD Vision for Core Instructional Practice</a:t>
          </a:r>
          <a:endParaRPr lang="en-US" sz="1900" kern="1200" dirty="0"/>
        </a:p>
      </dsp:txBody>
      <dsp:txXfrm>
        <a:off x="696829" y="2173"/>
        <a:ext cx="2849273" cy="1709564"/>
      </dsp:txXfrm>
    </dsp:sp>
    <dsp:sp modelId="{8DC10ADA-B179-493A-8A47-FD8EC6047CD9}">
      <dsp:nvSpPr>
        <dsp:cNvPr id="0" name=""/>
        <dsp:cNvSpPr/>
      </dsp:nvSpPr>
      <dsp:spPr>
        <a:xfrm>
          <a:off x="3831030" y="2173"/>
          <a:ext cx="2849273" cy="1709564"/>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t>Engage in dialogue regarding evidence of strengths and opportunities for growth with regard to expectations</a:t>
          </a:r>
          <a:endParaRPr lang="en-US" sz="1900" kern="1200" dirty="0"/>
        </a:p>
      </dsp:txBody>
      <dsp:txXfrm>
        <a:off x="3831030" y="2173"/>
        <a:ext cx="2849273" cy="1709564"/>
      </dsp:txXfrm>
    </dsp:sp>
    <dsp:sp modelId="{5B107005-855D-4E6A-84B8-E386E454C4BB}">
      <dsp:nvSpPr>
        <dsp:cNvPr id="0" name=""/>
        <dsp:cNvSpPr/>
      </dsp:nvSpPr>
      <dsp:spPr>
        <a:xfrm>
          <a:off x="2263930" y="1996665"/>
          <a:ext cx="2849273" cy="1709564"/>
        </a:xfrm>
        <a:prstGeom prst="rect">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t>Prioritize the Four Fundamentals to determine area of focus for the year</a:t>
          </a:r>
          <a:endParaRPr lang="en-US" sz="1900" kern="1200" dirty="0"/>
        </a:p>
      </dsp:txBody>
      <dsp:txXfrm>
        <a:off x="2263930" y="1996665"/>
        <a:ext cx="2849273" cy="17095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4C658CF-3B67-440C-B15D-9DF6D4C1C9A5}" type="datetimeFigureOut">
              <a:rPr lang="en-US" altLang="en-US"/>
              <a:pPr/>
              <a:t>3/21/17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C25BC27-519D-45EB-A2F5-F66227F238BB}" type="slidenum">
              <a:rPr lang="en-US" altLang="en-US"/>
              <a:pPr/>
              <a:t>‹#›</a:t>
            </a:fld>
            <a:endParaRPr lang="en-US" altLang="en-US"/>
          </a:p>
        </p:txBody>
      </p:sp>
    </p:spTree>
    <p:extLst>
      <p:ext uri="{BB962C8B-B14F-4D97-AF65-F5344CB8AC3E}">
        <p14:creationId xmlns:p14="http://schemas.microsoft.com/office/powerpoint/2010/main" val="29659329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25BC27-519D-45EB-A2F5-F66227F238BB}" type="slidenum">
              <a:rPr lang="en-US" altLang="en-US" smtClean="0"/>
              <a:pPr/>
              <a:t>1</a:t>
            </a:fld>
            <a:endParaRPr lang="en-US" altLang="en-US"/>
          </a:p>
        </p:txBody>
      </p:sp>
    </p:spTree>
    <p:extLst>
      <p:ext uri="{BB962C8B-B14F-4D97-AF65-F5344CB8AC3E}">
        <p14:creationId xmlns:p14="http://schemas.microsoft.com/office/powerpoint/2010/main" val="3427764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is an Inside-Outside Circle activity.</a:t>
            </a:r>
          </a:p>
          <a:p>
            <a:pPr eaLnBrk="1" hangingPunct="1">
              <a:spcBef>
                <a:spcPct val="0"/>
              </a:spcBef>
            </a:pPr>
            <a:endParaRPr lang="en-US" altLang="en-US" dirty="0" smtClean="0"/>
          </a:p>
          <a:p>
            <a:pPr eaLnBrk="1" hangingPunct="1">
              <a:spcBef>
                <a:spcPct val="0"/>
              </a:spcBef>
            </a:pPr>
            <a:r>
              <a:rPr lang="en-US" altLang="en-US" dirty="0" smtClean="0"/>
              <a:t>Half of the participants stand up and form a circle with their backs to the inside of the circle.  They are partner A.  The other half of the participants form a circle facing a partner from the first circle.  These participants are partner B.  Partner A will speak first, quickly addressing one of the discussion stems.  This takes about a minute.  Then partner B speaks for the same length of time, adding to the summary.  </a:t>
            </a:r>
          </a:p>
          <a:p>
            <a:pPr eaLnBrk="1" hangingPunct="1">
              <a:spcBef>
                <a:spcPct val="0"/>
              </a:spcBef>
            </a:pPr>
            <a:endParaRPr lang="en-US" altLang="en-US" dirty="0" smtClean="0"/>
          </a:p>
          <a:p>
            <a:pPr eaLnBrk="1" hangingPunct="1">
              <a:spcBef>
                <a:spcPct val="0"/>
              </a:spcBef>
            </a:pPr>
            <a:r>
              <a:rPr lang="en-US" altLang="en-US" dirty="0" smtClean="0"/>
              <a:t>Now it is time to move.  Have the participants who are partner A raise their right hands and then move two people to the right/left to meet with a new partner.  Partner B speaks first to address stem 2. Repeat for the next several discussion stems. You get to decide how many moves the circles make. You can have the inside or outside circle move – just be specific. </a:t>
            </a:r>
          </a:p>
          <a:p>
            <a:pPr eaLnBrk="1" hangingPunct="1">
              <a:spcBef>
                <a:spcPct val="0"/>
              </a:spcBef>
            </a:pPr>
            <a:endParaRPr lang="en-US" altLang="en-US" dirty="0" smtClean="0"/>
          </a:p>
          <a:p>
            <a:pPr eaLnBrk="1" hangingPunct="1">
              <a:spcBef>
                <a:spcPct val="0"/>
              </a:spcBef>
            </a:pPr>
            <a:r>
              <a:rPr lang="en-US" altLang="en-US" i="1" dirty="0" smtClean="0"/>
              <a:t>If</a:t>
            </a:r>
            <a:r>
              <a:rPr lang="en-US" altLang="en-US" i="1" baseline="0" dirty="0" smtClean="0"/>
              <a:t> space does not allow for Inside-Outside Circle, use another strategy of your choice allow participants to talk with different colleagues.</a:t>
            </a:r>
            <a:endParaRPr lang="en-US" altLang="en-US" i="1" dirty="0" smtClean="0"/>
          </a:p>
          <a:p>
            <a:pPr eaLnBrk="1" hangingPunct="1">
              <a:spcBef>
                <a:spcPct val="0"/>
              </a:spcBef>
            </a:pPr>
            <a:endParaRPr lang="en-US" altLang="en-US" dirty="0" smtClean="0"/>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097F6B3-68F6-4138-97EB-294BF3C59DE1}" type="slidenum">
              <a:rPr lang="en-US" altLang="en-US" sz="1200"/>
              <a:pPr eaLnBrk="1" hangingPunct="1"/>
              <a:t>10</a:t>
            </a:fld>
            <a:endParaRPr lang="en-US" altLang="en-US" sz="1200"/>
          </a:p>
        </p:txBody>
      </p:sp>
    </p:spTree>
    <p:extLst>
      <p:ext uri="{BB962C8B-B14F-4D97-AF65-F5344CB8AC3E}">
        <p14:creationId xmlns:p14="http://schemas.microsoft.com/office/powerpoint/2010/main" val="3409141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Based on time, use as many as the discussion stems as desired throughout the remainder of the activity. You may also insert a question of your choice here.</a:t>
            </a:r>
          </a:p>
          <a:p>
            <a:pPr eaLnBrk="1" hangingPunct="1">
              <a:spcBef>
                <a:spcPct val="0"/>
              </a:spcBef>
            </a:pPr>
            <a:endParaRPr lang="en-US" altLang="en-US" dirty="0" smtClean="0"/>
          </a:p>
          <a:p>
            <a:pPr marL="0" indent="0">
              <a:buFont typeface="Arial"/>
              <a:buNone/>
            </a:pPr>
            <a:r>
              <a:rPr lang="en-US" sz="1700" b="1" dirty="0" smtClean="0">
                <a:solidFill>
                  <a:schemeClr val="bg1">
                    <a:lumMod val="65000"/>
                  </a:schemeClr>
                </a:solidFill>
              </a:rPr>
              <a:t>Other Possible</a:t>
            </a:r>
            <a:r>
              <a:rPr lang="en-US" sz="1700" b="1" baseline="0" dirty="0" smtClean="0">
                <a:solidFill>
                  <a:schemeClr val="bg1">
                    <a:lumMod val="65000"/>
                  </a:schemeClr>
                </a:solidFill>
              </a:rPr>
              <a:t> </a:t>
            </a:r>
            <a:r>
              <a:rPr lang="en-US" sz="1700" b="1" dirty="0" smtClean="0">
                <a:solidFill>
                  <a:schemeClr val="bg1">
                    <a:lumMod val="65000"/>
                  </a:schemeClr>
                </a:solidFill>
              </a:rPr>
              <a:t>Discussion Stems (</a:t>
            </a:r>
            <a:r>
              <a:rPr lang="en-US" sz="1700" b="1" i="1" dirty="0" smtClean="0">
                <a:solidFill>
                  <a:schemeClr val="bg1">
                    <a:lumMod val="65000"/>
                  </a:schemeClr>
                </a:solidFill>
              </a:rPr>
              <a:t>optional</a:t>
            </a:r>
            <a:r>
              <a:rPr lang="en-US" sz="1700" b="1" dirty="0" smtClean="0">
                <a:solidFill>
                  <a:schemeClr val="bg1">
                    <a:lumMod val="65000"/>
                  </a:schemeClr>
                </a:solidFill>
              </a:rPr>
              <a:t>)</a:t>
            </a:r>
            <a:r>
              <a:rPr lang="en-US" sz="1700" dirty="0" smtClean="0">
                <a:solidFill>
                  <a:schemeClr val="bg1">
                    <a:lumMod val="65000"/>
                  </a:schemeClr>
                </a:solidFill>
              </a:rPr>
              <a:t>:</a:t>
            </a:r>
          </a:p>
          <a:p>
            <a:pPr marL="800100" lvl="1" indent="-342900">
              <a:buFont typeface="Arial"/>
              <a:buChar char="•"/>
            </a:pPr>
            <a:r>
              <a:rPr lang="en-US" sz="1700" dirty="0" smtClean="0">
                <a:solidFill>
                  <a:schemeClr val="bg1">
                    <a:lumMod val="65000"/>
                  </a:schemeClr>
                </a:solidFill>
              </a:rPr>
              <a:t>What evidence or examples show ALL</a:t>
            </a:r>
            <a:r>
              <a:rPr lang="en-US" sz="1700" u="sng" dirty="0" smtClean="0">
                <a:solidFill>
                  <a:schemeClr val="bg1">
                    <a:lumMod val="65000"/>
                  </a:schemeClr>
                </a:solidFill>
              </a:rPr>
              <a:t> </a:t>
            </a:r>
            <a:r>
              <a:rPr lang="en-US" sz="1700" dirty="0" smtClean="0">
                <a:solidFill>
                  <a:schemeClr val="bg1">
                    <a:lumMod val="65000"/>
                  </a:schemeClr>
                </a:solidFill>
              </a:rPr>
              <a:t>students are participating in tier I, core instruction in the general education environment (i.e. students are not pulled out of Tier I to receive intervention)?</a:t>
            </a:r>
          </a:p>
          <a:p>
            <a:pPr marL="800100" lvl="1" indent="-342900">
              <a:buFont typeface="Arial"/>
              <a:buChar char="•"/>
            </a:pPr>
            <a:r>
              <a:rPr lang="en-US" sz="1700" dirty="0" smtClean="0">
                <a:solidFill>
                  <a:schemeClr val="bg1">
                    <a:lumMod val="65000"/>
                  </a:schemeClr>
                </a:solidFill>
              </a:rPr>
              <a:t>What evidence or examples show that teachers engage students in their learning through instructional strategies that ensure achievement of learning through relevancy, relationships and high expectations for ALL students?</a:t>
            </a:r>
          </a:p>
          <a:p>
            <a:pPr marL="800100" lvl="1" indent="-342900">
              <a:buFont typeface="Arial"/>
              <a:buChar char="•"/>
            </a:pPr>
            <a:r>
              <a:rPr lang="en-US" sz="1700" dirty="0" smtClean="0">
                <a:solidFill>
                  <a:schemeClr val="bg1">
                    <a:lumMod val="65000"/>
                  </a:schemeClr>
                </a:solidFill>
              </a:rPr>
              <a:t>What are our primary and supplementary curricular materials?</a:t>
            </a:r>
          </a:p>
          <a:p>
            <a:pPr marL="800100" lvl="1" indent="-342900">
              <a:buFont typeface="Arial"/>
              <a:buChar char="•"/>
            </a:pPr>
            <a:r>
              <a:rPr lang="en-US" sz="1700" dirty="0" smtClean="0">
                <a:solidFill>
                  <a:schemeClr val="bg1">
                    <a:lumMod val="65000"/>
                  </a:schemeClr>
                </a:solidFill>
              </a:rPr>
              <a:t>How are our curricular materials articulated and documented?</a:t>
            </a:r>
          </a:p>
          <a:p>
            <a:pPr marL="800100" lvl="1" indent="-342900">
              <a:buFont typeface="Arial"/>
              <a:buChar char="•"/>
            </a:pPr>
            <a:r>
              <a:rPr lang="en-US" sz="1700" dirty="0" smtClean="0">
                <a:solidFill>
                  <a:schemeClr val="bg1">
                    <a:lumMod val="65000"/>
                  </a:schemeClr>
                </a:solidFill>
              </a:rPr>
              <a:t>What evidence do/will we collect to monitor the, relevance and effectiveness of our curricular materials?	</a:t>
            </a:r>
          </a:p>
          <a:p>
            <a:pPr marL="800100" lvl="1" indent="-342900">
              <a:buFont typeface="Arial"/>
              <a:buChar char="•"/>
            </a:pPr>
            <a:r>
              <a:rPr lang="en-US" sz="1700" dirty="0" smtClean="0">
                <a:solidFill>
                  <a:schemeClr val="bg1">
                    <a:lumMod val="65000"/>
                  </a:schemeClr>
                </a:solidFill>
              </a:rPr>
              <a:t>What evidence do we have that students receiving intervention are also receiving elective/enrichment instruction?</a:t>
            </a:r>
          </a:p>
          <a:p>
            <a:pPr marL="800100" lvl="1" indent="-342900">
              <a:buFont typeface="Arial"/>
              <a:buChar char="•"/>
            </a:pPr>
            <a:r>
              <a:rPr lang="en-US" sz="1700" dirty="0" smtClean="0">
                <a:solidFill>
                  <a:schemeClr val="bg1">
                    <a:lumMod val="65000"/>
                  </a:schemeClr>
                </a:solidFill>
              </a:rPr>
              <a:t>What evidence do we have to show Tier I core instruction is monitored for effectiveness to ensure 80% of ALL students are learning?</a:t>
            </a:r>
          </a:p>
          <a:p>
            <a:pPr eaLnBrk="1" hangingPunct="1">
              <a:spcBef>
                <a:spcPct val="0"/>
              </a:spcBef>
            </a:pPr>
            <a:endParaRPr lang="en-US" altLang="en-US" dirty="0" smtClean="0"/>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7965DA0-EBD5-4453-9424-ECA11C6D6B4B}" type="slidenum">
              <a:rPr lang="en-US" altLang="en-US" sz="1200"/>
              <a:pPr eaLnBrk="1" hangingPunct="1"/>
              <a:t>11</a:t>
            </a:fld>
            <a:endParaRPr lang="en-US" altLang="en-US" sz="1200"/>
          </a:p>
        </p:txBody>
      </p:sp>
    </p:spTree>
    <p:extLst>
      <p:ext uri="{BB962C8B-B14F-4D97-AF65-F5344CB8AC3E}">
        <p14:creationId xmlns:p14="http://schemas.microsoft.com/office/powerpoint/2010/main" val="623354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Based on time, use as many as the discussion stems as desired throughout the remainder of the activity. You may also insert a question of your choice here.</a:t>
            </a:r>
          </a:p>
          <a:p>
            <a:pPr eaLnBrk="1" hangingPunct="1">
              <a:spcBef>
                <a:spcPct val="0"/>
              </a:spcBef>
            </a:pPr>
            <a:endParaRPr lang="en-US" altLang="en-US" dirty="0" smtClean="0"/>
          </a:p>
          <a:p>
            <a:pPr marL="0" indent="0">
              <a:buFont typeface="Arial"/>
              <a:buNone/>
            </a:pPr>
            <a:r>
              <a:rPr lang="en-US" b="1" dirty="0" smtClean="0">
                <a:solidFill>
                  <a:schemeClr val="bg1">
                    <a:lumMod val="65000"/>
                  </a:schemeClr>
                </a:solidFill>
              </a:rPr>
              <a:t>Other Possible Discussion Stems (</a:t>
            </a:r>
            <a:r>
              <a:rPr lang="en-US" b="1" i="1" dirty="0" smtClean="0">
                <a:solidFill>
                  <a:schemeClr val="bg1">
                    <a:lumMod val="65000"/>
                  </a:schemeClr>
                </a:solidFill>
              </a:rPr>
              <a:t>optional</a:t>
            </a:r>
            <a:r>
              <a:rPr lang="en-US" b="1" dirty="0" smtClean="0">
                <a:solidFill>
                  <a:schemeClr val="bg1">
                    <a:lumMod val="65000"/>
                  </a:schemeClr>
                </a:solidFill>
              </a:rPr>
              <a:t>)</a:t>
            </a:r>
            <a:r>
              <a:rPr lang="en-US" dirty="0" smtClean="0">
                <a:solidFill>
                  <a:schemeClr val="bg1">
                    <a:lumMod val="65000"/>
                  </a:schemeClr>
                </a:solidFill>
              </a:rPr>
              <a:t>:</a:t>
            </a:r>
          </a:p>
          <a:p>
            <a:pPr marL="800100" lvl="1" indent="-342900">
              <a:buFont typeface="Arial"/>
              <a:buChar char="•"/>
            </a:pPr>
            <a:r>
              <a:rPr lang="en-US" dirty="0" smtClean="0">
                <a:solidFill>
                  <a:schemeClr val="bg1">
                    <a:lumMod val="65000"/>
                  </a:schemeClr>
                </a:solidFill>
              </a:rPr>
              <a:t>What evidence or examples show how the full instructional staff is involved in co-planning and co-teaching for students of any background (e.g. students with IEPs, ELL, GATE, students from a variety of cultures)?</a:t>
            </a:r>
          </a:p>
          <a:p>
            <a:pPr marL="800100" lvl="1" indent="-342900">
              <a:buFont typeface="Arial"/>
              <a:buChar char="•"/>
            </a:pPr>
            <a:r>
              <a:rPr lang="en-US" dirty="0" smtClean="0">
                <a:solidFill>
                  <a:schemeClr val="bg1">
                    <a:lumMod val="65000"/>
                  </a:schemeClr>
                </a:solidFill>
              </a:rPr>
              <a:t>What evidence or examples show how inclusive practice fits in and supports our site’s MTSS process?</a:t>
            </a:r>
          </a:p>
          <a:p>
            <a:pPr marL="800100" lvl="1" indent="-342900">
              <a:buFont typeface="Arial"/>
              <a:buChar char="•"/>
            </a:pPr>
            <a:r>
              <a:rPr lang="en-US" dirty="0" smtClean="0">
                <a:solidFill>
                  <a:schemeClr val="bg1">
                    <a:lumMod val="65000"/>
                  </a:schemeClr>
                </a:solidFill>
              </a:rPr>
              <a:t>What evidence or examples show how professional learning is provided for all staff to support inclusive practice?</a:t>
            </a:r>
          </a:p>
          <a:p>
            <a:pPr marL="800100" lvl="1" indent="-342900">
              <a:buFont typeface="Arial"/>
              <a:buChar char="•"/>
            </a:pPr>
            <a:r>
              <a:rPr lang="en-US" dirty="0" smtClean="0">
                <a:solidFill>
                  <a:schemeClr val="bg1">
                    <a:lumMod val="65000"/>
                  </a:schemeClr>
                </a:solidFill>
              </a:rPr>
              <a:t>What evidence or examples show how student centered scheduling is in place and monitored?</a:t>
            </a:r>
          </a:p>
          <a:p>
            <a:endParaRPr lang="en-US" dirty="0"/>
          </a:p>
        </p:txBody>
      </p:sp>
      <p:sp>
        <p:nvSpPr>
          <p:cNvPr id="4" name="Slide Number Placeholder 3"/>
          <p:cNvSpPr>
            <a:spLocks noGrp="1"/>
          </p:cNvSpPr>
          <p:nvPr>
            <p:ph type="sldNum" sz="quarter" idx="10"/>
          </p:nvPr>
        </p:nvSpPr>
        <p:spPr/>
        <p:txBody>
          <a:bodyPr/>
          <a:lstStyle/>
          <a:p>
            <a:fld id="{1C25BC27-519D-45EB-A2F5-F66227F238BB}" type="slidenum">
              <a:rPr lang="en-US" altLang="en-US" smtClean="0"/>
              <a:pPr/>
              <a:t>12</a:t>
            </a:fld>
            <a:endParaRPr lang="en-US" altLang="en-US"/>
          </a:p>
        </p:txBody>
      </p:sp>
    </p:spTree>
    <p:extLst>
      <p:ext uri="{BB962C8B-B14F-4D97-AF65-F5344CB8AC3E}">
        <p14:creationId xmlns:p14="http://schemas.microsoft.com/office/powerpoint/2010/main" val="3941446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Based on time, use as many as the discussion stems as desired throughout the remainder of the activity. You may also insert a question of your choice here.</a:t>
            </a:r>
          </a:p>
          <a:p>
            <a:pPr eaLnBrk="1" hangingPunct="1">
              <a:spcBef>
                <a:spcPct val="0"/>
              </a:spcBef>
            </a:pPr>
            <a:endParaRPr lang="en-US" altLang="en-US" dirty="0" smtClean="0"/>
          </a:p>
          <a:p>
            <a:pPr marL="0" indent="0">
              <a:buFont typeface="Arial"/>
              <a:buNone/>
            </a:pPr>
            <a:r>
              <a:rPr lang="en-US" sz="1700" b="1" dirty="0" smtClean="0">
                <a:solidFill>
                  <a:schemeClr val="bg1">
                    <a:lumMod val="65000"/>
                  </a:schemeClr>
                </a:solidFill>
              </a:rPr>
              <a:t>Other Possible</a:t>
            </a:r>
            <a:r>
              <a:rPr lang="en-US" sz="1700" b="1" baseline="0" dirty="0" smtClean="0">
                <a:solidFill>
                  <a:schemeClr val="bg1">
                    <a:lumMod val="65000"/>
                  </a:schemeClr>
                </a:solidFill>
              </a:rPr>
              <a:t> </a:t>
            </a:r>
            <a:r>
              <a:rPr lang="en-US" sz="1600" b="1" dirty="0" smtClean="0">
                <a:solidFill>
                  <a:schemeClr val="bg1">
                    <a:lumMod val="65000"/>
                  </a:schemeClr>
                </a:solidFill>
              </a:rPr>
              <a:t>Discussion Stems (</a:t>
            </a:r>
            <a:r>
              <a:rPr lang="en-US" sz="1600" b="1" i="1" dirty="0" smtClean="0">
                <a:solidFill>
                  <a:schemeClr val="bg1">
                    <a:lumMod val="65000"/>
                  </a:schemeClr>
                </a:solidFill>
              </a:rPr>
              <a:t>optional</a:t>
            </a:r>
            <a:r>
              <a:rPr lang="en-US" sz="1600" b="1" dirty="0" smtClean="0">
                <a:solidFill>
                  <a:schemeClr val="bg1">
                    <a:lumMod val="65000"/>
                  </a:schemeClr>
                </a:solidFill>
              </a:rPr>
              <a:t>)</a:t>
            </a:r>
            <a:r>
              <a:rPr lang="en-US" sz="1600" dirty="0" smtClean="0">
                <a:solidFill>
                  <a:schemeClr val="bg1">
                    <a:lumMod val="65000"/>
                  </a:schemeClr>
                </a:solidFill>
              </a:rPr>
              <a:t>:</a:t>
            </a:r>
          </a:p>
          <a:p>
            <a:pPr marL="800100" lvl="1" indent="-342900">
              <a:buFont typeface="Arial"/>
              <a:buChar char="•"/>
            </a:pPr>
            <a:r>
              <a:rPr lang="en-US" sz="1600" dirty="0" smtClean="0">
                <a:solidFill>
                  <a:schemeClr val="bg1">
                    <a:lumMod val="65000"/>
                  </a:schemeClr>
                </a:solidFill>
              </a:rPr>
              <a:t>What evidence or examples show student behaviors (discipline, attendance, relationships, engagement) are part of the MTSS framework and part of the IAT dialogue?</a:t>
            </a:r>
          </a:p>
          <a:p>
            <a:pPr marL="800100" lvl="1" indent="-342900">
              <a:buFont typeface="Arial"/>
              <a:buChar char="•"/>
            </a:pPr>
            <a:r>
              <a:rPr lang="en-US" sz="1600" dirty="0" smtClean="0">
                <a:solidFill>
                  <a:schemeClr val="bg1">
                    <a:lumMod val="65000"/>
                  </a:schemeClr>
                </a:solidFill>
              </a:rPr>
              <a:t>How do we monitor our behavior system and interventions for effectiveness at all tiers? </a:t>
            </a:r>
          </a:p>
          <a:p>
            <a:pPr marL="800100" lvl="1" indent="-342900">
              <a:buFont typeface="Arial"/>
              <a:buChar char="•"/>
            </a:pPr>
            <a:r>
              <a:rPr lang="en-US" sz="1600" dirty="0" smtClean="0">
                <a:solidFill>
                  <a:schemeClr val="bg1">
                    <a:lumMod val="65000"/>
                  </a:schemeClr>
                </a:solidFill>
              </a:rPr>
              <a:t>What clear, consistent classroom and school-wide behavioral expectations for our students do we teach regularly? When do we teach them? </a:t>
            </a:r>
          </a:p>
          <a:p>
            <a:pPr marL="800100" lvl="1" indent="-342900">
              <a:buFont typeface="Arial"/>
              <a:buChar char="•"/>
            </a:pPr>
            <a:r>
              <a:rPr lang="en-US" sz="1600" dirty="0" smtClean="0">
                <a:solidFill>
                  <a:schemeClr val="bg1">
                    <a:lumMod val="65000"/>
                  </a:schemeClr>
                </a:solidFill>
              </a:rPr>
              <a:t>Have we reflected on our own beliefs about diverse students and their backgrounds?</a:t>
            </a:r>
          </a:p>
          <a:p>
            <a:pPr marL="800100" lvl="1" indent="-342900">
              <a:buFont typeface="Arial"/>
              <a:buChar char="•"/>
            </a:pPr>
            <a:r>
              <a:rPr lang="en-US" sz="1600" dirty="0" smtClean="0">
                <a:solidFill>
                  <a:schemeClr val="bg1">
                    <a:lumMod val="65000"/>
                  </a:schemeClr>
                </a:solidFill>
              </a:rPr>
              <a:t>How do we review school-wide student behavior data with staff to make decisions about PBIS and teaching behavioral expectations? </a:t>
            </a:r>
          </a:p>
          <a:p>
            <a:pPr marL="800100" lvl="1" indent="-342900">
              <a:buFont typeface="Arial"/>
              <a:buChar char="•"/>
            </a:pPr>
            <a:r>
              <a:rPr lang="en-US" sz="1600" dirty="0" smtClean="0">
                <a:solidFill>
                  <a:schemeClr val="bg1">
                    <a:lumMod val="65000"/>
                  </a:schemeClr>
                </a:solidFill>
              </a:rPr>
              <a:t>What systems do we have in place to review climate survey data with staff, students, and families? How are these systems used to create change? </a:t>
            </a:r>
          </a:p>
          <a:p>
            <a:pPr marL="800100" lvl="1" indent="-342900">
              <a:buFont typeface="Arial"/>
              <a:buChar char="•"/>
            </a:pPr>
            <a:r>
              <a:rPr lang="en-US" sz="1600" dirty="0" smtClean="0">
                <a:solidFill>
                  <a:schemeClr val="bg1">
                    <a:lumMod val="65000"/>
                  </a:schemeClr>
                </a:solidFill>
              </a:rPr>
              <a:t>What evidence or examples show how Social and Emotional Learning strategies are incorporated into our daily instruction?</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1C25BC27-519D-45EB-A2F5-F66227F238BB}" type="slidenum">
              <a:rPr lang="en-US" altLang="en-US" smtClean="0"/>
              <a:pPr/>
              <a:t>13</a:t>
            </a:fld>
            <a:endParaRPr lang="en-US" altLang="en-US"/>
          </a:p>
        </p:txBody>
      </p:sp>
    </p:spTree>
    <p:extLst>
      <p:ext uri="{BB962C8B-B14F-4D97-AF65-F5344CB8AC3E}">
        <p14:creationId xmlns:p14="http://schemas.microsoft.com/office/powerpoint/2010/main" val="948982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Based on time, use as many as the discussion stems as desired throughout the remainder of the activity. You may also insert a question of your choice here.</a:t>
            </a:r>
          </a:p>
          <a:p>
            <a:pPr eaLnBrk="1" hangingPunct="1">
              <a:spcBef>
                <a:spcPct val="0"/>
              </a:spcBef>
            </a:pPr>
            <a:endParaRPr lang="en-US" altLang="en-US" dirty="0" smtClean="0"/>
          </a:p>
          <a:p>
            <a:pPr marL="0" indent="0">
              <a:buFont typeface="Arial"/>
              <a:buNone/>
            </a:pPr>
            <a:r>
              <a:rPr lang="en-US" sz="1700" b="1" dirty="0" smtClean="0">
                <a:solidFill>
                  <a:schemeClr val="bg1">
                    <a:lumMod val="65000"/>
                  </a:schemeClr>
                </a:solidFill>
              </a:rPr>
              <a:t>Other Possible</a:t>
            </a:r>
            <a:r>
              <a:rPr lang="en-US" sz="1700" b="1" baseline="0" dirty="0" smtClean="0">
                <a:solidFill>
                  <a:schemeClr val="bg1">
                    <a:lumMod val="65000"/>
                  </a:schemeClr>
                </a:solidFill>
              </a:rPr>
              <a:t> </a:t>
            </a:r>
            <a:r>
              <a:rPr lang="en-US" sz="1600" b="1" dirty="0" smtClean="0">
                <a:solidFill>
                  <a:schemeClr val="bg1">
                    <a:lumMod val="65000"/>
                  </a:schemeClr>
                </a:solidFill>
              </a:rPr>
              <a:t>Discussion Stems (</a:t>
            </a:r>
            <a:r>
              <a:rPr lang="en-US" sz="1600" b="1" i="1" dirty="0" smtClean="0">
                <a:solidFill>
                  <a:schemeClr val="bg1">
                    <a:lumMod val="65000"/>
                  </a:schemeClr>
                </a:solidFill>
              </a:rPr>
              <a:t>optional</a:t>
            </a:r>
            <a:r>
              <a:rPr lang="en-US" sz="1600" b="1" dirty="0" smtClean="0">
                <a:solidFill>
                  <a:schemeClr val="bg1">
                    <a:lumMod val="65000"/>
                  </a:schemeClr>
                </a:solidFill>
              </a:rPr>
              <a:t>)</a:t>
            </a:r>
            <a:r>
              <a:rPr lang="en-US" sz="1600" dirty="0" smtClean="0">
                <a:solidFill>
                  <a:schemeClr val="bg1">
                    <a:lumMod val="65000"/>
                  </a:schemeClr>
                </a:solidFill>
              </a:rPr>
              <a:t>:</a:t>
            </a:r>
          </a:p>
          <a:p>
            <a:pPr marL="800100" lvl="1" indent="-342900">
              <a:buFont typeface="Arial"/>
              <a:buChar char="•"/>
            </a:pPr>
            <a:r>
              <a:rPr lang="en-US" sz="1600" dirty="0" smtClean="0">
                <a:solidFill>
                  <a:schemeClr val="bg1">
                    <a:lumMod val="65000"/>
                  </a:schemeClr>
                </a:solidFill>
              </a:rPr>
              <a:t>How frequently do school PLCs and IAT meet for data-based problem solving (i.e., review student progress &amp; make changes to instruction/supports?) Who are the IAT members? Do PLCs engage in problem solving for Tiers I and II? </a:t>
            </a:r>
          </a:p>
          <a:p>
            <a:pPr marL="800100" lvl="1" indent="-342900">
              <a:buFont typeface="Arial"/>
              <a:buChar char="•"/>
            </a:pPr>
            <a:r>
              <a:rPr lang="en-US" sz="1600" dirty="0" smtClean="0">
                <a:solidFill>
                  <a:schemeClr val="bg1">
                    <a:lumMod val="65000"/>
                  </a:schemeClr>
                </a:solidFill>
              </a:rPr>
              <a:t>How are PLCs and IATs consistently reviewing both academic and behavioral (discipline, attendance, beliefs and expectations, relationships, engagement) progress together?</a:t>
            </a:r>
          </a:p>
          <a:p>
            <a:pPr marL="800100" lvl="1" indent="-342900">
              <a:buFont typeface="Arial"/>
              <a:buChar char="•"/>
            </a:pPr>
            <a:r>
              <a:rPr lang="en-US" sz="1600" dirty="0" smtClean="0">
                <a:solidFill>
                  <a:schemeClr val="bg1">
                    <a:lumMod val="65000"/>
                  </a:schemeClr>
                </a:solidFill>
              </a:rPr>
              <a:t>What data are used to support data based problem solving in the MTSS framework? </a:t>
            </a:r>
          </a:p>
          <a:p>
            <a:pPr marL="800100" lvl="1" indent="-342900">
              <a:buFont typeface="Arial"/>
              <a:buChar char="•"/>
            </a:pPr>
            <a:r>
              <a:rPr lang="en-US" sz="1600" dirty="0" smtClean="0">
                <a:solidFill>
                  <a:schemeClr val="bg1">
                    <a:lumMod val="65000"/>
                  </a:schemeClr>
                </a:solidFill>
              </a:rPr>
              <a:t>How do we determine the effectiveness of </a:t>
            </a:r>
            <a:r>
              <a:rPr lang="en-US" sz="1600" u="sng" dirty="0" smtClean="0">
                <a:solidFill>
                  <a:schemeClr val="bg1">
                    <a:lumMod val="65000"/>
                  </a:schemeClr>
                </a:solidFill>
              </a:rPr>
              <a:t>both</a:t>
            </a:r>
            <a:r>
              <a:rPr lang="en-US" sz="1600" dirty="0" smtClean="0">
                <a:solidFill>
                  <a:schemeClr val="bg1">
                    <a:lumMod val="65000"/>
                  </a:schemeClr>
                </a:solidFill>
              </a:rPr>
              <a:t> academic and behavioral interventions?</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1C25BC27-519D-45EB-A2F5-F66227F238BB}" type="slidenum">
              <a:rPr lang="en-US" altLang="en-US" smtClean="0"/>
              <a:pPr/>
              <a:t>14</a:t>
            </a:fld>
            <a:endParaRPr lang="en-US" altLang="en-US"/>
          </a:p>
        </p:txBody>
      </p:sp>
    </p:spTree>
    <p:extLst>
      <p:ext uri="{BB962C8B-B14F-4D97-AF65-F5344CB8AC3E}">
        <p14:creationId xmlns:p14="http://schemas.microsoft.com/office/powerpoint/2010/main" val="3779558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step is critical.</a:t>
            </a:r>
          </a:p>
          <a:p>
            <a:pPr eaLnBrk="1" hangingPunct="1">
              <a:spcBef>
                <a:spcPct val="0"/>
              </a:spcBef>
            </a:pPr>
            <a:r>
              <a:rPr lang="en-US" altLang="en-US" dirty="0" smtClean="0"/>
              <a:t>After participants share their reflections, ask a few to share their thinking with the whole group.</a:t>
            </a:r>
          </a:p>
          <a:p>
            <a:pPr eaLnBrk="1" hangingPunct="1">
              <a:spcBef>
                <a:spcPct val="0"/>
              </a:spcBef>
            </a:pPr>
            <a:r>
              <a:rPr lang="en-US" altLang="en-US" dirty="0" smtClean="0"/>
              <a:t>Let them know that they will move into the four corners activity next, where they’ll have the opportunity to explore the Four Fundamentals in more detail.</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952B739-DA7D-4F4E-8E64-4CDCE5111CF0}" type="slidenum">
              <a:rPr lang="en-US" altLang="en-US" sz="1200"/>
              <a:pPr eaLnBrk="1" hangingPunct="1"/>
              <a:t>15</a:t>
            </a:fld>
            <a:endParaRPr lang="en-US" altLang="en-US" sz="1200"/>
          </a:p>
        </p:txBody>
      </p:sp>
    </p:spTree>
    <p:extLst>
      <p:ext uri="{BB962C8B-B14F-4D97-AF65-F5344CB8AC3E}">
        <p14:creationId xmlns:p14="http://schemas.microsoft.com/office/powerpoint/2010/main" val="2528342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Have participants follow the directions on this slide.</a:t>
            </a:r>
          </a:p>
          <a:p>
            <a:pPr eaLnBrk="1" hangingPunct="1">
              <a:spcBef>
                <a:spcPct val="0"/>
              </a:spcBef>
            </a:pPr>
            <a:endParaRPr lang="en-US" altLang="en-US" dirty="0" smtClean="0"/>
          </a:p>
          <a:p>
            <a:pPr eaLnBrk="1" hangingPunct="1">
              <a:spcBef>
                <a:spcPct val="0"/>
              </a:spcBef>
            </a:pPr>
            <a:r>
              <a:rPr lang="en-US" altLang="en-US" dirty="0" smtClean="0"/>
              <a:t>Remind them to reflect on and relate SPP goals as they dive deep into this discussion.</a:t>
            </a:r>
          </a:p>
          <a:p>
            <a:pPr eaLnBrk="1" hangingPunct="1">
              <a:spcBef>
                <a:spcPct val="0"/>
              </a:spcBef>
            </a:pPr>
            <a:endParaRPr lang="en-US" altLang="en-US" dirty="0" smtClean="0"/>
          </a:p>
          <a:p>
            <a:pPr eaLnBrk="1" hangingPunct="1">
              <a:spcBef>
                <a:spcPct val="0"/>
              </a:spcBef>
            </a:pPr>
            <a:r>
              <a:rPr lang="en-US" altLang="en-US" dirty="0" smtClean="0"/>
              <a:t>When you do this activity with your staff, </a:t>
            </a:r>
            <a:r>
              <a:rPr lang="en-US" altLang="en-US" b="1" dirty="0" smtClean="0"/>
              <a:t>they need to rotate through all four posters</a:t>
            </a:r>
            <a:r>
              <a:rPr lang="en-US" altLang="en-US" dirty="0" smtClean="0"/>
              <a:t>.</a:t>
            </a:r>
          </a:p>
          <a:p>
            <a:pPr eaLnBrk="1" hangingPunct="1">
              <a:spcBef>
                <a:spcPct val="0"/>
              </a:spcBef>
            </a:pPr>
            <a:endParaRPr lang="en-US" altLang="en-US" dirty="0" smtClean="0"/>
          </a:p>
          <a:p>
            <a:pPr eaLnBrk="1" hangingPunct="1">
              <a:spcBef>
                <a:spcPct val="0"/>
              </a:spcBef>
            </a:pPr>
            <a:r>
              <a:rPr lang="en-US" altLang="en-US" dirty="0" smtClean="0"/>
              <a:t>The last group at each</a:t>
            </a:r>
            <a:r>
              <a:rPr lang="en-US" altLang="en-US" baseline="0" dirty="0" smtClean="0"/>
              <a:t> poster summarizes the Areas of Strength and Opportunities for Growth into 3-5 bullets.</a:t>
            </a:r>
            <a:endParaRPr lang="en-US" altLang="en-US" dirty="0" smtClean="0"/>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6B82C6E-E99B-4DDA-9B0D-5D8909A56386}" type="slidenum">
              <a:rPr lang="en-US" altLang="en-US" sz="1200"/>
              <a:pPr eaLnBrk="1" hangingPunct="1"/>
              <a:t>16</a:t>
            </a:fld>
            <a:endParaRPr lang="en-US" altLang="en-US" sz="1200"/>
          </a:p>
        </p:txBody>
      </p:sp>
    </p:spTree>
    <p:extLst>
      <p:ext uri="{BB962C8B-B14F-4D97-AF65-F5344CB8AC3E}">
        <p14:creationId xmlns:p14="http://schemas.microsoft.com/office/powerpoint/2010/main" val="2371962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After participants have visited all four corners and summarized, come back together as a whole group and follow the directions above.</a:t>
            </a:r>
          </a:p>
          <a:p>
            <a:pPr eaLnBrk="1" hangingPunct="1">
              <a:spcBef>
                <a:spcPct val="0"/>
              </a:spcBef>
            </a:pPr>
            <a:endParaRPr lang="en-US" altLang="en-US" dirty="0" smtClean="0"/>
          </a:p>
          <a:p>
            <a:pPr eaLnBrk="1" hangingPunct="1">
              <a:spcBef>
                <a:spcPct val="0"/>
              </a:spcBef>
            </a:pPr>
            <a:r>
              <a:rPr lang="en-US" altLang="en-US" dirty="0" smtClean="0"/>
              <a:t>After discussing all Four</a:t>
            </a:r>
            <a:r>
              <a:rPr lang="en-US" altLang="en-US" baseline="0" dirty="0" smtClean="0"/>
              <a:t> Fundamentals</a:t>
            </a:r>
            <a:r>
              <a:rPr lang="en-US" altLang="en-US" dirty="0" smtClean="0"/>
              <a:t> as a staff, determine which one will be your focus for the year by prioritizing them in order in the 3</a:t>
            </a:r>
            <a:r>
              <a:rPr lang="en-US" altLang="en-US" baseline="30000" dirty="0" smtClean="0"/>
              <a:t>rd</a:t>
            </a:r>
            <a:r>
              <a:rPr lang="en-US" altLang="en-US" dirty="0" smtClean="0"/>
              <a:t> column of the chart (i.e., 1,2,3,4). Your identified priority will drive:</a:t>
            </a:r>
          </a:p>
          <a:p>
            <a:pPr marL="228600" indent="-228600" eaLnBrk="1" hangingPunct="1">
              <a:spcBef>
                <a:spcPct val="0"/>
              </a:spcBef>
              <a:buFont typeface="Arial"/>
              <a:buChar char="•"/>
            </a:pPr>
            <a:r>
              <a:rPr lang="en-US" altLang="en-US" baseline="0" dirty="0" smtClean="0"/>
              <a:t>Principal / Assistant Principal professional learning track at LTL meetings</a:t>
            </a:r>
          </a:p>
          <a:p>
            <a:pPr marL="228600" indent="-228600" eaLnBrk="1" hangingPunct="1">
              <a:spcBef>
                <a:spcPct val="0"/>
              </a:spcBef>
              <a:buFont typeface="Arial"/>
              <a:buChar char="•"/>
            </a:pPr>
            <a:r>
              <a:rPr lang="en-US" altLang="en-US" baseline="0" dirty="0" smtClean="0"/>
              <a:t>IS professional learning track at Blue Fridays</a:t>
            </a:r>
          </a:p>
          <a:p>
            <a:pPr marL="228600" indent="-228600" eaLnBrk="1" hangingPunct="1">
              <a:spcBef>
                <a:spcPct val="0"/>
              </a:spcBef>
              <a:buFont typeface="Arial"/>
              <a:buChar char="•"/>
            </a:pPr>
            <a:r>
              <a:rPr lang="en-US" altLang="en-US" dirty="0" smtClean="0"/>
              <a:t>Teacher professional learning content</a:t>
            </a:r>
            <a:r>
              <a:rPr lang="en-US" altLang="en-US" baseline="0" dirty="0" smtClean="0"/>
              <a:t> on Pink Wednesdays</a:t>
            </a:r>
          </a:p>
          <a:p>
            <a:pPr marL="0" indent="0" eaLnBrk="1" hangingPunct="1">
              <a:spcBef>
                <a:spcPct val="0"/>
              </a:spcBef>
              <a:buNone/>
            </a:pPr>
            <a:endParaRPr lang="en-US" altLang="en-US" baseline="0" dirty="0" smtClean="0"/>
          </a:p>
          <a:p>
            <a:pPr marL="0" indent="0" eaLnBrk="1" hangingPunct="1">
              <a:spcBef>
                <a:spcPct val="0"/>
              </a:spcBef>
              <a:buNone/>
            </a:pPr>
            <a:r>
              <a:rPr lang="en-US" altLang="en-US" dirty="0" smtClean="0"/>
              <a:t>Strategies for determining priority may</a:t>
            </a:r>
            <a:r>
              <a:rPr lang="en-US" altLang="en-US" baseline="0" dirty="0" smtClean="0"/>
              <a:t> include:</a:t>
            </a:r>
          </a:p>
          <a:p>
            <a:pPr marL="171450" indent="-171450" eaLnBrk="1" hangingPunct="1">
              <a:spcBef>
                <a:spcPct val="0"/>
              </a:spcBef>
              <a:buFont typeface="Arial"/>
              <a:buChar char="•"/>
            </a:pPr>
            <a:r>
              <a:rPr lang="en-US" altLang="en-US" dirty="0" smtClean="0"/>
              <a:t>Small group</a:t>
            </a:r>
            <a:r>
              <a:rPr lang="en-US" altLang="en-US" baseline="0" dirty="0" smtClean="0"/>
              <a:t> share leading to whole group consensus</a:t>
            </a:r>
          </a:p>
          <a:p>
            <a:pPr marL="171450" indent="-171450" eaLnBrk="1" hangingPunct="1">
              <a:spcBef>
                <a:spcPct val="0"/>
              </a:spcBef>
              <a:buFont typeface="Arial"/>
              <a:buChar char="•"/>
            </a:pPr>
            <a:r>
              <a:rPr lang="en-US" altLang="en-US" baseline="0" dirty="0" smtClean="0"/>
              <a:t>Complete first two columns as a whole staff, then meet with your leadership team to finalize decision</a:t>
            </a:r>
          </a:p>
          <a:p>
            <a:pPr marL="171450" indent="-171450" eaLnBrk="1" hangingPunct="1">
              <a:spcBef>
                <a:spcPct val="0"/>
              </a:spcBef>
              <a:buFont typeface="Arial"/>
              <a:buChar char="•"/>
            </a:pPr>
            <a:r>
              <a:rPr lang="en-US" altLang="en-US" baseline="0" dirty="0" smtClean="0"/>
              <a:t>Other strategies at principal’s discretion</a:t>
            </a:r>
          </a:p>
          <a:p>
            <a:pPr marL="0" indent="0" eaLnBrk="1" hangingPunct="1">
              <a:spcBef>
                <a:spcPct val="0"/>
              </a:spcBef>
              <a:buFont typeface="Arial"/>
              <a:buNone/>
            </a:pPr>
            <a:endParaRPr lang="en-US" altLang="en-US" dirty="0" smtClean="0"/>
          </a:p>
          <a:p>
            <a:pPr marL="0" indent="0" eaLnBrk="1" hangingPunct="1">
              <a:spcBef>
                <a:spcPct val="0"/>
              </a:spcBef>
              <a:buFont typeface="Arial"/>
              <a:buNone/>
            </a:pPr>
            <a:r>
              <a:rPr lang="en-US" altLang="en-US" dirty="0" smtClean="0"/>
              <a:t>List supports needed for Growth</a:t>
            </a:r>
            <a:r>
              <a:rPr lang="en-US" altLang="en-US" baseline="0" dirty="0" smtClean="0"/>
              <a:t> Opportunities.</a:t>
            </a:r>
          </a:p>
          <a:p>
            <a:pPr marL="0" indent="0" eaLnBrk="1" hangingPunct="1">
              <a:spcBef>
                <a:spcPct val="0"/>
              </a:spcBef>
              <a:buFont typeface="Arial"/>
              <a:buNone/>
            </a:pPr>
            <a:endParaRPr lang="en-US" altLang="en-US" dirty="0" smtClean="0"/>
          </a:p>
          <a:p>
            <a:pPr eaLnBrk="1" hangingPunct="1">
              <a:spcBef>
                <a:spcPct val="0"/>
              </a:spcBef>
            </a:pPr>
            <a:r>
              <a:rPr lang="en-US" altLang="en-US" baseline="0" dirty="0" smtClean="0"/>
              <a:t>T</a:t>
            </a:r>
            <a:r>
              <a:rPr lang="en-US" altLang="en-US" dirty="0" smtClean="0"/>
              <a:t>ransfer</a:t>
            </a:r>
            <a:r>
              <a:rPr lang="en-US" altLang="en-US" baseline="0" dirty="0" smtClean="0"/>
              <a:t> information into electronic version of poster and email to Area Superintendent and </a:t>
            </a:r>
            <a:r>
              <a:rPr lang="en-US" altLang="en-US" baseline="0" dirty="0" err="1" smtClean="0"/>
              <a:t>Aly</a:t>
            </a:r>
            <a:r>
              <a:rPr lang="en-US" altLang="en-US" baseline="0" dirty="0" smtClean="0"/>
              <a:t> Kendrick </a:t>
            </a:r>
            <a:r>
              <a:rPr lang="en-US" altLang="en-US" sz="2000" b="1" dirty="0" smtClean="0">
                <a:solidFill>
                  <a:srgbClr val="FF0000"/>
                </a:solidFill>
              </a:rPr>
              <a:t>NO LATER THAN </a:t>
            </a:r>
            <a:r>
              <a:rPr lang="en-US" altLang="en-US" sz="2000" b="1" baseline="0" dirty="0" smtClean="0">
                <a:solidFill>
                  <a:srgbClr val="FF0000"/>
                </a:solidFill>
              </a:rPr>
              <a:t>FRIDAY, AUGUST 14.</a:t>
            </a:r>
            <a:endParaRPr lang="en-US" altLang="en-US" sz="2000" b="1" dirty="0" smtClean="0">
              <a:solidFill>
                <a:srgbClr val="FF0000"/>
              </a:solidFill>
            </a:endParaRPr>
          </a:p>
          <a:p>
            <a:pPr eaLnBrk="1" hangingPunct="1">
              <a:spcBef>
                <a:spcPct val="0"/>
              </a:spcBef>
            </a:pPr>
            <a:endParaRPr lang="en-US" altLang="en-US" dirty="0" smtClean="0"/>
          </a:p>
          <a:p>
            <a:pPr eaLnBrk="1" hangingPunct="1">
              <a:spcBef>
                <a:spcPct val="0"/>
              </a:spcBef>
            </a:pPr>
            <a:r>
              <a:rPr lang="en-US" altLang="en-US" dirty="0" smtClean="0"/>
              <a:t>Hang the poster in a prominent location at your school site.  Re-visit</a:t>
            </a:r>
            <a:r>
              <a:rPr lang="en-US" altLang="en-US" baseline="0" dirty="0" smtClean="0"/>
              <a:t> mid year and end of year to reflect on growth.</a:t>
            </a:r>
            <a:endParaRPr lang="en-US" altLang="en-US" dirty="0" smtClean="0"/>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44BF245-C558-4A29-97EE-3CEDF4B4CFC0}" type="slidenum">
              <a:rPr lang="en-US" altLang="en-US" sz="1200"/>
              <a:pPr eaLnBrk="1" hangingPunct="1"/>
              <a:t>17</a:t>
            </a:fld>
            <a:endParaRPr lang="en-US" altLang="en-US" sz="1200"/>
          </a:p>
        </p:txBody>
      </p:sp>
    </p:spTree>
    <p:extLst>
      <p:ext uri="{BB962C8B-B14F-4D97-AF65-F5344CB8AC3E}">
        <p14:creationId xmlns:p14="http://schemas.microsoft.com/office/powerpoint/2010/main" val="2486649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is for school leaders. The next slide is for teachers.</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A1FEDB1-002A-4920-89FF-35FA23A8D236}" type="slidenum">
              <a:rPr lang="en-US" altLang="en-US" sz="1200"/>
              <a:pPr eaLnBrk="1" hangingPunct="1"/>
              <a:t>18</a:t>
            </a:fld>
            <a:endParaRPr lang="en-US" altLang="en-US" sz="1200"/>
          </a:p>
        </p:txBody>
      </p:sp>
    </p:spTree>
    <p:extLst>
      <p:ext uri="{BB962C8B-B14F-4D97-AF65-F5344CB8AC3E}">
        <p14:creationId xmlns:p14="http://schemas.microsoft.com/office/powerpoint/2010/main" val="1168661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is the outcome slide for teachers and staff. </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EF73CF0-B78D-4F60-ADED-0B3833B6EF9A}" type="slidenum">
              <a:rPr lang="en-US" altLang="en-US" sz="1200"/>
              <a:pPr eaLnBrk="1" hangingPunct="1"/>
              <a:t>19</a:t>
            </a:fld>
            <a:endParaRPr lang="en-US" altLang="en-US" sz="1200"/>
          </a:p>
        </p:txBody>
      </p:sp>
    </p:spTree>
    <p:extLst>
      <p:ext uri="{BB962C8B-B14F-4D97-AF65-F5344CB8AC3E}">
        <p14:creationId xmlns:p14="http://schemas.microsoft.com/office/powerpoint/2010/main" val="238454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Talk about the features in the Teaching and Learning Framework graphic (with which most should be familiar).</a:t>
            </a:r>
          </a:p>
          <a:p>
            <a:pPr eaLnBrk="1" hangingPunct="1">
              <a:spcBef>
                <a:spcPct val="0"/>
              </a:spcBef>
            </a:pPr>
            <a:endParaRPr lang="en-US" altLang="en-US" dirty="0" smtClean="0"/>
          </a:p>
          <a:p>
            <a:pPr eaLnBrk="1" hangingPunct="1">
              <a:spcBef>
                <a:spcPct val="0"/>
              </a:spcBef>
            </a:pPr>
            <a:r>
              <a:rPr lang="en-US" altLang="en-US" dirty="0" smtClean="0"/>
              <a:t>Play the Superintendent’s video.</a:t>
            </a:r>
          </a:p>
          <a:p>
            <a:pPr eaLnBrk="1" hangingPunct="1">
              <a:spcBef>
                <a:spcPct val="0"/>
              </a:spcBef>
            </a:pPr>
            <a:endParaRPr lang="en-US" altLang="en-US" dirty="0" smtClean="0"/>
          </a:p>
          <a:p>
            <a:pPr eaLnBrk="1" hangingPunct="1">
              <a:spcBef>
                <a:spcPct val="0"/>
              </a:spcBef>
            </a:pPr>
            <a:r>
              <a:rPr lang="en-US" altLang="en-US" dirty="0" smtClean="0"/>
              <a:t>Reiterate how positive it is to have a District Vision for Core Instructional Practice for ALL students.</a:t>
            </a:r>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3C04237-64FF-42B3-B1AF-FEE8B653C16B}" type="slidenum">
              <a:rPr lang="en-US" altLang="en-US" sz="1200"/>
              <a:pPr eaLnBrk="1" hangingPunct="1"/>
              <a:t>2</a:t>
            </a:fld>
            <a:endParaRPr lang="en-US" altLang="en-US" sz="1200"/>
          </a:p>
        </p:txBody>
      </p:sp>
    </p:spTree>
    <p:extLst>
      <p:ext uri="{BB962C8B-B14F-4D97-AF65-F5344CB8AC3E}">
        <p14:creationId xmlns:p14="http://schemas.microsoft.com/office/powerpoint/2010/main" val="2475076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This slide is for administrators</a:t>
            </a:r>
            <a:r>
              <a:rPr lang="en-US" altLang="en-US" baseline="0" dirty="0" smtClean="0"/>
              <a:t> only.</a:t>
            </a:r>
            <a:endParaRPr lang="en-US" altLang="en-US" dirty="0" smtClean="0"/>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AAB7625-BD4E-4513-B372-BA6F87B9D259}" type="slidenum">
              <a:rPr lang="en-US" altLang="en-US" sz="1200"/>
              <a:pPr eaLnBrk="1" hangingPunct="1"/>
              <a:t>20</a:t>
            </a:fld>
            <a:endParaRPr lang="en-US" altLang="en-US" sz="1200"/>
          </a:p>
        </p:txBody>
      </p:sp>
    </p:spTree>
    <p:extLst>
      <p:ext uri="{BB962C8B-B14F-4D97-AF65-F5344CB8AC3E}">
        <p14:creationId xmlns:p14="http://schemas.microsoft.com/office/powerpoint/2010/main" val="210925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is for school leaders. The next slide is for teachers.</a:t>
            </a: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68F7736-EAD6-40F1-ACCB-7CA2774DC3AA}" type="slidenum">
              <a:rPr lang="en-US" altLang="en-US" sz="1200"/>
              <a:pPr eaLnBrk="1" hangingPunct="1"/>
              <a:t>3</a:t>
            </a:fld>
            <a:endParaRPr lang="en-US" altLang="en-US" sz="1200"/>
          </a:p>
        </p:txBody>
      </p:sp>
    </p:spTree>
    <p:extLst>
      <p:ext uri="{BB962C8B-B14F-4D97-AF65-F5344CB8AC3E}">
        <p14:creationId xmlns:p14="http://schemas.microsoft.com/office/powerpoint/2010/main" val="220459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is the outcome slide for teachers and staff. Use it with them.</a:t>
            </a:r>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CC69021-9811-4FCD-9660-7B6B35EB0E30}" type="slidenum">
              <a:rPr lang="en-US" altLang="en-US" sz="1200"/>
              <a:pPr eaLnBrk="1" hangingPunct="1"/>
              <a:t>4</a:t>
            </a:fld>
            <a:endParaRPr lang="en-US" altLang="en-US" sz="1200"/>
          </a:p>
        </p:txBody>
      </p:sp>
    </p:spTree>
    <p:extLst>
      <p:ext uri="{BB962C8B-B14F-4D97-AF65-F5344CB8AC3E}">
        <p14:creationId xmlns:p14="http://schemas.microsoft.com/office/powerpoint/2010/main" val="4012562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is a sort activity. </a:t>
            </a:r>
          </a:p>
          <a:p>
            <a:pPr eaLnBrk="1" hangingPunct="1">
              <a:spcBef>
                <a:spcPct val="0"/>
              </a:spcBef>
            </a:pPr>
            <a:r>
              <a:rPr lang="en-US" altLang="en-US" dirty="0" smtClean="0"/>
              <a:t>Group participants into teams of 4-6.</a:t>
            </a:r>
          </a:p>
          <a:p>
            <a:pPr eaLnBrk="1" hangingPunct="1">
              <a:spcBef>
                <a:spcPct val="0"/>
              </a:spcBef>
            </a:pPr>
            <a:r>
              <a:rPr lang="en-US" altLang="en-US" dirty="0" smtClean="0"/>
              <a:t>Follow the directions on the slide.</a:t>
            </a:r>
          </a:p>
          <a:p>
            <a:pPr eaLnBrk="1" hangingPunct="1">
              <a:spcBef>
                <a:spcPct val="0"/>
              </a:spcBef>
            </a:pPr>
            <a:r>
              <a:rPr lang="en-US" altLang="en-US" dirty="0" smtClean="0"/>
              <a:t>Participants will sort the pink position and expectation statements under each of the fundamentals.</a:t>
            </a:r>
          </a:p>
          <a:p>
            <a:pPr eaLnBrk="1" hangingPunct="1">
              <a:spcBef>
                <a:spcPct val="0"/>
              </a:spcBef>
            </a:pPr>
            <a:endParaRPr lang="en-US" altLang="en-US" dirty="0" smtClean="0"/>
          </a:p>
          <a:p>
            <a:pPr eaLnBrk="1" hangingPunct="1">
              <a:spcBef>
                <a:spcPct val="0"/>
              </a:spcBef>
            </a:pPr>
            <a:r>
              <a:rPr lang="en-US" altLang="en-US" dirty="0" smtClean="0"/>
              <a:t>Remind participants that there will</a:t>
            </a:r>
            <a:r>
              <a:rPr lang="en-US" altLang="en-US" baseline="0" dirty="0" smtClean="0"/>
              <a:t> be overlap and that the goal is not so much to get it “right” but rather, to engage in rich dialogue.</a:t>
            </a:r>
          </a:p>
          <a:p>
            <a:pPr eaLnBrk="1" hangingPunct="1">
              <a:spcBef>
                <a:spcPct val="0"/>
              </a:spcBef>
            </a:pPr>
            <a:endParaRPr lang="en-US" altLang="en-US" dirty="0" smtClean="0"/>
          </a:p>
          <a:p>
            <a:pPr eaLnBrk="1" hangingPunct="1">
              <a:spcBef>
                <a:spcPct val="0"/>
              </a:spcBef>
            </a:pPr>
            <a:r>
              <a:rPr lang="en-US" altLang="en-US" dirty="0" smtClean="0"/>
              <a:t>Optional Hint: Tell participants that there is one Position</a:t>
            </a:r>
            <a:r>
              <a:rPr lang="en-US" altLang="en-US" baseline="0" dirty="0" smtClean="0"/>
              <a:t> Statement under each Fundamental.  There are 4</a:t>
            </a:r>
            <a:r>
              <a:rPr lang="en-US" altLang="en-US" dirty="0" smtClean="0"/>
              <a:t> expectation statements under Fundamental I and 7 under each of the others.</a:t>
            </a:r>
          </a:p>
          <a:p>
            <a:pPr eaLnBrk="1" hangingPunct="1">
              <a:spcBef>
                <a:spcPct val="0"/>
              </a:spcBef>
            </a:pPr>
            <a:endParaRPr lang="en-US" altLang="en-US" dirty="0" smtClean="0"/>
          </a:p>
          <a:p>
            <a:pPr eaLnBrk="1" hangingPunct="1">
              <a:spcBef>
                <a:spcPct val="0"/>
              </a:spcBef>
            </a:pPr>
            <a:r>
              <a:rPr lang="en-US" altLang="en-US" dirty="0" smtClean="0"/>
              <a:t>Play the next four slides so teachers can compare their sort with the District</a:t>
            </a:r>
            <a:r>
              <a:rPr lang="en-US" altLang="en-US" baseline="0" dirty="0" smtClean="0"/>
              <a:t> document.</a:t>
            </a:r>
            <a:endParaRPr lang="en-US" altLang="en-US" dirty="0" smtClean="0"/>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F3BB090-9CB8-4332-B304-0AD788F76929}" type="slidenum">
              <a:rPr lang="en-US" altLang="en-US" sz="1200"/>
              <a:pPr eaLnBrk="1" hangingPunct="1"/>
              <a:t>5</a:t>
            </a:fld>
            <a:endParaRPr lang="en-US" altLang="en-US" sz="1200"/>
          </a:p>
        </p:txBody>
      </p:sp>
    </p:spTree>
    <p:extLst>
      <p:ext uri="{BB962C8B-B14F-4D97-AF65-F5344CB8AC3E}">
        <p14:creationId xmlns:p14="http://schemas.microsoft.com/office/powerpoint/2010/main" val="3384695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Please press the PLAY button to hear student voices.</a:t>
            </a: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3B2E3EC-28A5-481D-9A39-5804E5F7529D}" type="slidenum">
              <a:rPr lang="en-US" altLang="en-US" sz="1200"/>
              <a:pPr eaLnBrk="1" hangingPunct="1"/>
              <a:t>6</a:t>
            </a:fld>
            <a:endParaRPr lang="en-US" altLang="en-US" sz="1200"/>
          </a:p>
        </p:txBody>
      </p:sp>
    </p:spTree>
    <p:extLst>
      <p:ext uri="{BB962C8B-B14F-4D97-AF65-F5344CB8AC3E}">
        <p14:creationId xmlns:p14="http://schemas.microsoft.com/office/powerpoint/2010/main" val="374534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altLang="en-US" dirty="0" smtClean="0"/>
              <a:t>Please press the PLAY button to hear student voices.</a:t>
            </a:r>
          </a:p>
          <a:p>
            <a:pPr eaLnBrk="1" hangingPunct="1">
              <a:spcBef>
                <a:spcPct val="0"/>
              </a:spcBef>
            </a:pPr>
            <a:endParaRPr lang="en-US" altLang="en-US" dirty="0" smtClean="0"/>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8897CC9-AE02-48DF-A7C1-1398D5EC5102}" type="slidenum">
              <a:rPr lang="en-US" altLang="en-US" sz="1200"/>
              <a:pPr eaLnBrk="1" hangingPunct="1"/>
              <a:t>7</a:t>
            </a:fld>
            <a:endParaRPr lang="en-US" altLang="en-US" sz="1200"/>
          </a:p>
        </p:txBody>
      </p:sp>
    </p:spTree>
    <p:extLst>
      <p:ext uri="{BB962C8B-B14F-4D97-AF65-F5344CB8AC3E}">
        <p14:creationId xmlns:p14="http://schemas.microsoft.com/office/powerpoint/2010/main" val="1865061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Please press the PLAY button to hear student voices.</a:t>
            </a:r>
          </a:p>
          <a:p>
            <a:endParaRPr lang="en-US" dirty="0"/>
          </a:p>
        </p:txBody>
      </p:sp>
      <p:sp>
        <p:nvSpPr>
          <p:cNvPr id="4" name="Slide Number Placeholder 3"/>
          <p:cNvSpPr>
            <a:spLocks noGrp="1"/>
          </p:cNvSpPr>
          <p:nvPr>
            <p:ph type="sldNum" sz="quarter" idx="10"/>
          </p:nvPr>
        </p:nvSpPr>
        <p:spPr/>
        <p:txBody>
          <a:bodyPr/>
          <a:lstStyle/>
          <a:p>
            <a:fld id="{1C25BC27-519D-45EB-A2F5-F66227F238BB}" type="slidenum">
              <a:rPr lang="en-US" altLang="en-US" smtClean="0"/>
              <a:pPr/>
              <a:t>8</a:t>
            </a:fld>
            <a:endParaRPr lang="en-US" altLang="en-US"/>
          </a:p>
        </p:txBody>
      </p:sp>
    </p:spTree>
    <p:extLst>
      <p:ext uri="{BB962C8B-B14F-4D97-AF65-F5344CB8AC3E}">
        <p14:creationId xmlns:p14="http://schemas.microsoft.com/office/powerpoint/2010/main" val="2427864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Please press the PLAY button to hear student voices.</a:t>
            </a:r>
          </a:p>
          <a:p>
            <a:endParaRPr lang="en-US" dirty="0"/>
          </a:p>
        </p:txBody>
      </p:sp>
      <p:sp>
        <p:nvSpPr>
          <p:cNvPr id="4" name="Slide Number Placeholder 3"/>
          <p:cNvSpPr>
            <a:spLocks noGrp="1"/>
          </p:cNvSpPr>
          <p:nvPr>
            <p:ph type="sldNum" sz="quarter" idx="10"/>
          </p:nvPr>
        </p:nvSpPr>
        <p:spPr/>
        <p:txBody>
          <a:bodyPr/>
          <a:lstStyle/>
          <a:p>
            <a:fld id="{1C25BC27-519D-45EB-A2F5-F66227F238BB}" type="slidenum">
              <a:rPr lang="en-US" altLang="en-US" smtClean="0"/>
              <a:pPr/>
              <a:t>9</a:t>
            </a:fld>
            <a:endParaRPr lang="en-US" altLang="en-US"/>
          </a:p>
        </p:txBody>
      </p:sp>
    </p:spTree>
    <p:extLst>
      <p:ext uri="{BB962C8B-B14F-4D97-AF65-F5344CB8AC3E}">
        <p14:creationId xmlns:p14="http://schemas.microsoft.com/office/powerpoint/2010/main" val="421987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75412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6461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879600"/>
            <a:ext cx="8229600" cy="395224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fld id="{022415AA-CB2F-4AEE-890C-ABEAB759AA87}" type="slidenum">
              <a:rPr lang="en-US" altLang="en-US"/>
              <a:pPr/>
              <a:t>‹#›</a:t>
            </a:fld>
            <a:endParaRPr lang="en-US" altLang="en-US"/>
          </a:p>
        </p:txBody>
      </p:sp>
    </p:spTree>
    <p:extLst>
      <p:ext uri="{BB962C8B-B14F-4D97-AF65-F5344CB8AC3E}">
        <p14:creationId xmlns:p14="http://schemas.microsoft.com/office/powerpoint/2010/main" val="1331980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3664"/>
            <a:ext cx="4038600" cy="3987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83664"/>
            <a:ext cx="4038600" cy="3987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A4BFA3E2-C72D-4FED-9FFA-2A13BECC7784}" type="slidenum">
              <a:rPr lang="en-US" altLang="en-US"/>
              <a:pPr/>
              <a:t>‹#›</a:t>
            </a:fld>
            <a:endParaRPr lang="en-US" altLang="en-US"/>
          </a:p>
        </p:txBody>
      </p:sp>
    </p:spTree>
    <p:extLst>
      <p:ext uri="{BB962C8B-B14F-4D97-AF65-F5344CB8AC3E}">
        <p14:creationId xmlns:p14="http://schemas.microsoft.com/office/powerpoint/2010/main" val="77171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83664"/>
            <a:ext cx="4040188"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560320"/>
            <a:ext cx="4040188" cy="3251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883664"/>
            <a:ext cx="4041775"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60320"/>
            <a:ext cx="4041775" cy="3251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fld id="{EEDDB7B5-16D2-4CDB-8C05-D2EE91EE588C}" type="slidenum">
              <a:rPr lang="en-US" altLang="en-US"/>
              <a:pPr/>
              <a:t>‹#›</a:t>
            </a:fld>
            <a:endParaRPr lang="en-US" altLang="en-US"/>
          </a:p>
        </p:txBody>
      </p:sp>
    </p:spTree>
    <p:extLst>
      <p:ext uri="{BB962C8B-B14F-4D97-AF65-F5344CB8AC3E}">
        <p14:creationId xmlns:p14="http://schemas.microsoft.com/office/powerpoint/2010/main" val="1170586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FDF3F096-1AF2-4263-9362-972CC280CA52}" type="slidenum">
              <a:rPr lang="en-US" altLang="en-US"/>
              <a:pPr/>
              <a:t>‹#›</a:t>
            </a:fld>
            <a:endParaRPr lang="en-US" altLang="en-US"/>
          </a:p>
        </p:txBody>
      </p:sp>
    </p:spTree>
    <p:extLst>
      <p:ext uri="{BB962C8B-B14F-4D97-AF65-F5344CB8AC3E}">
        <p14:creationId xmlns:p14="http://schemas.microsoft.com/office/powerpoint/2010/main" val="29021796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55675"/>
            <a:ext cx="82296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879600"/>
            <a:ext cx="82296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2B43E718-26B1-450C-8822-2857746188F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5" r:id="rId1"/>
    <p:sldLayoutId id="2147483681" r:id="rId2"/>
    <p:sldLayoutId id="2147483682" r:id="rId3"/>
    <p:sldLayoutId id="2147483683" r:id="rId4"/>
    <p:sldLayoutId id="2147483684" r:id="rId5"/>
  </p:sldLayoutIdLst>
  <p:txStyles>
    <p:titleStyle>
      <a:lvl1pPr algn="ctr" defTabSz="457200" rtl="0" eaLnBrk="0" fontAlgn="base" hangingPunct="0">
        <a:spcBef>
          <a:spcPct val="0"/>
        </a:spcBef>
        <a:spcAft>
          <a:spcPct val="0"/>
        </a:spcAft>
        <a:defRPr sz="4400" kern="1200">
          <a:solidFill>
            <a:schemeClr val="tx2"/>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2"/>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2"/>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2"/>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2"/>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png"/><Relationship Id="rId6"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6.xml"/><Relationship Id="rId5" Type="http://schemas.openxmlformats.org/officeDocument/2006/relationships/image" Target="../media/image6.png"/><Relationship Id="rId1" Type="http://schemas.microsoft.com/office/2007/relationships/media" Target="../media/media2.mp3"/><Relationship Id="rId2" Type="http://schemas.openxmlformats.org/officeDocument/2006/relationships/audio" Target="../media/media2.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7.xml"/><Relationship Id="rId5" Type="http://schemas.openxmlformats.org/officeDocument/2006/relationships/image" Target="../media/image6.png"/><Relationship Id="rId1" Type="http://schemas.microsoft.com/office/2007/relationships/media" Target="../media/media3.mp3"/><Relationship Id="rId2" Type="http://schemas.openxmlformats.org/officeDocument/2006/relationships/audio" Target="../media/media3.mp3"/></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8.xml"/><Relationship Id="rId5" Type="http://schemas.openxmlformats.org/officeDocument/2006/relationships/image" Target="../media/image6.png"/><Relationship Id="rId1" Type="http://schemas.microsoft.com/office/2007/relationships/media" Target="../media/media4.mp3"/><Relationship Id="rId2" Type="http://schemas.openxmlformats.org/officeDocument/2006/relationships/audio" Target="../media/media4.mp3"/></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9.xml"/><Relationship Id="rId5" Type="http://schemas.openxmlformats.org/officeDocument/2006/relationships/image" Target="../media/image6.png"/><Relationship Id="rId1" Type="http://schemas.microsoft.com/office/2007/relationships/media" Target="../media/media5.mp3"/><Relationship Id="rId2" Type="http://schemas.openxmlformats.org/officeDocument/2006/relationships/audio" Target="../media/media5.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8814"/>
            <a:ext cx="8229600" cy="801688"/>
          </a:xfrm>
        </p:spPr>
        <p:txBody>
          <a:bodyPr/>
          <a:lstStyle/>
          <a:p>
            <a:r>
              <a:rPr lang="en-US" sz="2800" b="1" dirty="0" smtClean="0">
                <a:solidFill>
                  <a:schemeClr val="tx1"/>
                </a:solidFill>
                <a:latin typeface="Chalkduster"/>
                <a:cs typeface="Chalkduster"/>
              </a:rPr>
              <a:t>Welcome to the 2015-16 School Year!</a:t>
            </a:r>
            <a:endParaRPr lang="en-US" sz="2800" b="1" dirty="0">
              <a:solidFill>
                <a:schemeClr val="tx1"/>
              </a:solidFill>
              <a:latin typeface="Chalkduster"/>
              <a:cs typeface="Chalkduster"/>
            </a:endParaRPr>
          </a:p>
        </p:txBody>
      </p:sp>
      <p:pic>
        <p:nvPicPr>
          <p:cNvPr id="4" name="Picture 3" descr="we-are-wcsd-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68" y="3017902"/>
            <a:ext cx="8008334" cy="1983016"/>
          </a:xfrm>
          <a:prstGeom prst="rect">
            <a:avLst/>
          </a:prstGeom>
        </p:spPr>
      </p:pic>
      <p:sp>
        <p:nvSpPr>
          <p:cNvPr id="3" name="TextBox 2"/>
          <p:cNvSpPr txBox="1"/>
          <p:nvPr/>
        </p:nvSpPr>
        <p:spPr>
          <a:xfrm>
            <a:off x="0" y="6611779"/>
            <a:ext cx="9144000" cy="246221"/>
          </a:xfrm>
          <a:prstGeom prst="rect">
            <a:avLst/>
          </a:prstGeom>
          <a:noFill/>
        </p:spPr>
        <p:txBody>
          <a:bodyPr wrap="square" rtlCol="0">
            <a:spAutoFit/>
          </a:bodyPr>
          <a:lstStyle/>
          <a:p>
            <a:pPr algn="ctr"/>
            <a:r>
              <a:rPr lang="en-US" sz="1000" dirty="0">
                <a:solidFill>
                  <a:schemeClr val="bg1"/>
                </a:solidFill>
              </a:rPr>
              <a:t>Developed by Washoe County School District                       Downloaded from CASEL’s District Resource Center</a:t>
            </a:r>
            <a:endParaRPr lang="en-US" sz="1000" dirty="0">
              <a:solidFill>
                <a:schemeClr val="bg1"/>
              </a:solidFill>
            </a:endParaRPr>
          </a:p>
        </p:txBody>
      </p:sp>
    </p:spTree>
    <p:extLst>
      <p:ext uri="{BB962C8B-B14F-4D97-AF65-F5344CB8AC3E}">
        <p14:creationId xmlns:p14="http://schemas.microsoft.com/office/powerpoint/2010/main" val="165524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432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hangingPunct="1"/>
            <a:r>
              <a:rPr lang="en-US" altLang="en-US" sz="3600" b="1" smtClean="0">
                <a:effectLst>
                  <a:outerShdw blurRad="38100" dist="38100" dir="2700000" algn="tl">
                    <a:srgbClr val="C0C0C0"/>
                  </a:outerShdw>
                </a:effectLst>
              </a:rPr>
              <a:t>Learning Activity #2: Inside-Outside Circle</a:t>
            </a:r>
          </a:p>
        </p:txBody>
      </p:sp>
      <p:pic>
        <p:nvPicPr>
          <p:cNvPr id="23554" name="Picture 2" descr="http://rebekahmercer.weebly.com/uploads/1/3/7/5/13759985/2228498_orig.p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20900"/>
            <a:ext cx="288766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344864" y="2120900"/>
            <a:ext cx="5467970" cy="3170238"/>
          </a:xfrm>
          <a:prstGeom prst="rect">
            <a:avLst/>
          </a:prstGeom>
          <a:noFill/>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b="1" dirty="0">
                <a:effectLst>
                  <a:outerShdw blurRad="38100" dist="38100" dir="2700000" algn="tl">
                    <a:srgbClr val="C0C0C0"/>
                  </a:outerShdw>
                </a:effectLst>
                <a:latin typeface="Comic Sans MS" panose="030F0702030302020204" pitchFamily="66" charset="0"/>
              </a:rPr>
              <a:t>If your birthday is in </a:t>
            </a:r>
            <a:r>
              <a:rPr lang="en-US" altLang="en-US" sz="2000" b="1" dirty="0" smtClean="0">
                <a:effectLst>
                  <a:outerShdw blurRad="38100" dist="38100" dir="2700000" algn="tl">
                    <a:srgbClr val="C0C0C0"/>
                  </a:outerShdw>
                </a:effectLst>
                <a:latin typeface="Comic Sans MS" panose="030F0702030302020204" pitchFamily="66" charset="0"/>
              </a:rPr>
              <a:t>an </a:t>
            </a:r>
            <a:r>
              <a:rPr lang="en-US" altLang="en-US" sz="2000" b="1" dirty="0" smtClean="0">
                <a:solidFill>
                  <a:srgbClr val="FF0000"/>
                </a:solidFill>
                <a:effectLst>
                  <a:outerShdw blurRad="38100" dist="38100" dir="2700000" algn="tl">
                    <a:srgbClr val="C0C0C0"/>
                  </a:outerShdw>
                </a:effectLst>
                <a:latin typeface="Comic Sans MS" panose="030F0702030302020204" pitchFamily="66" charset="0"/>
              </a:rPr>
              <a:t>odd-numbered month</a:t>
            </a:r>
            <a:r>
              <a:rPr lang="en-US" altLang="en-US" sz="2000" b="1" dirty="0" smtClean="0">
                <a:effectLst>
                  <a:outerShdw blurRad="38100" dist="38100" dir="2700000" algn="tl">
                    <a:srgbClr val="C0C0C0"/>
                  </a:outerShdw>
                </a:effectLst>
                <a:latin typeface="Comic Sans MS" panose="030F0702030302020204" pitchFamily="66" charset="0"/>
              </a:rPr>
              <a:t>, </a:t>
            </a:r>
            <a:r>
              <a:rPr lang="en-US" altLang="en-US" sz="2000" b="1" dirty="0">
                <a:effectLst>
                  <a:outerShdw blurRad="38100" dist="38100" dir="2700000" algn="tl">
                    <a:srgbClr val="C0C0C0"/>
                  </a:outerShdw>
                </a:effectLst>
                <a:latin typeface="Comic Sans MS" panose="030F0702030302020204" pitchFamily="66" charset="0"/>
              </a:rPr>
              <a:t>please form the </a:t>
            </a:r>
            <a:r>
              <a:rPr lang="en-US" altLang="en-US" sz="2000" b="1" dirty="0">
                <a:solidFill>
                  <a:srgbClr val="FF0000"/>
                </a:solidFill>
                <a:effectLst>
                  <a:outerShdw blurRad="38100" dist="38100" dir="2700000" algn="tl">
                    <a:srgbClr val="C0C0C0"/>
                  </a:outerShdw>
                </a:effectLst>
                <a:latin typeface="Comic Sans MS" panose="030F0702030302020204" pitchFamily="66" charset="0"/>
              </a:rPr>
              <a:t>inside circle </a:t>
            </a:r>
            <a:r>
              <a:rPr lang="en-US" altLang="en-US" sz="2000" b="1" dirty="0">
                <a:effectLst>
                  <a:outerShdw blurRad="38100" dist="38100" dir="2700000" algn="tl">
                    <a:srgbClr val="C0C0C0"/>
                  </a:outerShdw>
                </a:effectLst>
                <a:latin typeface="Comic Sans MS" panose="030F0702030302020204" pitchFamily="66" charset="0"/>
              </a:rPr>
              <a:t>and face out.</a:t>
            </a:r>
          </a:p>
          <a:p>
            <a:pPr eaLnBrk="1" hangingPunct="1"/>
            <a:endParaRPr lang="en-US" altLang="en-US" sz="2000" b="1" dirty="0">
              <a:effectLst>
                <a:outerShdw blurRad="38100" dist="38100" dir="2700000" algn="tl">
                  <a:srgbClr val="C0C0C0"/>
                </a:outerShdw>
              </a:effectLst>
              <a:latin typeface="Comic Sans MS" panose="030F0702030302020204" pitchFamily="66" charset="0"/>
            </a:endParaRPr>
          </a:p>
          <a:p>
            <a:pPr eaLnBrk="1" hangingPunct="1"/>
            <a:r>
              <a:rPr lang="en-US" altLang="en-US" sz="2000" b="1" dirty="0">
                <a:effectLst>
                  <a:outerShdw blurRad="38100" dist="38100" dir="2700000" algn="tl">
                    <a:srgbClr val="C0C0C0"/>
                  </a:outerShdw>
                </a:effectLst>
                <a:latin typeface="Comic Sans MS" panose="030F0702030302020204" pitchFamily="66" charset="0"/>
              </a:rPr>
              <a:t>If your birthday is in </a:t>
            </a:r>
            <a:r>
              <a:rPr lang="en-US" altLang="en-US" sz="2000" b="1" dirty="0" smtClean="0">
                <a:effectLst>
                  <a:outerShdw blurRad="38100" dist="38100" dir="2700000" algn="tl">
                    <a:srgbClr val="C0C0C0"/>
                  </a:outerShdw>
                </a:effectLst>
                <a:latin typeface="Comic Sans MS" panose="030F0702030302020204" pitchFamily="66" charset="0"/>
              </a:rPr>
              <a:t>an </a:t>
            </a:r>
            <a:r>
              <a:rPr lang="en-US" altLang="en-US" sz="2000" b="1" dirty="0" smtClean="0">
                <a:solidFill>
                  <a:srgbClr val="0000FF"/>
                </a:solidFill>
                <a:effectLst>
                  <a:outerShdw blurRad="38100" dist="38100" dir="2700000" algn="tl">
                    <a:srgbClr val="C0C0C0"/>
                  </a:outerShdw>
                </a:effectLst>
                <a:latin typeface="Comic Sans MS" panose="030F0702030302020204" pitchFamily="66" charset="0"/>
              </a:rPr>
              <a:t>even-numbered month</a:t>
            </a:r>
            <a:r>
              <a:rPr lang="en-US" altLang="en-US" sz="2000" b="1" dirty="0" smtClean="0">
                <a:effectLst>
                  <a:outerShdw blurRad="38100" dist="38100" dir="2700000" algn="tl">
                    <a:srgbClr val="C0C0C0"/>
                  </a:outerShdw>
                </a:effectLst>
                <a:latin typeface="Comic Sans MS" panose="030F0702030302020204" pitchFamily="66" charset="0"/>
              </a:rPr>
              <a:t>, </a:t>
            </a:r>
            <a:r>
              <a:rPr lang="en-US" altLang="en-US" sz="2000" b="1" dirty="0">
                <a:effectLst>
                  <a:outerShdw blurRad="38100" dist="38100" dir="2700000" algn="tl">
                    <a:srgbClr val="C0C0C0"/>
                  </a:outerShdw>
                </a:effectLst>
                <a:latin typeface="Comic Sans MS" panose="030F0702030302020204" pitchFamily="66" charset="0"/>
              </a:rPr>
              <a:t>please form the </a:t>
            </a:r>
            <a:r>
              <a:rPr lang="en-US" altLang="en-US" sz="2000" b="1" dirty="0">
                <a:solidFill>
                  <a:srgbClr val="0000FF"/>
                </a:solidFill>
                <a:effectLst>
                  <a:outerShdw blurRad="38100" dist="38100" dir="2700000" algn="tl">
                    <a:srgbClr val="C0C0C0"/>
                  </a:outerShdw>
                </a:effectLst>
                <a:latin typeface="Comic Sans MS" panose="030F0702030302020204" pitchFamily="66" charset="0"/>
              </a:rPr>
              <a:t>outside circle </a:t>
            </a:r>
            <a:r>
              <a:rPr lang="en-US" altLang="en-US" sz="2000" b="1" dirty="0">
                <a:effectLst>
                  <a:outerShdw blurRad="38100" dist="38100" dir="2700000" algn="tl">
                    <a:srgbClr val="C0C0C0"/>
                  </a:outerShdw>
                </a:effectLst>
                <a:latin typeface="Comic Sans MS" panose="030F0702030302020204" pitchFamily="66" charset="0"/>
              </a:rPr>
              <a:t>and face in.</a:t>
            </a:r>
          </a:p>
          <a:p>
            <a:pPr eaLnBrk="1" hangingPunct="1"/>
            <a:endParaRPr lang="en-US" altLang="en-US" sz="2000" b="1" dirty="0">
              <a:effectLst>
                <a:outerShdw blurRad="38100" dist="38100" dir="2700000" algn="tl">
                  <a:srgbClr val="C0C0C0"/>
                </a:outerShdw>
              </a:effectLst>
              <a:latin typeface="Comic Sans MS" panose="030F0702030302020204" pitchFamily="66" charset="0"/>
            </a:endParaRPr>
          </a:p>
          <a:p>
            <a:pPr eaLnBrk="1" hangingPunct="1"/>
            <a:r>
              <a:rPr lang="en-US" altLang="en-US" sz="2000" b="1" dirty="0">
                <a:effectLst>
                  <a:outerShdw blurRad="38100" dist="38100" dir="2700000" algn="tl">
                    <a:srgbClr val="C0C0C0"/>
                  </a:outerShdw>
                </a:effectLst>
                <a:latin typeface="Comic Sans MS" panose="030F0702030302020204" pitchFamily="66" charset="0"/>
              </a:rPr>
              <a:t>If you </a:t>
            </a:r>
            <a:r>
              <a:rPr lang="en-US" altLang="en-US" sz="2000" b="1" dirty="0">
                <a:solidFill>
                  <a:srgbClr val="008000"/>
                </a:solidFill>
                <a:effectLst>
                  <a:outerShdw blurRad="38100" dist="38100" dir="2700000" algn="tl">
                    <a:srgbClr val="C0C0C0"/>
                  </a:outerShdw>
                </a:effectLst>
                <a:latin typeface="Comic Sans MS" panose="030F0702030302020204" pitchFamily="66" charset="0"/>
              </a:rPr>
              <a:t>can’t recall </a:t>
            </a:r>
            <a:r>
              <a:rPr lang="en-US" altLang="en-US" sz="2000" b="1" dirty="0">
                <a:effectLst>
                  <a:outerShdw blurRad="38100" dist="38100" dir="2700000" algn="tl">
                    <a:srgbClr val="C0C0C0"/>
                  </a:outerShdw>
                </a:effectLst>
                <a:latin typeface="Comic Sans MS" panose="030F0702030302020204" pitchFamily="66" charset="0"/>
              </a:rPr>
              <a:t>your birthday, </a:t>
            </a:r>
            <a:r>
              <a:rPr lang="en-US" altLang="en-US" sz="2000" b="1" dirty="0">
                <a:solidFill>
                  <a:srgbClr val="008000"/>
                </a:solidFill>
                <a:effectLst>
                  <a:outerShdw blurRad="38100" dist="38100" dir="2700000" algn="tl">
                    <a:srgbClr val="C0C0C0"/>
                  </a:outerShdw>
                </a:effectLst>
                <a:latin typeface="Comic Sans MS" panose="030F0702030302020204" pitchFamily="66" charset="0"/>
              </a:rPr>
              <a:t>fill in </a:t>
            </a:r>
            <a:r>
              <a:rPr lang="en-US" altLang="en-US" sz="2000" b="1" dirty="0">
                <a:effectLst>
                  <a:outerShdw blurRad="38100" dist="38100" dir="2700000" algn="tl">
                    <a:srgbClr val="C0C0C0"/>
                  </a:outerShdw>
                </a:effectLst>
                <a:latin typeface="Comic Sans MS" panose="030F0702030302020204" pitchFamily="66" charset="0"/>
              </a:rPr>
              <a:t>the remaining </a:t>
            </a:r>
            <a:r>
              <a:rPr lang="en-US" altLang="en-US" sz="2000" b="1" dirty="0" smtClean="0">
                <a:effectLst>
                  <a:outerShdw blurRad="38100" dist="38100" dir="2700000" algn="tl">
                    <a:srgbClr val="C0C0C0"/>
                  </a:outerShdw>
                </a:effectLst>
                <a:latin typeface="Comic Sans MS" panose="030F0702030302020204" pitchFamily="66" charset="0"/>
              </a:rPr>
              <a:t>spots </a:t>
            </a:r>
            <a:r>
              <a:rPr lang="en-US" altLang="en-US" sz="2000" b="1" dirty="0" smtClean="0">
                <a:solidFill>
                  <a:srgbClr val="008000"/>
                </a:solidFill>
                <a:effectLst>
                  <a:outerShdw blurRad="38100" dist="38100" dir="2700000" algn="tl">
                    <a:srgbClr val="C0C0C0"/>
                  </a:outerShdw>
                </a:effectLst>
                <a:latin typeface="Comic Sans MS" panose="030F0702030302020204" pitchFamily="66" charset="0"/>
                <a:sym typeface="Wingdings"/>
              </a:rPr>
              <a:t></a:t>
            </a:r>
            <a:endParaRPr lang="en-US" altLang="en-US" sz="2000" b="1" dirty="0">
              <a:solidFill>
                <a:srgbClr val="008000"/>
              </a:solidFill>
              <a:effectLst>
                <a:outerShdw blurRad="38100" dist="38100" dir="2700000" algn="tl">
                  <a:srgbClr val="C0C0C0"/>
                </a:outerShdw>
              </a:effectLst>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6264" y="1200434"/>
            <a:ext cx="5494301" cy="4747037"/>
          </a:xfrm>
          <a:effectLst>
            <a:softEdge rad="112500"/>
          </a:effectLst>
        </p:spPr>
      </p:pic>
      <p:sp>
        <p:nvSpPr>
          <p:cNvPr id="5" name="TextBox 4"/>
          <p:cNvSpPr txBox="1"/>
          <p:nvPr/>
        </p:nvSpPr>
        <p:spPr>
          <a:xfrm>
            <a:off x="1535339" y="3928471"/>
            <a:ext cx="6738177" cy="1384995"/>
          </a:xfrm>
          <a:prstGeom prst="rect">
            <a:avLst/>
          </a:prstGeom>
          <a:solidFill>
            <a:schemeClr val="bg2">
              <a:lumMod val="75000"/>
              <a:alpha val="62000"/>
            </a:schemeClr>
          </a:solidFill>
          <a:effectLst>
            <a:softEdge rad="127000"/>
          </a:effec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800" b="1">
                <a:solidFill>
                  <a:srgbClr val="FF0000"/>
                </a:solidFill>
                <a:effectLst>
                  <a:outerShdw blurRad="38100" dist="38100" dir="2700000" algn="tl">
                    <a:srgbClr val="C0C0C0"/>
                  </a:outerShdw>
                </a:effectLst>
              </a:rPr>
              <a:t>Discussion Stem - What instructional strategies do we use regularly that engage students and ensure high expectations?</a:t>
            </a:r>
          </a:p>
        </p:txBody>
      </p:sp>
      <p:sp>
        <p:nvSpPr>
          <p:cNvPr id="6" name="Title 1"/>
          <p:cNvSpPr txBox="1">
            <a:spLocks/>
          </p:cNvSpPr>
          <p:nvPr/>
        </p:nvSpPr>
        <p:spPr>
          <a:xfrm>
            <a:off x="476264" y="1200434"/>
            <a:ext cx="8584105" cy="1120775"/>
          </a:xfrm>
          <a:prstGeom prst="rect">
            <a:avLst/>
          </a:prstGeom>
          <a:solidFill>
            <a:schemeClr val="bg2">
              <a:lumMod val="75000"/>
            </a:schemeClr>
          </a:solidFill>
          <a:effectLst>
            <a:softEdge rad="317500"/>
          </a:effec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90000"/>
              </a:lnSpc>
            </a:pPr>
            <a:r>
              <a:rPr lang="en-US" altLang="en-US" sz="3600" b="1">
                <a:solidFill>
                  <a:srgbClr val="FF0000"/>
                </a:solidFill>
                <a:effectLst>
                  <a:outerShdw blurRad="38100" dist="38100" dir="2700000" algn="tl">
                    <a:srgbClr val="C0C0C0"/>
                  </a:outerShdw>
                </a:effectLst>
              </a:rPr>
              <a:t>Fundamental I: Curriculum and Instruction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19011"/>
          <a:stretch/>
        </p:blipFill>
        <p:spPr>
          <a:xfrm>
            <a:off x="3609038" y="1081799"/>
            <a:ext cx="4782293" cy="4748499"/>
          </a:xfrm>
          <a:prstGeom prst="rect">
            <a:avLst/>
          </a:prstGeom>
          <a:solidFill>
            <a:schemeClr val="bg2">
              <a:lumMod val="75000"/>
            </a:schemeClr>
          </a:solidFill>
          <a:ln>
            <a:noFill/>
          </a:ln>
          <a:effectLst>
            <a:softEdge rad="112500"/>
          </a:effectLst>
        </p:spPr>
      </p:pic>
      <p:sp>
        <p:nvSpPr>
          <p:cNvPr id="2" name="Title 1"/>
          <p:cNvSpPr>
            <a:spLocks noGrp="1"/>
          </p:cNvSpPr>
          <p:nvPr>
            <p:ph type="title"/>
          </p:nvPr>
        </p:nvSpPr>
        <p:spPr>
          <a:xfrm>
            <a:off x="687714" y="1079560"/>
            <a:ext cx="7794334" cy="1120775"/>
          </a:xfrm>
          <a:solidFill>
            <a:schemeClr val="bg2">
              <a:lumMod val="75000"/>
            </a:schemeClr>
          </a:solidFill>
          <a:effectLst>
            <a:softEdge rad="317500"/>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orm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4300" b="1" smtClean="0">
                <a:solidFill>
                  <a:srgbClr val="FF6600"/>
                </a:solidFill>
                <a:effectLst>
                  <a:outerShdw blurRad="38100" dist="38100" dir="2700000" algn="tl">
                    <a:srgbClr val="C0C0C0"/>
                  </a:outerShdw>
                </a:effectLst>
              </a:rPr>
              <a:t>Fundamental II: Inclusive Practice</a:t>
            </a:r>
          </a:p>
        </p:txBody>
      </p:sp>
      <p:sp>
        <p:nvSpPr>
          <p:cNvPr id="3" name="Content Placeholder 2"/>
          <p:cNvSpPr>
            <a:spLocks noGrp="1"/>
          </p:cNvSpPr>
          <p:nvPr>
            <p:ph idx="1"/>
          </p:nvPr>
        </p:nvSpPr>
        <p:spPr>
          <a:xfrm>
            <a:off x="258573" y="2704570"/>
            <a:ext cx="5386574" cy="2618092"/>
          </a:xfrm>
          <a:solidFill>
            <a:schemeClr val="bg2">
              <a:lumMod val="75000"/>
              <a:alpha val="62000"/>
            </a:schemeClr>
          </a:solidFill>
          <a:effectLst>
            <a:softEdge rad="317500"/>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orm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indent="0" eaLnBrk="1" hangingPunct="1">
              <a:lnSpc>
                <a:spcPct val="80000"/>
              </a:lnSpc>
              <a:buFont typeface="Arial" panose="020B0604020202020204" pitchFamily="34" charset="0"/>
              <a:buNone/>
            </a:pPr>
            <a:r>
              <a:rPr lang="en-US" altLang="en-US" sz="3100" b="1" smtClean="0">
                <a:solidFill>
                  <a:srgbClr val="FF6600"/>
                </a:solidFill>
                <a:effectLst>
                  <a:outerShdw blurRad="38100" dist="38100" dir="2700000" algn="tl">
                    <a:srgbClr val="C0C0C0"/>
                  </a:outerShdw>
                </a:effectLst>
              </a:rPr>
              <a:t>Discussion Stems</a:t>
            </a:r>
          </a:p>
          <a:p>
            <a:pPr marL="0" indent="0" eaLnBrk="1" hangingPunct="1">
              <a:lnSpc>
                <a:spcPct val="80000"/>
              </a:lnSpc>
            </a:pPr>
            <a:r>
              <a:rPr lang="en-US" altLang="en-US" sz="3100" b="1" smtClean="0">
                <a:solidFill>
                  <a:srgbClr val="FF6600"/>
                </a:solidFill>
                <a:effectLst>
                  <a:outerShdw blurRad="38100" dist="38100" dir="2700000" algn="tl">
                    <a:srgbClr val="C0C0C0"/>
                  </a:outerShdw>
                </a:effectLst>
              </a:rPr>
              <a:t>What are the ways in which co-planning and co-teaching take place in our building?</a:t>
            </a:r>
          </a:p>
          <a:p>
            <a:pPr marL="0" indent="0" eaLnBrk="1" hangingPunct="1">
              <a:lnSpc>
                <a:spcPct val="80000"/>
              </a:lnSpc>
            </a:pPr>
            <a:r>
              <a:rPr lang="en-US" altLang="en-US" sz="3100" b="1" smtClean="0">
                <a:solidFill>
                  <a:srgbClr val="FF6600"/>
                </a:solidFill>
                <a:effectLst>
                  <a:outerShdw blurRad="38100" dist="38100" dir="2700000" algn="tl">
                    <a:srgbClr val="C0C0C0"/>
                  </a:outerShdw>
                </a:effectLst>
              </a:rPr>
              <a:t>What does inclusive practice look like in our building?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9261" b="45364"/>
          <a:stretch/>
        </p:blipFill>
        <p:spPr>
          <a:xfrm>
            <a:off x="158755" y="975833"/>
            <a:ext cx="6209041" cy="3538665"/>
          </a:xfrm>
          <a:prstGeom prst="rect">
            <a:avLst/>
          </a:prstGeom>
          <a:ln>
            <a:noFill/>
          </a:ln>
          <a:effectLst>
            <a:softEdge rad="112500"/>
          </a:effectLst>
        </p:spPr>
      </p:pic>
      <p:sp>
        <p:nvSpPr>
          <p:cNvPr id="2" name="Title 1"/>
          <p:cNvSpPr>
            <a:spLocks noGrp="1"/>
          </p:cNvSpPr>
          <p:nvPr>
            <p:ph type="title"/>
          </p:nvPr>
        </p:nvSpPr>
        <p:spPr>
          <a:xfrm>
            <a:off x="78005" y="2032886"/>
            <a:ext cx="8901615" cy="1139825"/>
          </a:xfrm>
          <a:solidFill>
            <a:schemeClr val="bg2">
              <a:lumMod val="75000"/>
            </a:schemeClr>
          </a:solidFill>
          <a:effectLst>
            <a:softEdge rad="317500"/>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o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b="1" smtClean="0">
                <a:solidFill>
                  <a:srgbClr val="008000"/>
                </a:solidFill>
                <a:effectLst>
                  <a:outerShdw blurRad="38100" dist="38100" dir="2700000" algn="tl">
                    <a:srgbClr val="C0C0C0"/>
                  </a:outerShdw>
                </a:effectLst>
              </a:rPr>
              <a:t>Fundamental III: Climate &amp; Engagement</a:t>
            </a:r>
          </a:p>
        </p:txBody>
      </p:sp>
      <p:sp>
        <p:nvSpPr>
          <p:cNvPr id="5" name="Rectangle 4"/>
          <p:cNvSpPr/>
          <p:nvPr/>
        </p:nvSpPr>
        <p:spPr>
          <a:xfrm>
            <a:off x="791989" y="3333900"/>
            <a:ext cx="7983105" cy="2308324"/>
          </a:xfrm>
          <a:prstGeom prst="rect">
            <a:avLst/>
          </a:prstGeom>
          <a:solidFill>
            <a:schemeClr val="bg2">
              <a:lumMod val="75000"/>
              <a:alpha val="62000"/>
            </a:schemeClr>
          </a:solidFill>
          <a:effectLst>
            <a:softEdge rad="127000"/>
          </a:effec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a:solidFill>
                  <a:srgbClr val="008000"/>
                </a:solidFill>
                <a:effectLst>
                  <a:outerShdw blurRad="38100" dist="38100" dir="2700000" algn="tl">
                    <a:srgbClr val="C0C0C0"/>
                  </a:outerShdw>
                </a:effectLst>
              </a:rPr>
              <a:t>Discussion Stems</a:t>
            </a:r>
          </a:p>
          <a:p>
            <a:pPr eaLnBrk="1" hangingPunct="1">
              <a:buFont typeface="Arial" panose="020B0604020202020204" pitchFamily="34" charset="0"/>
              <a:buChar char="•"/>
            </a:pPr>
            <a:r>
              <a:rPr lang="en-US" altLang="en-US" b="1">
                <a:solidFill>
                  <a:srgbClr val="008000"/>
                </a:solidFill>
                <a:effectLst>
                  <a:outerShdw blurRad="38100" dist="38100" dir="2700000" algn="tl">
                    <a:srgbClr val="C0C0C0"/>
                  </a:outerShdw>
                </a:effectLst>
              </a:rPr>
              <a:t>To what extent are Social Emotional Learning strategies incorporated into daily instructional practice?</a:t>
            </a:r>
          </a:p>
          <a:p>
            <a:pPr eaLnBrk="1" hangingPunct="1">
              <a:buFont typeface="Arial" panose="020B0604020202020204" pitchFamily="34" charset="0"/>
              <a:buChar char="•"/>
            </a:pPr>
            <a:r>
              <a:rPr lang="en-US" altLang="en-US" b="1">
                <a:solidFill>
                  <a:srgbClr val="008000"/>
                </a:solidFill>
                <a:effectLst>
                  <a:outerShdw blurRad="38100" dist="38100" dir="2700000" algn="tl">
                    <a:srgbClr val="C0C0C0"/>
                  </a:outerShdw>
                </a:effectLst>
              </a:rPr>
              <a:t>What clear, consistent classroom and school wide behavioral expectations for our students do we teach regularly?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90606" y="1210632"/>
            <a:ext cx="6676339" cy="4282935"/>
          </a:xfrm>
          <a:prstGeom prst="rect">
            <a:avLst/>
          </a:prstGeom>
          <a:ln>
            <a:noFill/>
          </a:ln>
          <a:effectLst>
            <a:softEdge rad="112500"/>
          </a:effectLst>
        </p:spPr>
      </p:pic>
      <p:sp>
        <p:nvSpPr>
          <p:cNvPr id="2" name="Title 1"/>
          <p:cNvSpPr>
            <a:spLocks noGrp="1"/>
          </p:cNvSpPr>
          <p:nvPr>
            <p:ph type="title"/>
          </p:nvPr>
        </p:nvSpPr>
        <p:spPr>
          <a:solidFill>
            <a:schemeClr val="bg2">
              <a:lumMod val="75000"/>
            </a:schemeClr>
          </a:solidFill>
          <a:effectLst>
            <a:softEdge rad="317500"/>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orm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4300" b="1" smtClean="0">
                <a:solidFill>
                  <a:srgbClr val="3366FF"/>
                </a:solidFill>
                <a:effectLst>
                  <a:outerShdw blurRad="38100" dist="38100" dir="2700000" algn="tl">
                    <a:srgbClr val="C0C0C0"/>
                  </a:outerShdw>
                </a:effectLst>
              </a:rPr>
              <a:t>Fundamental IV: MTSS</a:t>
            </a:r>
          </a:p>
        </p:txBody>
      </p:sp>
      <p:sp>
        <p:nvSpPr>
          <p:cNvPr id="3" name="Content Placeholder 2"/>
          <p:cNvSpPr>
            <a:spLocks noGrp="1"/>
          </p:cNvSpPr>
          <p:nvPr>
            <p:ph idx="1"/>
          </p:nvPr>
        </p:nvSpPr>
        <p:spPr>
          <a:xfrm>
            <a:off x="186404" y="2396630"/>
            <a:ext cx="7886700" cy="3307502"/>
          </a:xfrm>
          <a:solidFill>
            <a:schemeClr val="bg2">
              <a:lumMod val="75000"/>
              <a:alpha val="62000"/>
            </a:schemeClr>
          </a:solidFill>
          <a:effectLst>
            <a:softEdge rad="317500"/>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indent="0" eaLnBrk="1" hangingPunct="1">
              <a:buFont typeface="Arial" panose="020B0604020202020204" pitchFamily="34" charset="0"/>
              <a:buNone/>
            </a:pPr>
            <a:r>
              <a:rPr lang="en-US" altLang="en-US" sz="3200" b="1" smtClean="0">
                <a:solidFill>
                  <a:srgbClr val="3366FF"/>
                </a:solidFill>
                <a:effectLst>
                  <a:outerShdw blurRad="38100" dist="38100" dir="2700000" algn="tl">
                    <a:srgbClr val="C0C0C0"/>
                  </a:outerShdw>
                </a:effectLst>
              </a:rPr>
              <a:t>Discussion Stems</a:t>
            </a:r>
          </a:p>
          <a:p>
            <a:pPr marL="0" indent="0" eaLnBrk="1" hangingPunct="1"/>
            <a:r>
              <a:rPr lang="en-US" altLang="en-US" sz="3200" b="1" smtClean="0">
                <a:solidFill>
                  <a:srgbClr val="3366FF"/>
                </a:solidFill>
                <a:effectLst>
                  <a:outerShdw blurRad="38100" dist="38100" dir="2700000" algn="tl">
                    <a:srgbClr val="C0C0C0"/>
                  </a:outerShdw>
                </a:effectLst>
              </a:rPr>
              <a:t>How are PLC structures and discussions leading to more effective MTSS outcomes?</a:t>
            </a:r>
          </a:p>
          <a:p>
            <a:pPr marL="0" indent="0" eaLnBrk="1" hangingPunct="1"/>
            <a:r>
              <a:rPr lang="en-US" altLang="en-US" sz="3200" b="1" smtClean="0">
                <a:solidFill>
                  <a:srgbClr val="3366FF"/>
                </a:solidFill>
                <a:effectLst>
                  <a:outerShdw blurRad="38100" dist="38100" dir="2700000" algn="tl">
                    <a:srgbClr val="C0C0C0"/>
                  </a:outerShdw>
                </a:effectLst>
              </a:rPr>
              <a:t>What are the ways in which PLCs incorporate discussions regarding student academic and behavioral progress?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vimeocdn.com/video/372836151_640.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6539" y="1116913"/>
            <a:ext cx="4796768" cy="4087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234056" y="1116913"/>
            <a:ext cx="3501607" cy="3962815"/>
          </a:xfrm>
          <a:solidFill>
            <a:schemeClr val="bg2">
              <a:lumMod val="75000"/>
              <a:alpha val="62000"/>
            </a:schemeClr>
          </a:solidFill>
          <a:effectLst>
            <a:softEdge rad="317500"/>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orm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indent="0" eaLnBrk="1" hangingPunct="1">
              <a:buFont typeface="Arial" panose="020B0604020202020204" pitchFamily="34" charset="0"/>
              <a:buNone/>
            </a:pPr>
            <a:r>
              <a:rPr lang="en-US" altLang="en-US" sz="3000" b="1" smtClean="0">
                <a:effectLst>
                  <a:outerShdw blurRad="38100" dist="38100" dir="2700000" algn="tl">
                    <a:srgbClr val="C0C0C0"/>
                  </a:outerShdw>
                </a:effectLst>
              </a:rPr>
              <a:t>Reflecting on the Four Fundamentals and discussion stems, if you had to choose one to focus on for the year, which one would you select and why?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US" altLang="en-US" sz="4300" b="1" smtClean="0">
                <a:effectLst>
                  <a:outerShdw blurRad="38100" dist="38100" dir="2700000" algn="tl">
                    <a:srgbClr val="C0C0C0"/>
                  </a:outerShdw>
                </a:effectLst>
              </a:rPr>
              <a:t>Learning Activity #3: Four Corners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4060205"/>
              </p:ext>
            </p:extLst>
          </p:nvPr>
        </p:nvGraphicFramePr>
        <p:xfrm>
          <a:off x="628650" y="1825625"/>
          <a:ext cx="7524549" cy="3753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3" descr="Push-Pi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 y="3566672"/>
            <a:ext cx="1027113"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3" descr="poster%20priority.pdf"/>
          <p:cNvPicPr>
            <a:picLocks noChangeAspect="1"/>
          </p:cNvPicPr>
          <p:nvPr/>
        </p:nvPicPr>
        <p:blipFill>
          <a:blip r:embed="rId4">
            <a:extLst>
              <a:ext uri="{28A0092B-C50C-407E-A947-70E740481C1C}">
                <a14:useLocalDpi xmlns:a14="http://schemas.microsoft.com/office/drawing/2010/main" val="0"/>
              </a:ext>
            </a:extLst>
          </a:blip>
          <a:srcRect l="2847" t="7567" r="13943" b="26074"/>
          <a:stretch>
            <a:fillRect/>
          </a:stretch>
        </p:blipFill>
        <p:spPr bwMode="auto">
          <a:xfrm>
            <a:off x="2736850" y="2349500"/>
            <a:ext cx="4160838"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1125" y="1468438"/>
            <a:ext cx="2355850" cy="1816100"/>
          </a:xfrm>
          <a:prstGeom prst="rect">
            <a:avLst/>
          </a:prstGeom>
          <a:solidFill>
            <a:schemeClr val="accent5">
              <a:lumMod val="40000"/>
              <a:lumOff val="60000"/>
            </a:schemeClr>
          </a:solidFill>
        </p:spPr>
        <p:txBody>
          <a:bodyPr>
            <a:spAutoFit/>
          </a:bodyPr>
          <a:lstStyle/>
          <a:p>
            <a:pPr algn="ctr">
              <a:defRPr/>
            </a:pPr>
            <a:r>
              <a:rPr lang="en-US" sz="1600" dirty="0">
                <a:solidFill>
                  <a:srgbClr val="FF0000"/>
                </a:solidFill>
                <a:latin typeface="Chalkduster"/>
                <a:ea typeface="ＭＳ Ｐゴシック" charset="0"/>
                <a:cs typeface="Chalkduster"/>
              </a:rPr>
              <a:t>1. </a:t>
            </a:r>
            <a:r>
              <a:rPr lang="en-US" sz="1600" dirty="0">
                <a:latin typeface="Chalkduster"/>
                <a:ea typeface="ＭＳ Ｐゴシック" charset="0"/>
                <a:cs typeface="Chalkduster"/>
              </a:rPr>
              <a:t>After visiting all Four Corners, as a whole staff, list a few strengths and opportunities for growth</a:t>
            </a:r>
          </a:p>
        </p:txBody>
      </p:sp>
      <p:sp>
        <p:nvSpPr>
          <p:cNvPr id="5" name="TextBox 4"/>
          <p:cNvSpPr txBox="1"/>
          <p:nvPr/>
        </p:nvSpPr>
        <p:spPr>
          <a:xfrm>
            <a:off x="6777038" y="1116013"/>
            <a:ext cx="2028825" cy="1754187"/>
          </a:xfrm>
          <a:prstGeom prst="rect">
            <a:avLst/>
          </a:prstGeom>
          <a:solidFill>
            <a:schemeClr val="accent2">
              <a:lumMod val="40000"/>
              <a:lumOff val="60000"/>
            </a:schemeClr>
          </a:solidFill>
        </p:spPr>
        <p:txBody>
          <a:bodyPr>
            <a:spAutoFit/>
          </a:bodyPr>
          <a:lstStyle/>
          <a:p>
            <a:pPr algn="ctr">
              <a:defRPr/>
            </a:pPr>
            <a:r>
              <a:rPr lang="en-US" dirty="0">
                <a:solidFill>
                  <a:srgbClr val="FF0000"/>
                </a:solidFill>
                <a:latin typeface="Chalkduster"/>
                <a:ea typeface="ＭＳ Ｐゴシック" charset="0"/>
                <a:cs typeface="Chalkduster"/>
              </a:rPr>
              <a:t>2.</a:t>
            </a:r>
            <a:r>
              <a:rPr lang="en-US" dirty="0">
                <a:latin typeface="Chalkduster"/>
                <a:ea typeface="ＭＳ Ｐゴシック" charset="0"/>
                <a:cs typeface="Chalkduster"/>
              </a:rPr>
              <a:t> Prioritize area of focus and determine needed supports</a:t>
            </a:r>
          </a:p>
        </p:txBody>
      </p:sp>
      <p:sp>
        <p:nvSpPr>
          <p:cNvPr id="7" name="TextBox 6"/>
          <p:cNvSpPr txBox="1"/>
          <p:nvPr/>
        </p:nvSpPr>
        <p:spPr>
          <a:xfrm>
            <a:off x="4855660" y="4721465"/>
            <a:ext cx="4084056" cy="1477328"/>
          </a:xfrm>
          <a:prstGeom prst="rect">
            <a:avLst/>
          </a:prstGeom>
          <a:solidFill>
            <a:schemeClr val="tx2">
              <a:lumMod val="40000"/>
              <a:lumOff val="60000"/>
            </a:schemeClr>
          </a:solidFill>
        </p:spPr>
        <p:txBody>
          <a:bodyPr wrap="square">
            <a:spAutoFit/>
          </a:bodyPr>
          <a:lstStyle/>
          <a:p>
            <a:pPr algn="ctr">
              <a:defRPr/>
            </a:pPr>
            <a:r>
              <a:rPr lang="en-US" dirty="0">
                <a:solidFill>
                  <a:srgbClr val="FF0000"/>
                </a:solidFill>
                <a:latin typeface="Chalkduster"/>
                <a:ea typeface="ＭＳ Ｐゴシック" charset="0"/>
                <a:cs typeface="Chalkduster"/>
              </a:rPr>
              <a:t>3.</a:t>
            </a:r>
            <a:r>
              <a:rPr lang="en-US" dirty="0">
                <a:latin typeface="Chalkduster"/>
                <a:ea typeface="ＭＳ Ｐゴシック" charset="0"/>
                <a:cs typeface="Chalkduster"/>
              </a:rPr>
              <a:t> </a:t>
            </a:r>
            <a:r>
              <a:rPr lang="en-US" dirty="0" smtClean="0">
                <a:latin typeface="Chalkduster"/>
                <a:ea typeface="ＭＳ Ｐゴシック" charset="0"/>
                <a:cs typeface="Chalkduster"/>
              </a:rPr>
              <a:t>Transfer poster information to electronic version and </a:t>
            </a:r>
            <a:r>
              <a:rPr lang="en-US" dirty="0">
                <a:latin typeface="Chalkduster"/>
                <a:ea typeface="ＭＳ Ｐゴシック" charset="0"/>
                <a:cs typeface="Chalkduster"/>
              </a:rPr>
              <a:t>email to </a:t>
            </a:r>
          </a:p>
          <a:p>
            <a:pPr algn="ctr">
              <a:defRPr/>
            </a:pPr>
            <a:r>
              <a:rPr lang="en-US" dirty="0" smtClean="0">
                <a:latin typeface="Chalkduster"/>
                <a:ea typeface="ＭＳ Ｐゴシック" charset="0"/>
                <a:cs typeface="Chalkduster"/>
              </a:rPr>
              <a:t>Area Superintendent </a:t>
            </a:r>
          </a:p>
          <a:p>
            <a:pPr algn="ctr">
              <a:defRPr/>
            </a:pPr>
            <a:r>
              <a:rPr lang="en-US" dirty="0" smtClean="0">
                <a:latin typeface="Chalkduster"/>
                <a:ea typeface="ＭＳ Ｐゴシック" charset="0"/>
                <a:cs typeface="Chalkduster"/>
              </a:rPr>
              <a:t>and </a:t>
            </a:r>
            <a:r>
              <a:rPr lang="en-US" dirty="0" err="1" smtClean="0">
                <a:latin typeface="Chalkduster"/>
                <a:ea typeface="ＭＳ Ｐゴシック" charset="0"/>
                <a:cs typeface="Chalkduster"/>
              </a:rPr>
              <a:t>Aly</a:t>
            </a:r>
            <a:r>
              <a:rPr lang="en-US" dirty="0" smtClean="0">
                <a:latin typeface="Chalkduster"/>
                <a:ea typeface="ＭＳ Ｐゴシック" charset="0"/>
                <a:cs typeface="Chalkduster"/>
              </a:rPr>
              <a:t> Kendrick </a:t>
            </a:r>
            <a:endParaRPr lang="en-US" dirty="0">
              <a:latin typeface="Chalkduster"/>
              <a:ea typeface="ＭＳ Ｐゴシック" charset="0"/>
              <a:cs typeface="Chalkduster"/>
            </a:endParaRPr>
          </a:p>
        </p:txBody>
      </p:sp>
      <p:sp>
        <p:nvSpPr>
          <p:cNvPr id="34822" name="TextBox 9"/>
          <p:cNvSpPr txBox="1">
            <a:spLocks noChangeArrowheads="1"/>
          </p:cNvSpPr>
          <p:nvPr/>
        </p:nvSpPr>
        <p:spPr bwMode="auto">
          <a:xfrm>
            <a:off x="390525" y="4317496"/>
            <a:ext cx="1804988" cy="147732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800" dirty="0">
                <a:solidFill>
                  <a:srgbClr val="FF0000"/>
                </a:solidFill>
                <a:latin typeface="Chalkduster" charset="0"/>
              </a:rPr>
              <a:t>4. </a:t>
            </a:r>
            <a:r>
              <a:rPr lang="en-US" altLang="en-US" sz="1800" dirty="0">
                <a:latin typeface="Chalkduster" charset="0"/>
              </a:rPr>
              <a:t>Hang poster in prominent </a:t>
            </a:r>
            <a:r>
              <a:rPr lang="en-US" altLang="en-US" sz="1800" dirty="0" smtClean="0">
                <a:latin typeface="Chalkduster" charset="0"/>
              </a:rPr>
              <a:t>location at school</a:t>
            </a:r>
            <a:endParaRPr lang="en-US" altLang="en-US" sz="1800" dirty="0">
              <a:latin typeface="Chalkduster" charset="0"/>
            </a:endParaRPr>
          </a:p>
        </p:txBody>
      </p:sp>
      <p:sp>
        <p:nvSpPr>
          <p:cNvPr id="3" name="U-Turn Arrow 2"/>
          <p:cNvSpPr>
            <a:spLocks/>
          </p:cNvSpPr>
          <p:nvPr/>
        </p:nvSpPr>
        <p:spPr bwMode="auto">
          <a:xfrm rot="828413">
            <a:off x="2557463" y="1944688"/>
            <a:ext cx="1306512" cy="320675"/>
          </a:xfrm>
          <a:custGeom>
            <a:avLst/>
            <a:gdLst>
              <a:gd name="T0" fmla="*/ 0 w 1306512"/>
              <a:gd name="T1" fmla="*/ 320675 h 320675"/>
              <a:gd name="T2" fmla="*/ 0 w 1306512"/>
              <a:gd name="T3" fmla="*/ 140295 h 320675"/>
              <a:gd name="T4" fmla="*/ 140295 w 1306512"/>
              <a:gd name="T5" fmla="*/ 0 h 320675"/>
              <a:gd name="T6" fmla="*/ 1126132 w 1306512"/>
              <a:gd name="T7" fmla="*/ 0 h 320675"/>
              <a:gd name="T8" fmla="*/ 1266427 w 1306512"/>
              <a:gd name="T9" fmla="*/ 140295 h 320675"/>
              <a:gd name="T10" fmla="*/ 1266428 w 1306512"/>
              <a:gd name="T11" fmla="*/ 160338 h 320675"/>
              <a:gd name="T12" fmla="*/ 1306512 w 1306512"/>
              <a:gd name="T13" fmla="*/ 160338 h 320675"/>
              <a:gd name="T14" fmla="*/ 1226343 w 1306512"/>
              <a:gd name="T15" fmla="*/ 240506 h 320675"/>
              <a:gd name="T16" fmla="*/ 1146175 w 1306512"/>
              <a:gd name="T17" fmla="*/ 160338 h 320675"/>
              <a:gd name="T18" fmla="*/ 1186259 w 1306512"/>
              <a:gd name="T19" fmla="*/ 160338 h 320675"/>
              <a:gd name="T20" fmla="*/ 1186259 w 1306512"/>
              <a:gd name="T21" fmla="*/ 140295 h 320675"/>
              <a:gd name="T22" fmla="*/ 1126132 w 1306512"/>
              <a:gd name="T23" fmla="*/ 80168 h 320675"/>
              <a:gd name="T24" fmla="*/ 140295 w 1306512"/>
              <a:gd name="T25" fmla="*/ 80169 h 320675"/>
              <a:gd name="T26" fmla="*/ 80168 w 1306512"/>
              <a:gd name="T27" fmla="*/ 140296 h 320675"/>
              <a:gd name="T28" fmla="*/ 80169 w 1306512"/>
              <a:gd name="T29" fmla="*/ 320675 h 320675"/>
              <a:gd name="T30" fmla="*/ 0 w 1306512"/>
              <a:gd name="T31" fmla="*/ 320675 h 3206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06512" h="320675">
                <a:moveTo>
                  <a:pt x="0" y="320675"/>
                </a:moveTo>
                <a:lnTo>
                  <a:pt x="0" y="140295"/>
                </a:lnTo>
                <a:cubicBezTo>
                  <a:pt x="0" y="62812"/>
                  <a:pt x="62812" y="0"/>
                  <a:pt x="140295" y="0"/>
                </a:cubicBezTo>
                <a:lnTo>
                  <a:pt x="1126132" y="0"/>
                </a:lnTo>
                <a:cubicBezTo>
                  <a:pt x="1203615" y="0"/>
                  <a:pt x="1266427" y="62812"/>
                  <a:pt x="1266427" y="140295"/>
                </a:cubicBezTo>
                <a:cubicBezTo>
                  <a:pt x="1266427" y="146976"/>
                  <a:pt x="1266428" y="153657"/>
                  <a:pt x="1266428" y="160338"/>
                </a:cubicBezTo>
                <a:lnTo>
                  <a:pt x="1306512" y="160338"/>
                </a:lnTo>
                <a:lnTo>
                  <a:pt x="1226343" y="240506"/>
                </a:lnTo>
                <a:lnTo>
                  <a:pt x="1146175" y="160338"/>
                </a:lnTo>
                <a:lnTo>
                  <a:pt x="1186259" y="160338"/>
                </a:lnTo>
                <a:lnTo>
                  <a:pt x="1186259" y="140295"/>
                </a:lnTo>
                <a:cubicBezTo>
                  <a:pt x="1186259" y="107088"/>
                  <a:pt x="1159339" y="80168"/>
                  <a:pt x="1126132" y="80168"/>
                </a:cubicBezTo>
                <a:lnTo>
                  <a:pt x="140295" y="80169"/>
                </a:lnTo>
                <a:cubicBezTo>
                  <a:pt x="107088" y="80169"/>
                  <a:pt x="80168" y="107089"/>
                  <a:pt x="80168" y="140296"/>
                </a:cubicBezTo>
                <a:cubicBezTo>
                  <a:pt x="80168" y="200422"/>
                  <a:pt x="80169" y="260549"/>
                  <a:pt x="80169" y="320675"/>
                </a:cubicBezTo>
                <a:lnTo>
                  <a:pt x="0" y="320675"/>
                </a:lnTo>
                <a:close/>
              </a:path>
            </a:pathLst>
          </a:custGeom>
          <a:gradFill rotWithShape="1">
            <a:gsLst>
              <a:gs pos="0">
                <a:srgbClr val="FFF27B"/>
              </a:gs>
              <a:gs pos="100000">
                <a:srgbClr val="FEC700"/>
              </a:gs>
            </a:gsLst>
            <a:lin ang="5400000"/>
          </a:gradFill>
          <a:ln w="9525" cap="flat" cmpd="sng">
            <a:solidFill>
              <a:srgbClr val="DEB302"/>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11" name="U-Turn Arrow 10"/>
          <p:cNvSpPr>
            <a:spLocks/>
          </p:cNvSpPr>
          <p:nvPr/>
        </p:nvSpPr>
        <p:spPr bwMode="auto">
          <a:xfrm rot="742888">
            <a:off x="2386013" y="1801813"/>
            <a:ext cx="2301875" cy="304800"/>
          </a:xfrm>
          <a:custGeom>
            <a:avLst/>
            <a:gdLst>
              <a:gd name="T0" fmla="*/ 0 w 2301875"/>
              <a:gd name="T1" fmla="*/ 304800 h 304800"/>
              <a:gd name="T2" fmla="*/ 0 w 2301875"/>
              <a:gd name="T3" fmla="*/ 133350 h 304800"/>
              <a:gd name="T4" fmla="*/ 133350 w 2301875"/>
              <a:gd name="T5" fmla="*/ 0 h 304800"/>
              <a:gd name="T6" fmla="*/ 2130425 w 2301875"/>
              <a:gd name="T7" fmla="*/ 0 h 304800"/>
              <a:gd name="T8" fmla="*/ 2263775 w 2301875"/>
              <a:gd name="T9" fmla="*/ 133350 h 304800"/>
              <a:gd name="T10" fmla="*/ 2263775 w 2301875"/>
              <a:gd name="T11" fmla="*/ 152400 h 304800"/>
              <a:gd name="T12" fmla="*/ 2301875 w 2301875"/>
              <a:gd name="T13" fmla="*/ 152400 h 304800"/>
              <a:gd name="T14" fmla="*/ 2225675 w 2301875"/>
              <a:gd name="T15" fmla="*/ 228600 h 304800"/>
              <a:gd name="T16" fmla="*/ 2149475 w 2301875"/>
              <a:gd name="T17" fmla="*/ 152400 h 304800"/>
              <a:gd name="T18" fmla="*/ 2187575 w 2301875"/>
              <a:gd name="T19" fmla="*/ 152400 h 304800"/>
              <a:gd name="T20" fmla="*/ 2187575 w 2301875"/>
              <a:gd name="T21" fmla="*/ 133350 h 304800"/>
              <a:gd name="T22" fmla="*/ 2130425 w 2301875"/>
              <a:gd name="T23" fmla="*/ 76200 h 304800"/>
              <a:gd name="T24" fmla="*/ 133350 w 2301875"/>
              <a:gd name="T25" fmla="*/ 76200 h 304800"/>
              <a:gd name="T26" fmla="*/ 76200 w 2301875"/>
              <a:gd name="T27" fmla="*/ 133350 h 304800"/>
              <a:gd name="T28" fmla="*/ 76200 w 2301875"/>
              <a:gd name="T29" fmla="*/ 304800 h 304800"/>
              <a:gd name="T30" fmla="*/ 0 w 2301875"/>
              <a:gd name="T31" fmla="*/ 304800 h 3048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01875" h="304800">
                <a:moveTo>
                  <a:pt x="0" y="304800"/>
                </a:moveTo>
                <a:lnTo>
                  <a:pt x="0" y="133350"/>
                </a:lnTo>
                <a:cubicBezTo>
                  <a:pt x="0" y="59703"/>
                  <a:pt x="59703" y="0"/>
                  <a:pt x="133350" y="0"/>
                </a:cubicBezTo>
                <a:lnTo>
                  <a:pt x="2130425" y="0"/>
                </a:lnTo>
                <a:cubicBezTo>
                  <a:pt x="2204072" y="0"/>
                  <a:pt x="2263775" y="59703"/>
                  <a:pt x="2263775" y="133350"/>
                </a:cubicBezTo>
                <a:lnTo>
                  <a:pt x="2263775" y="152400"/>
                </a:lnTo>
                <a:lnTo>
                  <a:pt x="2301875" y="152400"/>
                </a:lnTo>
                <a:lnTo>
                  <a:pt x="2225675" y="228600"/>
                </a:lnTo>
                <a:lnTo>
                  <a:pt x="2149475" y="152400"/>
                </a:lnTo>
                <a:lnTo>
                  <a:pt x="2187575" y="152400"/>
                </a:lnTo>
                <a:lnTo>
                  <a:pt x="2187575" y="133350"/>
                </a:lnTo>
                <a:cubicBezTo>
                  <a:pt x="2187575" y="101787"/>
                  <a:pt x="2161988" y="76200"/>
                  <a:pt x="2130425" y="76200"/>
                </a:cubicBezTo>
                <a:lnTo>
                  <a:pt x="133350" y="76200"/>
                </a:lnTo>
                <a:cubicBezTo>
                  <a:pt x="101787" y="76200"/>
                  <a:pt x="76200" y="101787"/>
                  <a:pt x="76200" y="133350"/>
                </a:cubicBezTo>
                <a:lnTo>
                  <a:pt x="76200" y="304800"/>
                </a:lnTo>
                <a:lnTo>
                  <a:pt x="0" y="304800"/>
                </a:lnTo>
                <a:close/>
              </a:path>
            </a:pathLst>
          </a:custGeom>
          <a:gradFill rotWithShape="1">
            <a:gsLst>
              <a:gs pos="0">
                <a:srgbClr val="FFF27B"/>
              </a:gs>
              <a:gs pos="100000">
                <a:srgbClr val="FEC700"/>
              </a:gs>
            </a:gsLst>
            <a:lin ang="5400000"/>
          </a:gradFill>
          <a:ln w="9525" cap="flat" cmpd="sng">
            <a:solidFill>
              <a:srgbClr val="DEB302"/>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12" name="U-Turn Arrow 11"/>
          <p:cNvSpPr>
            <a:spLocks/>
          </p:cNvSpPr>
          <p:nvPr/>
        </p:nvSpPr>
        <p:spPr bwMode="auto">
          <a:xfrm rot="-359490" flipH="1" flipV="1">
            <a:off x="6302375" y="2847975"/>
            <a:ext cx="1081088" cy="336550"/>
          </a:xfrm>
          <a:custGeom>
            <a:avLst/>
            <a:gdLst>
              <a:gd name="T0" fmla="*/ 0 w 1081088"/>
              <a:gd name="T1" fmla="*/ 336550 h 336550"/>
              <a:gd name="T2" fmla="*/ 0 w 1081088"/>
              <a:gd name="T3" fmla="*/ 147241 h 336550"/>
              <a:gd name="T4" fmla="*/ 147241 w 1081088"/>
              <a:gd name="T5" fmla="*/ 0 h 336550"/>
              <a:gd name="T6" fmla="*/ 891779 w 1081088"/>
              <a:gd name="T7" fmla="*/ 0 h 336550"/>
              <a:gd name="T8" fmla="*/ 1039020 w 1081088"/>
              <a:gd name="T9" fmla="*/ 147241 h 336550"/>
              <a:gd name="T10" fmla="*/ 1039019 w 1081088"/>
              <a:gd name="T11" fmla="*/ 168275 h 336550"/>
              <a:gd name="T12" fmla="*/ 1081088 w 1081088"/>
              <a:gd name="T13" fmla="*/ 168275 h 336550"/>
              <a:gd name="T14" fmla="*/ 996951 w 1081088"/>
              <a:gd name="T15" fmla="*/ 252413 h 336550"/>
              <a:gd name="T16" fmla="*/ 912813 w 1081088"/>
              <a:gd name="T17" fmla="*/ 168275 h 336550"/>
              <a:gd name="T18" fmla="*/ 954882 w 1081088"/>
              <a:gd name="T19" fmla="*/ 168275 h 336550"/>
              <a:gd name="T20" fmla="*/ 954882 w 1081088"/>
              <a:gd name="T21" fmla="*/ 147241 h 336550"/>
              <a:gd name="T22" fmla="*/ 891779 w 1081088"/>
              <a:gd name="T23" fmla="*/ 84138 h 336550"/>
              <a:gd name="T24" fmla="*/ 147241 w 1081088"/>
              <a:gd name="T25" fmla="*/ 84138 h 336550"/>
              <a:gd name="T26" fmla="*/ 84138 w 1081088"/>
              <a:gd name="T27" fmla="*/ 147241 h 336550"/>
              <a:gd name="T28" fmla="*/ 84138 w 1081088"/>
              <a:gd name="T29" fmla="*/ 336550 h 336550"/>
              <a:gd name="T30" fmla="*/ 0 w 1081088"/>
              <a:gd name="T31" fmla="*/ 336550 h 3365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81088" h="336550">
                <a:moveTo>
                  <a:pt x="0" y="336550"/>
                </a:moveTo>
                <a:lnTo>
                  <a:pt x="0" y="147241"/>
                </a:lnTo>
                <a:cubicBezTo>
                  <a:pt x="0" y="65922"/>
                  <a:pt x="65922" y="0"/>
                  <a:pt x="147241" y="0"/>
                </a:cubicBezTo>
                <a:lnTo>
                  <a:pt x="891779" y="0"/>
                </a:lnTo>
                <a:cubicBezTo>
                  <a:pt x="973098" y="0"/>
                  <a:pt x="1039020" y="65922"/>
                  <a:pt x="1039020" y="147241"/>
                </a:cubicBezTo>
                <a:cubicBezTo>
                  <a:pt x="1039020" y="154252"/>
                  <a:pt x="1039019" y="161264"/>
                  <a:pt x="1039019" y="168275"/>
                </a:cubicBezTo>
                <a:lnTo>
                  <a:pt x="1081088" y="168275"/>
                </a:lnTo>
                <a:lnTo>
                  <a:pt x="996951" y="252413"/>
                </a:lnTo>
                <a:lnTo>
                  <a:pt x="912813" y="168275"/>
                </a:lnTo>
                <a:lnTo>
                  <a:pt x="954882" y="168275"/>
                </a:lnTo>
                <a:lnTo>
                  <a:pt x="954882" y="147241"/>
                </a:lnTo>
                <a:cubicBezTo>
                  <a:pt x="954882" y="112390"/>
                  <a:pt x="926630" y="84138"/>
                  <a:pt x="891779" y="84138"/>
                </a:cubicBezTo>
                <a:lnTo>
                  <a:pt x="147241" y="84138"/>
                </a:lnTo>
                <a:cubicBezTo>
                  <a:pt x="112390" y="84138"/>
                  <a:pt x="84138" y="112390"/>
                  <a:pt x="84138" y="147241"/>
                </a:cubicBezTo>
                <a:lnTo>
                  <a:pt x="84138" y="336550"/>
                </a:lnTo>
                <a:lnTo>
                  <a:pt x="0" y="336550"/>
                </a:lnTo>
                <a:close/>
              </a:path>
            </a:pathLst>
          </a:custGeom>
          <a:gradFill rotWithShape="1">
            <a:gsLst>
              <a:gs pos="0">
                <a:srgbClr val="FFF27B"/>
              </a:gs>
              <a:gs pos="100000">
                <a:srgbClr val="FEC700"/>
              </a:gs>
            </a:gsLst>
            <a:lin ang="5400000"/>
          </a:gradFill>
          <a:ln w="9525" cap="flat" cmpd="sng">
            <a:solidFill>
              <a:srgbClr val="DEB302"/>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13" name="U-Turn Arrow 12"/>
          <p:cNvSpPr>
            <a:spLocks/>
          </p:cNvSpPr>
          <p:nvPr/>
        </p:nvSpPr>
        <p:spPr bwMode="auto">
          <a:xfrm rot="20295289" flipH="1">
            <a:off x="5253038" y="1849438"/>
            <a:ext cx="1751012" cy="400050"/>
          </a:xfrm>
          <a:custGeom>
            <a:avLst/>
            <a:gdLst>
              <a:gd name="T0" fmla="*/ 0 w 1751012"/>
              <a:gd name="T1" fmla="*/ 400050 h 400050"/>
              <a:gd name="T2" fmla="*/ 0 w 1751012"/>
              <a:gd name="T3" fmla="*/ 175022 h 400050"/>
              <a:gd name="T4" fmla="*/ 175022 w 1751012"/>
              <a:gd name="T5" fmla="*/ 0 h 400050"/>
              <a:gd name="T6" fmla="*/ 1525984 w 1751012"/>
              <a:gd name="T7" fmla="*/ 0 h 400050"/>
              <a:gd name="T8" fmla="*/ 1701006 w 1751012"/>
              <a:gd name="T9" fmla="*/ 175022 h 400050"/>
              <a:gd name="T10" fmla="*/ 1701006 w 1751012"/>
              <a:gd name="T11" fmla="*/ 200025 h 400050"/>
              <a:gd name="T12" fmla="*/ 1751012 w 1751012"/>
              <a:gd name="T13" fmla="*/ 200025 h 400050"/>
              <a:gd name="T14" fmla="*/ 1651000 w 1751012"/>
              <a:gd name="T15" fmla="*/ 300038 h 400050"/>
              <a:gd name="T16" fmla="*/ 1550987 w 1751012"/>
              <a:gd name="T17" fmla="*/ 200025 h 400050"/>
              <a:gd name="T18" fmla="*/ 1600993 w 1751012"/>
              <a:gd name="T19" fmla="*/ 200025 h 400050"/>
              <a:gd name="T20" fmla="*/ 1600993 w 1751012"/>
              <a:gd name="T21" fmla="*/ 175022 h 400050"/>
              <a:gd name="T22" fmla="*/ 1525984 w 1751012"/>
              <a:gd name="T23" fmla="*/ 100013 h 400050"/>
              <a:gd name="T24" fmla="*/ 175022 w 1751012"/>
              <a:gd name="T25" fmla="*/ 100013 h 400050"/>
              <a:gd name="T26" fmla="*/ 100013 w 1751012"/>
              <a:gd name="T27" fmla="*/ 175022 h 400050"/>
              <a:gd name="T28" fmla="*/ 100013 w 1751012"/>
              <a:gd name="T29" fmla="*/ 400050 h 400050"/>
              <a:gd name="T30" fmla="*/ 0 w 1751012"/>
              <a:gd name="T31" fmla="*/ 400050 h 4000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51012" h="400050">
                <a:moveTo>
                  <a:pt x="0" y="400050"/>
                </a:moveTo>
                <a:lnTo>
                  <a:pt x="0" y="175022"/>
                </a:lnTo>
                <a:cubicBezTo>
                  <a:pt x="0" y="78360"/>
                  <a:pt x="78360" y="0"/>
                  <a:pt x="175022" y="0"/>
                </a:cubicBezTo>
                <a:lnTo>
                  <a:pt x="1525984" y="0"/>
                </a:lnTo>
                <a:cubicBezTo>
                  <a:pt x="1622646" y="0"/>
                  <a:pt x="1701006" y="78360"/>
                  <a:pt x="1701006" y="175022"/>
                </a:cubicBezTo>
                <a:lnTo>
                  <a:pt x="1701006" y="200025"/>
                </a:lnTo>
                <a:lnTo>
                  <a:pt x="1751012" y="200025"/>
                </a:lnTo>
                <a:lnTo>
                  <a:pt x="1651000" y="300038"/>
                </a:lnTo>
                <a:lnTo>
                  <a:pt x="1550987" y="200025"/>
                </a:lnTo>
                <a:lnTo>
                  <a:pt x="1600993" y="200025"/>
                </a:lnTo>
                <a:lnTo>
                  <a:pt x="1600993" y="175022"/>
                </a:lnTo>
                <a:cubicBezTo>
                  <a:pt x="1600993" y="133596"/>
                  <a:pt x="1567410" y="100013"/>
                  <a:pt x="1525984" y="100013"/>
                </a:cubicBezTo>
                <a:lnTo>
                  <a:pt x="175022" y="100013"/>
                </a:lnTo>
                <a:cubicBezTo>
                  <a:pt x="133596" y="100013"/>
                  <a:pt x="100013" y="133596"/>
                  <a:pt x="100013" y="175022"/>
                </a:cubicBezTo>
                <a:lnTo>
                  <a:pt x="100013" y="400050"/>
                </a:lnTo>
                <a:lnTo>
                  <a:pt x="0" y="400050"/>
                </a:lnTo>
                <a:close/>
              </a:path>
            </a:pathLst>
          </a:custGeom>
          <a:gradFill rotWithShape="1">
            <a:gsLst>
              <a:gs pos="0">
                <a:srgbClr val="FFF27B"/>
              </a:gs>
              <a:gs pos="100000">
                <a:srgbClr val="FEC700"/>
              </a:gs>
            </a:gsLst>
            <a:lin ang="5400000"/>
          </a:gradFill>
          <a:ln w="9525" cap="flat" cmpd="sng">
            <a:solidFill>
              <a:srgbClr val="DEB302"/>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34828" name="TextBox 14"/>
          <p:cNvSpPr txBox="1">
            <a:spLocks noChangeArrowheads="1"/>
          </p:cNvSpPr>
          <p:nvPr/>
        </p:nvSpPr>
        <p:spPr bwMode="auto">
          <a:xfrm>
            <a:off x="3640138" y="1012825"/>
            <a:ext cx="1922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a:solidFill>
                  <a:srgbClr val="FF0000"/>
                </a:solidFill>
              </a:rPr>
              <a:t>School Poster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5675"/>
            <a:ext cx="8229600" cy="1223963"/>
          </a:xfrm>
        </p:spPr>
        <p:txBody>
          <a:bodyPr>
            <a:normAutofit fontScale="90000"/>
          </a:bodyPr>
          <a:lstStyle/>
          <a:p>
            <a:pPr eaLnBrk="1" hangingPunct="1"/>
            <a:r>
              <a:rPr lang="en-US" altLang="en-US" sz="4300" b="1" smtClean="0">
                <a:effectLst>
                  <a:outerShdw blurRad="38100" dist="38100" dir="2700000" algn="tl">
                    <a:srgbClr val="C0C0C0"/>
                  </a:outerShdw>
                </a:effectLst>
              </a:rPr>
              <a:t>Did we meet our outcomes? </a:t>
            </a:r>
            <a:br>
              <a:rPr lang="en-US" altLang="en-US" sz="4300" b="1" smtClean="0">
                <a:effectLst>
                  <a:outerShdw blurRad="38100" dist="38100" dir="2700000" algn="tl">
                    <a:srgbClr val="C0C0C0"/>
                  </a:outerShdw>
                </a:effectLst>
              </a:rPr>
            </a:br>
            <a:r>
              <a:rPr lang="en-US" altLang="en-US" sz="3200" b="1" smtClean="0">
                <a:effectLst>
                  <a:outerShdw blurRad="38100" dist="38100" dir="2700000" algn="tl">
                    <a:srgbClr val="C0C0C0"/>
                  </a:outerShdw>
                </a:effectLst>
              </a:rPr>
              <a:t>(for administrators on 8/3)</a:t>
            </a:r>
          </a:p>
        </p:txBody>
      </p:sp>
      <p:graphicFrame>
        <p:nvGraphicFramePr>
          <p:cNvPr id="5" name="Content Placeholder 3"/>
          <p:cNvGraphicFramePr>
            <a:graphicFrameLocks/>
          </p:cNvGraphicFramePr>
          <p:nvPr/>
        </p:nvGraphicFramePr>
        <p:xfrm>
          <a:off x="553482" y="2066114"/>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hangingPunct="1"/>
            <a:r>
              <a:rPr lang="en-US" altLang="en-US" sz="3600" b="1" smtClean="0">
                <a:effectLst>
                  <a:outerShdw blurRad="38100" dist="38100" dir="2700000" algn="tl">
                    <a:srgbClr val="C0C0C0"/>
                  </a:outerShdw>
                </a:effectLst>
              </a:rPr>
              <a:t>Did we meet our outcomes? </a:t>
            </a:r>
            <a:br>
              <a:rPr lang="en-US" altLang="en-US" sz="3600" b="1" smtClean="0">
                <a:effectLst>
                  <a:outerShdw blurRad="38100" dist="38100" dir="2700000" algn="tl">
                    <a:srgbClr val="C0C0C0"/>
                  </a:outerShdw>
                </a:effectLst>
              </a:rPr>
            </a:br>
            <a:r>
              <a:rPr lang="en-US" altLang="en-US" sz="1800" b="1" smtClean="0">
                <a:effectLst>
                  <a:outerShdw blurRad="38100" dist="38100" dir="2700000" algn="tl">
                    <a:srgbClr val="C0C0C0"/>
                  </a:outerShdw>
                </a:effectLst>
              </a:rPr>
              <a:t>(for teachers 8/4-6)</a:t>
            </a:r>
          </a:p>
        </p:txBody>
      </p:sp>
      <p:graphicFrame>
        <p:nvGraphicFramePr>
          <p:cNvPr id="4" name="Content Placeholder 3"/>
          <p:cNvGraphicFramePr>
            <a:graphicFrameLocks noGrp="1"/>
          </p:cNvGraphicFramePr>
          <p:nvPr>
            <p:ph idx="1"/>
          </p:nvPr>
        </p:nvGraphicFramePr>
        <p:xfrm>
          <a:off x="810084" y="1973048"/>
          <a:ext cx="7377134" cy="3708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US" altLang="en-US" sz="4300" b="1" dirty="0" smtClean="0">
                <a:effectLst>
                  <a:outerShdw blurRad="38100" dist="38100" dir="2700000" algn="tl">
                    <a:srgbClr val="C0C0C0"/>
                  </a:outerShdw>
                </a:effectLst>
              </a:rPr>
              <a:t>Superintendent Traci Davis</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162" b="9385"/>
          <a:stretch/>
        </p:blipFill>
        <p:spPr bwMode="auto">
          <a:xfrm>
            <a:off x="4924029" y="2182175"/>
            <a:ext cx="3762771" cy="233753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 name="Traci%20Davis%20Welcome-2015-16%20Condens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7884" y="1935198"/>
            <a:ext cx="4297517" cy="286501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457200" y="1211728"/>
            <a:ext cx="8229600" cy="3952875"/>
          </a:xfrm>
        </p:spPr>
        <p:txBody>
          <a:bodyPr/>
          <a:lstStyle/>
          <a:p>
            <a:pPr marL="0" indent="0" eaLnBrk="1" hangingPunct="1">
              <a:buFont typeface="Arial" panose="020B0604020202020204" pitchFamily="34" charset="0"/>
              <a:buNone/>
            </a:pPr>
            <a:r>
              <a:rPr lang="en-US" altLang="en-US" sz="2400" dirty="0" smtClean="0">
                <a:latin typeface="Chalkduster" charset="0"/>
              </a:rPr>
              <a:t>Be sure to pick up supplies before you leave!</a:t>
            </a:r>
          </a:p>
        </p:txBody>
      </p:sp>
      <p:pic>
        <p:nvPicPr>
          <p:cNvPr id="40963" name="Picture 2" descr="mail_envelop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0519" y="2340376"/>
            <a:ext cx="1984717" cy="192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descr="pos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7052" y="2442810"/>
            <a:ext cx="2543667" cy="164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we-are-wcsd-blac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6257" y="4401066"/>
            <a:ext cx="5074914" cy="12566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US" altLang="en-US" sz="4300" b="1" smtClean="0">
                <a:effectLst>
                  <a:outerShdw blurRad="38100" dist="38100" dir="2700000" algn="tl">
                    <a:srgbClr val="C0C0C0"/>
                  </a:outerShdw>
                </a:effectLst>
              </a:rPr>
              <a:t>Outcomes </a:t>
            </a:r>
            <a:r>
              <a:rPr lang="en-US" altLang="en-US" sz="3200" b="1" smtClean="0">
                <a:effectLst>
                  <a:outerShdw blurRad="38100" dist="38100" dir="2700000" algn="tl">
                    <a:srgbClr val="C0C0C0"/>
                  </a:outerShdw>
                </a:effectLst>
              </a:rPr>
              <a:t>(for administrators on 8/3)</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US" altLang="en-US" sz="4300" b="1" smtClean="0">
                <a:effectLst>
                  <a:outerShdw blurRad="38100" dist="38100" dir="2700000" algn="tl">
                    <a:srgbClr val="C0C0C0"/>
                  </a:outerShdw>
                </a:effectLst>
              </a:rPr>
              <a:t>Outcomes (for teachers 8/4-6)</a:t>
            </a:r>
          </a:p>
        </p:txBody>
      </p:sp>
      <p:graphicFrame>
        <p:nvGraphicFramePr>
          <p:cNvPr id="4" name="Content Placeholder 3"/>
          <p:cNvGraphicFramePr>
            <a:graphicFrameLocks noGrp="1"/>
          </p:cNvGraphicFramePr>
          <p:nvPr>
            <p:ph idx="1"/>
          </p:nvPr>
        </p:nvGraphicFramePr>
        <p:xfrm>
          <a:off x="810084" y="1973048"/>
          <a:ext cx="7377134" cy="3708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US" altLang="en-US" sz="4300" b="1" smtClean="0">
                <a:effectLst>
                  <a:outerShdw blurRad="38100" dist="38100" dir="2700000" algn="tl">
                    <a:srgbClr val="C0C0C0"/>
                  </a:outerShdw>
                </a:effectLst>
              </a:rPr>
              <a:t>Learning Activity #1: Sort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3170210"/>
              </p:ext>
            </p:extLst>
          </p:nvPr>
        </p:nvGraphicFramePr>
        <p:xfrm>
          <a:off x="601991" y="1757363"/>
          <a:ext cx="8084809" cy="3751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 y="1179513"/>
            <a:ext cx="8801100" cy="4524315"/>
          </a:xfrm>
          <a:prstGeom prst="rect">
            <a:avLst/>
          </a:prstGeom>
          <a:noFill/>
          <a:ln w="76200" cmpd="sng">
            <a:solidFill>
              <a:srgbClr val="FF0000"/>
            </a:solidFill>
          </a:ln>
        </p:spPr>
        <p:txBody>
          <a:bodyPr>
            <a:spAutoFit/>
          </a:bodyPr>
          <a:lstStyle/>
          <a:p>
            <a:pPr algn="ctr">
              <a:defRPr/>
            </a:pPr>
            <a:r>
              <a:rPr lang="en-US" sz="2800" b="1" dirty="0">
                <a:solidFill>
                  <a:srgbClr val="FF0000"/>
                </a:solidFill>
                <a:latin typeface="Calibri" charset="0"/>
                <a:ea typeface="ＭＳ Ｐゴシック" charset="0"/>
                <a:cs typeface="ＭＳ Ｐゴシック" charset="0"/>
              </a:rPr>
              <a:t>Fundamental I</a:t>
            </a:r>
            <a:r>
              <a:rPr lang="en-US" sz="2800" dirty="0">
                <a:solidFill>
                  <a:srgbClr val="FF0000"/>
                </a:solidFill>
                <a:latin typeface="Calibri" charset="0"/>
                <a:ea typeface="ＭＳ Ｐゴシック" charset="0"/>
                <a:cs typeface="ＭＳ Ｐゴシック" charset="0"/>
              </a:rPr>
              <a:t>:  </a:t>
            </a:r>
            <a:r>
              <a:rPr lang="en-US" sz="2800" u="sng" dirty="0">
                <a:solidFill>
                  <a:srgbClr val="FF0000"/>
                </a:solidFill>
                <a:latin typeface="Calibri" charset="0"/>
                <a:ea typeface="ＭＳ Ｐゴシック" charset="0"/>
                <a:cs typeface="ＭＳ Ｐゴシック" charset="0"/>
              </a:rPr>
              <a:t>Core Curriculum and </a:t>
            </a:r>
            <a:r>
              <a:rPr lang="en-US" sz="2800" u="sng" dirty="0" smtClean="0">
                <a:solidFill>
                  <a:srgbClr val="FF0000"/>
                </a:solidFill>
                <a:latin typeface="Calibri" charset="0"/>
                <a:ea typeface="ＭＳ Ｐゴシック" charset="0"/>
                <a:cs typeface="ＭＳ Ｐゴシック" charset="0"/>
              </a:rPr>
              <a:t>Instruction</a:t>
            </a:r>
          </a:p>
          <a:p>
            <a:pPr algn="ctr">
              <a:defRPr/>
            </a:pPr>
            <a:endParaRPr lang="en-US" sz="2000" dirty="0">
              <a:solidFill>
                <a:srgbClr val="FF0000"/>
              </a:solidFill>
              <a:latin typeface="Calibri" charset="0"/>
              <a:ea typeface="ＭＳ Ｐゴシック" charset="0"/>
              <a:cs typeface="ＭＳ Ｐゴシック" charset="0"/>
            </a:endParaRPr>
          </a:p>
          <a:p>
            <a:pPr marL="342900" indent="-342900">
              <a:buFont typeface="+mj-lt"/>
              <a:buAutoNum type="alphaUcPeriod"/>
              <a:defRPr/>
            </a:pPr>
            <a:r>
              <a:rPr lang="en-US" sz="2000" b="1" i="1" dirty="0">
                <a:latin typeface="Calibri" charset="0"/>
                <a:ea typeface="ＭＳ Ｐゴシック" charset="0"/>
                <a:cs typeface="ＭＳ Ｐゴシック" charset="0"/>
              </a:rPr>
              <a:t> Position Statement</a:t>
            </a:r>
            <a:r>
              <a:rPr lang="en-US" sz="2000" i="1" dirty="0">
                <a:latin typeface="Calibri" charset="0"/>
                <a:ea typeface="ＭＳ Ｐゴシック" charset="0"/>
                <a:cs typeface="ＭＳ Ｐゴシック" charset="0"/>
              </a:rPr>
              <a:t>: All students are provided Tier I core instruction as aligned to the Nevada Academic Content Standards (NVACS).</a:t>
            </a:r>
          </a:p>
          <a:p>
            <a:pPr marL="342900" indent="-342900">
              <a:buFont typeface="+mj-lt"/>
              <a:buAutoNum type="alphaUcPeriod"/>
              <a:defRPr/>
            </a:pPr>
            <a:r>
              <a:rPr lang="en-US" sz="2000" b="1" dirty="0">
                <a:latin typeface="Calibri" charset="0"/>
                <a:ea typeface="ＭＳ Ｐゴシック" charset="0"/>
                <a:cs typeface="ＭＳ Ｐゴシック" charset="0"/>
              </a:rPr>
              <a:t>Expectations: </a:t>
            </a:r>
          </a:p>
          <a:p>
            <a:pPr marL="800100" lvl="1" indent="-342900">
              <a:buFont typeface="Arial"/>
              <a:buChar char="•"/>
              <a:defRPr/>
            </a:pPr>
            <a:r>
              <a:rPr lang="en-US" sz="2000" dirty="0">
                <a:latin typeface="Calibri" charset="0"/>
                <a:ea typeface="ＭＳ Ｐゴシック" charset="0"/>
                <a:cs typeface="ＭＳ Ｐゴシック" charset="0"/>
              </a:rPr>
              <a:t>The Core Actions are evident in planning throughout the PLC process and observable in instruction.  Schools use primary and supplementary curricular materials, horizontally and vertically articulated, and documented.  </a:t>
            </a:r>
          </a:p>
          <a:p>
            <a:pPr marL="800100" lvl="1" indent="-342900">
              <a:buFont typeface="Arial"/>
              <a:buChar char="•"/>
              <a:defRPr/>
            </a:pPr>
            <a:r>
              <a:rPr lang="en-US" sz="2000" dirty="0">
                <a:latin typeface="Calibri" charset="0"/>
                <a:ea typeface="ＭＳ Ｐゴシック" charset="0"/>
                <a:cs typeface="ＭＳ Ｐゴシック" charset="0"/>
              </a:rPr>
              <a:t>ALL intervention time is scheduled outside Tier I core instruction periods.</a:t>
            </a:r>
          </a:p>
          <a:p>
            <a:pPr marL="800100" lvl="1" indent="-342900">
              <a:buFont typeface="Arial"/>
              <a:buChar char="•"/>
              <a:defRPr/>
            </a:pPr>
            <a:r>
              <a:rPr lang="en-US" sz="2000" dirty="0">
                <a:latin typeface="Calibri" charset="0"/>
                <a:ea typeface="ＭＳ Ｐゴシック" charset="0"/>
                <a:cs typeface="ＭＳ Ｐゴシック" charset="0"/>
              </a:rPr>
              <a:t>Students receiving intervention are provided equitable access/opportunities for non-core and elective instruction.</a:t>
            </a:r>
          </a:p>
          <a:p>
            <a:pPr marL="800100" lvl="1" indent="-342900">
              <a:buFont typeface="Arial"/>
              <a:buChar char="•"/>
              <a:defRPr/>
            </a:pPr>
            <a:r>
              <a:rPr lang="en-US" sz="2000" dirty="0">
                <a:latin typeface="Calibri" charset="0"/>
                <a:ea typeface="ＭＳ Ｐゴシック" charset="0"/>
                <a:cs typeface="ＭＳ Ｐゴシック" charset="0"/>
              </a:rPr>
              <a:t>School leaders monitor and support the improvement of culturally responsive instructional practices of teachers to ensure student success.</a:t>
            </a:r>
          </a:p>
        </p:txBody>
      </p:sp>
      <p:pic>
        <p:nvPicPr>
          <p:cNvPr id="4" name="3F430D8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1258" y="1303271"/>
            <a:ext cx="609600" cy="609600"/>
          </a:xfrm>
          <a:prstGeom prst="rect">
            <a:avLst/>
          </a:prstGeom>
          <a:solidFill>
            <a:schemeClr val="accent2"/>
          </a:solidFill>
        </p:spPr>
      </p:pic>
      <p:sp>
        <p:nvSpPr>
          <p:cNvPr id="2" name="TextBox 1"/>
          <p:cNvSpPr txBox="1"/>
          <p:nvPr/>
        </p:nvSpPr>
        <p:spPr>
          <a:xfrm>
            <a:off x="191258" y="1290602"/>
            <a:ext cx="397814" cy="307777"/>
          </a:xfrm>
          <a:prstGeom prst="rect">
            <a:avLst/>
          </a:prstGeom>
          <a:noFill/>
        </p:spPr>
        <p:txBody>
          <a:bodyPr wrap="square" rtlCol="0">
            <a:spAutoFit/>
          </a:bodyPr>
          <a:lstStyle/>
          <a:p>
            <a:r>
              <a:rPr lang="en-US" sz="700" b="1" dirty="0" smtClean="0"/>
              <a:t>Press Play</a:t>
            </a:r>
            <a:endParaRPr lang="en-US" sz="7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788" y="1012825"/>
            <a:ext cx="8886825" cy="4770438"/>
          </a:xfrm>
          <a:prstGeom prst="rect">
            <a:avLst/>
          </a:prstGeom>
          <a:noFill/>
          <a:ln w="76200" cmpd="sng">
            <a:solidFill>
              <a:srgbClr val="FF6600"/>
            </a:solidFill>
          </a:ln>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800100" indent="-34290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3200" b="1" dirty="0">
                <a:solidFill>
                  <a:srgbClr val="FF6600"/>
                </a:solidFill>
              </a:rPr>
              <a:t>Fundamental II</a:t>
            </a:r>
            <a:r>
              <a:rPr lang="en-US" altLang="en-US" sz="3200" dirty="0">
                <a:solidFill>
                  <a:srgbClr val="FF6600"/>
                </a:solidFill>
              </a:rPr>
              <a:t>: </a:t>
            </a:r>
            <a:r>
              <a:rPr lang="en-US" altLang="en-US" sz="3200" u="sng" dirty="0">
                <a:solidFill>
                  <a:srgbClr val="FF6600"/>
                </a:solidFill>
              </a:rPr>
              <a:t>Inclusive Practice</a:t>
            </a:r>
          </a:p>
          <a:p>
            <a:pPr algn="ctr" eaLnBrk="1" hangingPunct="1"/>
            <a:endParaRPr lang="en-US" altLang="en-US" sz="2000" dirty="0"/>
          </a:p>
          <a:p>
            <a:pPr eaLnBrk="1" hangingPunct="1">
              <a:buFont typeface="Calibri" panose="020F0502020204030204" pitchFamily="34" charset="0"/>
              <a:buAutoNum type="alphaUcPeriod"/>
            </a:pPr>
            <a:r>
              <a:rPr lang="en-US" altLang="en-US" sz="1800" b="1" dirty="0"/>
              <a:t>Position Statement</a:t>
            </a:r>
            <a:r>
              <a:rPr lang="en-US" altLang="en-US" sz="1800" dirty="0"/>
              <a:t>: Through collaboration among general education, special education, and ELL staff, ALL students will be provided Tier I core instruction in the general education classroom environment.</a:t>
            </a:r>
          </a:p>
          <a:p>
            <a:pPr eaLnBrk="1" hangingPunct="1">
              <a:buFont typeface="Calibri" panose="020F0502020204030204" pitchFamily="34" charset="0"/>
              <a:buAutoNum type="alphaUcPeriod"/>
            </a:pPr>
            <a:r>
              <a:rPr lang="en-US" altLang="en-US" sz="1800" b="1" dirty="0"/>
              <a:t>Expectations: </a:t>
            </a:r>
          </a:p>
          <a:p>
            <a:pPr lvl="1" eaLnBrk="1" hangingPunct="1">
              <a:buFont typeface="Arial"/>
              <a:buChar char="•"/>
            </a:pPr>
            <a:r>
              <a:rPr lang="en-US" altLang="en-US" sz="1800" dirty="0"/>
              <a:t>ALL instructional staff embrace and demonstrate ownership for ALL students.</a:t>
            </a:r>
          </a:p>
          <a:p>
            <a:pPr lvl="1" eaLnBrk="1" hangingPunct="1">
              <a:buFont typeface="Arial"/>
              <a:buChar char="•"/>
            </a:pPr>
            <a:r>
              <a:rPr lang="en-US" altLang="en-US" sz="1800" dirty="0"/>
              <a:t>All resource teachers (special education, ELL, GATE, etc.) are included in PLCs and unit/lesson planning.</a:t>
            </a:r>
          </a:p>
          <a:p>
            <a:pPr lvl="1" eaLnBrk="1" hangingPunct="1">
              <a:buFont typeface="Arial"/>
              <a:buChar char="•"/>
            </a:pPr>
            <a:r>
              <a:rPr lang="en-US" altLang="en-US" sz="1800" dirty="0"/>
              <a:t>All students are held to grade level expectations and beyond. </a:t>
            </a:r>
          </a:p>
          <a:p>
            <a:pPr lvl="1" eaLnBrk="1" hangingPunct="1">
              <a:buFont typeface="Arial"/>
              <a:buChar char="•"/>
            </a:pPr>
            <a:r>
              <a:rPr lang="en-US" altLang="en-US" sz="1800" dirty="0"/>
              <a:t>Scaffolding is a key component of differentiated classrooms.</a:t>
            </a:r>
          </a:p>
          <a:p>
            <a:pPr lvl="1" eaLnBrk="1" hangingPunct="1">
              <a:buFont typeface="Arial"/>
              <a:buChar char="•"/>
            </a:pPr>
            <a:r>
              <a:rPr lang="en-US" altLang="en-US" sz="1800" dirty="0"/>
              <a:t>All staff participate in professional learning to develop crucial cultural competency to enhance understandings and practices with diverse students and families.</a:t>
            </a:r>
          </a:p>
          <a:p>
            <a:pPr lvl="1" eaLnBrk="1" hangingPunct="1">
              <a:buFont typeface="Arial"/>
              <a:buChar char="•"/>
            </a:pPr>
            <a:r>
              <a:rPr lang="en-US" altLang="en-US" sz="1800" dirty="0"/>
              <a:t>Time is reserved in each teacher’s schedule for collaborative planning that enhances inclusive practice.</a:t>
            </a:r>
          </a:p>
          <a:p>
            <a:pPr lvl="1" eaLnBrk="1" hangingPunct="1">
              <a:buFont typeface="Arial"/>
              <a:buChar char="•"/>
            </a:pPr>
            <a:r>
              <a:rPr lang="en-US" altLang="en-US" sz="1800" dirty="0"/>
              <a:t>Student centered scheduling is in place and monitored.</a:t>
            </a:r>
          </a:p>
        </p:txBody>
      </p:sp>
      <p:sp>
        <p:nvSpPr>
          <p:cNvPr id="4" name="Slide Number Placeholder 3"/>
          <p:cNvSpPr>
            <a:spLocks noGrp="1"/>
          </p:cNvSpPr>
          <p:nvPr>
            <p:ph type="sldNum" sz="quarter" idx="10"/>
          </p:nvPr>
        </p:nvSpPr>
        <p:spPr>
          <a:xfrm>
            <a:off x="6457950" y="6356350"/>
            <a:ext cx="2057400" cy="365125"/>
          </a:xfrm>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619028F-5BF8-4E12-BF1B-D5CCDF350888}" type="slidenum">
              <a:rPr lang="en-US" altLang="en-US" sz="1200">
                <a:solidFill>
                  <a:schemeClr val="bg1"/>
                </a:solidFill>
              </a:rPr>
              <a:pPr eaLnBrk="1" hangingPunct="1"/>
              <a:t>7</a:t>
            </a:fld>
            <a:endParaRPr lang="en-US" altLang="en-US" sz="1200">
              <a:solidFill>
                <a:schemeClr val="bg1"/>
              </a:solidFill>
            </a:endParaRPr>
          </a:p>
        </p:txBody>
      </p:sp>
      <p:pic>
        <p:nvPicPr>
          <p:cNvPr id="2" name="831441F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1788" y="1141918"/>
            <a:ext cx="609600" cy="609600"/>
          </a:xfrm>
          <a:prstGeom prst="rect">
            <a:avLst/>
          </a:prstGeom>
          <a:solidFill>
            <a:srgbClr val="FF6600"/>
          </a:solidFill>
        </p:spPr>
      </p:pic>
      <p:sp>
        <p:nvSpPr>
          <p:cNvPr id="5" name="TextBox 4"/>
          <p:cNvSpPr txBox="1"/>
          <p:nvPr/>
        </p:nvSpPr>
        <p:spPr>
          <a:xfrm>
            <a:off x="232335" y="1024868"/>
            <a:ext cx="397814" cy="307777"/>
          </a:xfrm>
          <a:prstGeom prst="rect">
            <a:avLst/>
          </a:prstGeom>
          <a:noFill/>
        </p:spPr>
        <p:txBody>
          <a:bodyPr wrap="square" rtlCol="0">
            <a:spAutoFit/>
          </a:bodyPr>
          <a:lstStyle/>
          <a:p>
            <a:r>
              <a:rPr lang="en-US" sz="700" b="1" dirty="0" smtClean="0"/>
              <a:t>Press Play</a:t>
            </a:r>
            <a:endParaRPr lang="en-US" sz="7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488" y="971550"/>
            <a:ext cx="8963025" cy="5032375"/>
          </a:xfrm>
          <a:prstGeom prst="rect">
            <a:avLst/>
          </a:prstGeom>
          <a:ln w="76200" cmpd="sng">
            <a:solidFill>
              <a:srgbClr val="008000"/>
            </a:solidFill>
          </a:ln>
        </p:spPr>
        <p:txBody>
          <a:bodyPr>
            <a:spAutoFit/>
          </a:bodyPr>
          <a:lstStyle/>
          <a:p>
            <a:pPr algn="ctr">
              <a:defRPr/>
            </a:pPr>
            <a:r>
              <a:rPr lang="en-US" sz="2800" b="1" dirty="0">
                <a:solidFill>
                  <a:srgbClr val="008000"/>
                </a:solidFill>
                <a:latin typeface="Calibri" charset="0"/>
                <a:ea typeface="ＭＳ Ｐゴシック" charset="0"/>
                <a:cs typeface="ＭＳ Ｐゴシック" charset="0"/>
              </a:rPr>
              <a:t>Fundamental III</a:t>
            </a:r>
            <a:r>
              <a:rPr lang="en-US" sz="2800" dirty="0">
                <a:solidFill>
                  <a:srgbClr val="008000"/>
                </a:solidFill>
                <a:latin typeface="Calibri" charset="0"/>
                <a:ea typeface="ＭＳ Ｐゴシック" charset="0"/>
                <a:cs typeface="ＭＳ Ｐゴシック" charset="0"/>
              </a:rPr>
              <a:t>: </a:t>
            </a:r>
            <a:r>
              <a:rPr lang="en-US" sz="2800" u="sng" dirty="0">
                <a:solidFill>
                  <a:srgbClr val="008000"/>
                </a:solidFill>
                <a:latin typeface="Calibri" charset="0"/>
                <a:ea typeface="ＭＳ Ｐゴシック" charset="0"/>
                <a:cs typeface="ＭＳ Ｐゴシック" charset="0"/>
              </a:rPr>
              <a:t>Climate and Engagement</a:t>
            </a:r>
          </a:p>
          <a:p>
            <a:pPr algn="ctr">
              <a:defRPr/>
            </a:pPr>
            <a:endParaRPr lang="en-US" dirty="0">
              <a:solidFill>
                <a:srgbClr val="FF0000"/>
              </a:solidFill>
              <a:latin typeface="Calibri" charset="0"/>
              <a:ea typeface="ＭＳ Ｐゴシック" charset="0"/>
              <a:cs typeface="ＭＳ Ｐゴシック" charset="0"/>
            </a:endParaRPr>
          </a:p>
          <a:p>
            <a:pPr marL="342900" indent="-342900">
              <a:buFont typeface="+mj-lt"/>
              <a:buAutoNum type="alphaUcPeriod"/>
              <a:defRPr/>
            </a:pPr>
            <a:r>
              <a:rPr lang="en-US" b="1" dirty="0">
                <a:latin typeface="Calibri" charset="0"/>
                <a:ea typeface="ＭＳ Ｐゴシック" charset="0"/>
                <a:cs typeface="ＭＳ Ｐゴシック" charset="0"/>
              </a:rPr>
              <a:t>Position Statement</a:t>
            </a:r>
            <a:r>
              <a:rPr lang="en-US" dirty="0">
                <a:latin typeface="Calibri" charset="0"/>
                <a:ea typeface="ＭＳ Ｐゴシック" charset="0"/>
                <a:cs typeface="ＭＳ Ｐゴシック" charset="0"/>
              </a:rPr>
              <a:t>: School staff use relevant student behavior and school climate data when making decisions within the continuum of service.</a:t>
            </a:r>
          </a:p>
          <a:p>
            <a:pPr marL="342900" indent="-342900">
              <a:buFont typeface="+mj-lt"/>
              <a:buAutoNum type="alphaUcPeriod"/>
              <a:defRPr/>
            </a:pPr>
            <a:r>
              <a:rPr lang="en-US" b="1" dirty="0">
                <a:latin typeface="Calibri" charset="0"/>
                <a:ea typeface="ＭＳ Ｐゴシック" charset="0"/>
                <a:cs typeface="ＭＳ Ｐゴシック" charset="0"/>
              </a:rPr>
              <a:t>Expectations: </a:t>
            </a:r>
            <a:r>
              <a:rPr lang="en-US" dirty="0">
                <a:latin typeface="Calibri" charset="0"/>
                <a:ea typeface="ＭＳ Ｐゴシック" charset="0"/>
                <a:cs typeface="ＭＳ Ｐゴシック" charset="0"/>
              </a:rPr>
              <a:t> </a:t>
            </a:r>
          </a:p>
          <a:p>
            <a:pPr marL="800100" lvl="1" indent="-342900">
              <a:buFont typeface="Arial"/>
              <a:buChar char="•"/>
              <a:defRPr/>
            </a:pPr>
            <a:r>
              <a:rPr lang="en-US" sz="1700" dirty="0">
                <a:latin typeface="Calibri" charset="0"/>
                <a:ea typeface="ＭＳ Ｐゴシック" charset="0"/>
                <a:cs typeface="ＭＳ Ｐゴシック" charset="0"/>
              </a:rPr>
              <a:t>Positive relationships are built with ALL students.</a:t>
            </a:r>
          </a:p>
          <a:p>
            <a:pPr marL="800100" lvl="1" indent="-342900">
              <a:buFont typeface="Arial"/>
              <a:buChar char="•"/>
              <a:defRPr/>
            </a:pPr>
            <a:r>
              <a:rPr lang="en-US" sz="1700" dirty="0">
                <a:latin typeface="Calibri" charset="0"/>
                <a:ea typeface="ＭＳ Ｐゴシック" charset="0"/>
                <a:cs typeface="ＭＳ Ｐゴシック" charset="0"/>
              </a:rPr>
              <a:t>Knowledge of student backgrounds and interests drives positive engagement strategies and relevance of class work and homework assignments.</a:t>
            </a:r>
          </a:p>
          <a:p>
            <a:pPr marL="800100" lvl="1" indent="-342900">
              <a:buFont typeface="Arial"/>
              <a:buChar char="•"/>
              <a:defRPr/>
            </a:pPr>
            <a:r>
              <a:rPr lang="en-US" sz="1700" dirty="0">
                <a:latin typeface="Calibri" charset="0"/>
                <a:ea typeface="ＭＳ Ｐゴシック" charset="0"/>
                <a:cs typeface="ＭＳ Ｐゴシック" charset="0"/>
              </a:rPr>
              <a:t>Within the PLC structure, teachers will explore the associations between behavioral indicators and academic achievement.</a:t>
            </a:r>
          </a:p>
          <a:p>
            <a:pPr marL="800100" lvl="1" indent="-342900">
              <a:buFont typeface="Arial"/>
              <a:buChar char="•"/>
              <a:defRPr/>
            </a:pPr>
            <a:r>
              <a:rPr lang="en-US" sz="1700" dirty="0">
                <a:latin typeface="Calibri" charset="0"/>
                <a:ea typeface="ＭＳ Ｐゴシック" charset="0"/>
                <a:cs typeface="ＭＳ Ｐゴシック" charset="0"/>
              </a:rPr>
              <a:t>Reinforcing positive behavior is exhausted before the use of office referrals and other disciplinary strategies that limit access to instruction.</a:t>
            </a:r>
          </a:p>
          <a:p>
            <a:pPr marL="800100" lvl="1" indent="-342900">
              <a:buFont typeface="Arial"/>
              <a:buChar char="•"/>
              <a:defRPr/>
            </a:pPr>
            <a:r>
              <a:rPr lang="en-US" sz="1700" dirty="0">
                <a:latin typeface="Calibri" charset="0"/>
                <a:ea typeface="ＭＳ Ｐゴシック" charset="0"/>
                <a:cs typeface="ＭＳ Ｐゴシック" charset="0"/>
              </a:rPr>
              <a:t>Schools implement PBIS and SEL framework, and monitor effectiveness through MTSS process.</a:t>
            </a:r>
          </a:p>
          <a:p>
            <a:pPr marL="800100" lvl="1" indent="-342900">
              <a:buFont typeface="Arial"/>
              <a:buChar char="•"/>
              <a:defRPr/>
            </a:pPr>
            <a:r>
              <a:rPr lang="en-US" sz="1700" dirty="0">
                <a:latin typeface="Calibri" charset="0"/>
                <a:ea typeface="ＭＳ Ｐゴシック" charset="0"/>
                <a:cs typeface="ＭＳ Ｐゴシック" charset="0"/>
              </a:rPr>
              <a:t>Schools track and monitor student behavior data through IC. </a:t>
            </a:r>
          </a:p>
          <a:p>
            <a:pPr marL="800100" lvl="1" indent="-342900">
              <a:buFont typeface="Arial"/>
              <a:buChar char="•"/>
              <a:defRPr/>
            </a:pPr>
            <a:r>
              <a:rPr lang="en-US" sz="1700" dirty="0">
                <a:latin typeface="Calibri" charset="0"/>
                <a:ea typeface="ＭＳ Ｐゴシック" charset="0"/>
                <a:cs typeface="ＭＳ Ｐゴシック" charset="0"/>
              </a:rPr>
              <a:t>Teachers intentionally work toward developing common cultural connections around language for more effective instructional and learning opportunities in and outside of the classroom. </a:t>
            </a:r>
            <a:endParaRPr lang="en-US" sz="1700" dirty="0">
              <a:solidFill>
                <a:srgbClr val="000000"/>
              </a:solidFill>
              <a:latin typeface="Calibri" charset="0"/>
              <a:ea typeface="ＭＳ Ｐゴシック" charset="0"/>
              <a:cs typeface="ＭＳ Ｐゴシック" charset="0"/>
            </a:endParaRPr>
          </a:p>
        </p:txBody>
      </p:sp>
      <p:pic>
        <p:nvPicPr>
          <p:cNvPr id="3" name="F5DA09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5496" y="1034121"/>
            <a:ext cx="609600" cy="609600"/>
          </a:xfrm>
          <a:prstGeom prst="rect">
            <a:avLst/>
          </a:prstGeom>
          <a:solidFill>
            <a:srgbClr val="008000"/>
          </a:solidFill>
        </p:spPr>
      </p:pic>
      <p:sp>
        <p:nvSpPr>
          <p:cNvPr id="4" name="TextBox 3"/>
          <p:cNvSpPr txBox="1"/>
          <p:nvPr/>
        </p:nvSpPr>
        <p:spPr>
          <a:xfrm>
            <a:off x="191258" y="1039386"/>
            <a:ext cx="397814" cy="307777"/>
          </a:xfrm>
          <a:prstGeom prst="rect">
            <a:avLst/>
          </a:prstGeom>
          <a:noFill/>
        </p:spPr>
        <p:txBody>
          <a:bodyPr wrap="square" rtlCol="0">
            <a:spAutoFit/>
          </a:bodyPr>
          <a:lstStyle/>
          <a:p>
            <a:r>
              <a:rPr lang="en-US" sz="700" b="1" dirty="0" smtClean="0"/>
              <a:t>Press Play</a:t>
            </a:r>
            <a:endParaRPr lang="en-US" sz="7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063" y="1085850"/>
            <a:ext cx="8963025" cy="4724400"/>
          </a:xfrm>
          <a:prstGeom prst="rect">
            <a:avLst/>
          </a:prstGeom>
          <a:ln w="76200" cmpd="sng">
            <a:solidFill>
              <a:srgbClr val="3366FF"/>
            </a:solidFill>
          </a:ln>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800100" indent="-34290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b="1" dirty="0">
                <a:solidFill>
                  <a:srgbClr val="3366FF"/>
                </a:solidFill>
              </a:rPr>
              <a:t>Fundamental IV</a:t>
            </a:r>
            <a:r>
              <a:rPr lang="en-US" altLang="en-US" dirty="0">
                <a:solidFill>
                  <a:srgbClr val="3366FF"/>
                </a:solidFill>
              </a:rPr>
              <a:t>: </a:t>
            </a:r>
            <a:r>
              <a:rPr lang="en-US" altLang="en-US" u="sng" dirty="0">
                <a:solidFill>
                  <a:srgbClr val="3366FF"/>
                </a:solidFill>
              </a:rPr>
              <a:t>Multi-Tiered System of Support</a:t>
            </a:r>
          </a:p>
          <a:p>
            <a:pPr algn="ctr" eaLnBrk="1" hangingPunct="1"/>
            <a:endParaRPr lang="en-US" altLang="en-US" sz="1800" dirty="0">
              <a:solidFill>
                <a:srgbClr val="FF0000"/>
              </a:solidFill>
            </a:endParaRPr>
          </a:p>
          <a:p>
            <a:pPr eaLnBrk="1" hangingPunct="1">
              <a:buFont typeface="Calibri" panose="020F0502020204030204" pitchFamily="34" charset="0"/>
              <a:buAutoNum type="alphaUcPeriod"/>
            </a:pPr>
            <a:r>
              <a:rPr lang="en-US" altLang="en-US" sz="1600" b="1" dirty="0"/>
              <a:t>Position Statement</a:t>
            </a:r>
            <a:r>
              <a:rPr lang="en-US" altLang="en-US" sz="1600" dirty="0"/>
              <a:t>: ALL students are provided Tier I core instruction in the general education classroom environment and their individual needs are addressed through collaboration between general education staff, special education staff, and ELL staff. </a:t>
            </a:r>
            <a:endParaRPr lang="en-US" altLang="en-US" sz="1600" dirty="0">
              <a:solidFill>
                <a:srgbClr val="000000"/>
              </a:solidFill>
            </a:endParaRPr>
          </a:p>
          <a:p>
            <a:pPr eaLnBrk="1" hangingPunct="1">
              <a:buFont typeface="Calibri" panose="020F0502020204030204" pitchFamily="34" charset="0"/>
              <a:buAutoNum type="alphaUcPeriod"/>
            </a:pPr>
            <a:r>
              <a:rPr lang="en-US" altLang="en-US" sz="1600" b="1" dirty="0"/>
              <a:t>Expectations:</a:t>
            </a:r>
          </a:p>
          <a:p>
            <a:pPr lvl="1" eaLnBrk="1" hangingPunct="1">
              <a:buFont typeface="Arial"/>
              <a:buChar char="•"/>
            </a:pPr>
            <a:r>
              <a:rPr lang="en-US" altLang="en-US" sz="1500" dirty="0"/>
              <a:t>The MTSS process aligns with PLCs and school leadership team functions.</a:t>
            </a:r>
          </a:p>
          <a:p>
            <a:pPr lvl="1" eaLnBrk="1" hangingPunct="1">
              <a:buFont typeface="Arial"/>
              <a:buChar char="•"/>
            </a:pPr>
            <a:r>
              <a:rPr lang="en-US" altLang="en-US" sz="1500" dirty="0"/>
              <a:t>The ICEL model is used in the MTSS referral process: instruction, curriculum, and learning environment are ruled out as “causal” factors before attributions to learners requiring interventions are made.</a:t>
            </a:r>
          </a:p>
          <a:p>
            <a:pPr lvl="1" eaLnBrk="1" hangingPunct="1">
              <a:buFont typeface="Arial"/>
              <a:buChar char="•"/>
            </a:pPr>
            <a:r>
              <a:rPr lang="en-US" altLang="en-US" sz="1500" dirty="0"/>
              <a:t>Local and district level measures are used to monitor student responsiveness to core instructional practice and response to intervention as necessary.</a:t>
            </a:r>
          </a:p>
          <a:p>
            <a:pPr lvl="1" eaLnBrk="1" hangingPunct="1">
              <a:buFont typeface="Arial"/>
              <a:buChar char="•"/>
            </a:pPr>
            <a:r>
              <a:rPr lang="en-US" altLang="en-US" sz="1500" dirty="0"/>
              <a:t>Multiple sources of data are used to monitor student progress and to determine the effectiveness of instruction and interventions.</a:t>
            </a:r>
          </a:p>
          <a:p>
            <a:pPr lvl="1" eaLnBrk="1" hangingPunct="1">
              <a:buFont typeface="Arial"/>
              <a:buChar char="•"/>
            </a:pPr>
            <a:r>
              <a:rPr lang="en-US" altLang="en-US" sz="1500" dirty="0"/>
              <a:t>Functioning PLCs and MTSS teams meet on a regular basis to review student outcomes and determine needed supports.</a:t>
            </a:r>
          </a:p>
          <a:p>
            <a:pPr lvl="1" eaLnBrk="1" hangingPunct="1">
              <a:buFont typeface="Arial"/>
              <a:buChar char="•"/>
            </a:pPr>
            <a:r>
              <a:rPr lang="en-US" altLang="en-US" sz="1500" dirty="0"/>
              <a:t>Documentation of student interventions and outcomes are maintained in the MTSS tab of IC.</a:t>
            </a:r>
          </a:p>
          <a:p>
            <a:pPr lvl="1" eaLnBrk="1" hangingPunct="1">
              <a:buFont typeface="Arial"/>
              <a:buChar char="•"/>
            </a:pPr>
            <a:r>
              <a:rPr lang="en-US" altLang="en-US" sz="1500" dirty="0"/>
              <a:t>A special education referral is only considered after interventions at all tiers have been implemented with fidelity and student outcomes are insufficient. (MTSS is the evaluation strategy for determining specific learning disability.)</a:t>
            </a:r>
          </a:p>
        </p:txBody>
      </p:sp>
      <p:sp>
        <p:nvSpPr>
          <p:cNvPr id="22530" name="TextBox 2"/>
          <p:cNvSpPr txBox="1">
            <a:spLocks noChangeArrowheads="1"/>
          </p:cNvSpPr>
          <p:nvPr/>
        </p:nvSpPr>
        <p:spPr bwMode="auto">
          <a:xfrm>
            <a:off x="754063" y="900113"/>
            <a:ext cx="8667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400" dirty="0"/>
          </a:p>
        </p:txBody>
      </p:sp>
      <p:pic>
        <p:nvPicPr>
          <p:cNvPr id="3" name="727BB8F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8599" y="1207890"/>
            <a:ext cx="609600" cy="609600"/>
          </a:xfrm>
          <a:prstGeom prst="rect">
            <a:avLst/>
          </a:prstGeom>
          <a:solidFill>
            <a:srgbClr val="3366FF"/>
          </a:solidFill>
        </p:spPr>
      </p:pic>
      <p:sp>
        <p:nvSpPr>
          <p:cNvPr id="5" name="TextBox 4"/>
          <p:cNvSpPr txBox="1"/>
          <p:nvPr/>
        </p:nvSpPr>
        <p:spPr>
          <a:xfrm>
            <a:off x="329984" y="1136713"/>
            <a:ext cx="397814" cy="307777"/>
          </a:xfrm>
          <a:prstGeom prst="rect">
            <a:avLst/>
          </a:prstGeom>
          <a:noFill/>
        </p:spPr>
        <p:txBody>
          <a:bodyPr wrap="square" rtlCol="0">
            <a:spAutoFit/>
          </a:bodyPr>
          <a:lstStyle/>
          <a:p>
            <a:r>
              <a:rPr lang="en-US" sz="700" b="1" dirty="0" smtClean="0"/>
              <a:t>Press Play</a:t>
            </a:r>
            <a:endParaRPr lang="en-US" sz="7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WCSD Branded Colors">
      <a:dk1>
        <a:sysClr val="windowText" lastClr="000000"/>
      </a:dk1>
      <a:lt1>
        <a:sysClr val="window" lastClr="FFFFFF"/>
      </a:lt1>
      <a:dk2>
        <a:srgbClr val="005288"/>
      </a:dk2>
      <a:lt2>
        <a:srgbClr val="EEECE1"/>
      </a:lt2>
      <a:accent1>
        <a:srgbClr val="DEB408"/>
      </a:accent1>
      <a:accent2>
        <a:srgbClr val="EF3E42"/>
      </a:accent2>
      <a:accent3>
        <a:srgbClr val="C1CD23"/>
      </a:accent3>
      <a:accent4>
        <a:srgbClr val="009FC2"/>
      </a:accent4>
      <a:accent5>
        <a:srgbClr val="332A86"/>
      </a:accent5>
      <a:accent6>
        <a:srgbClr val="F5802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688</TotalTime>
  <Words>2349</Words>
  <Application>Microsoft Macintosh PowerPoint</Application>
  <PresentationFormat>On-screen Show (4:3)</PresentationFormat>
  <Paragraphs>216</Paragraphs>
  <Slides>20</Slides>
  <Notes>20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Calibri</vt:lpstr>
      <vt:lpstr>Chalkduster</vt:lpstr>
      <vt:lpstr>Comic Sans MS</vt:lpstr>
      <vt:lpstr>MS PGothic</vt:lpstr>
      <vt:lpstr>ＭＳ Ｐゴシック</vt:lpstr>
      <vt:lpstr>Wingdings</vt:lpstr>
      <vt:lpstr>Arial</vt:lpstr>
      <vt:lpstr>Office Theme</vt:lpstr>
      <vt:lpstr>Welcome to the 2015-16 School Year!</vt:lpstr>
      <vt:lpstr>Superintendent Traci Davis</vt:lpstr>
      <vt:lpstr>Outcomes (for administrators on 8/3)</vt:lpstr>
      <vt:lpstr>Outcomes (for teachers 8/4-6)</vt:lpstr>
      <vt:lpstr>Learning Activity #1: Sort</vt:lpstr>
      <vt:lpstr>PowerPoint Presentation</vt:lpstr>
      <vt:lpstr>PowerPoint Presentation</vt:lpstr>
      <vt:lpstr>PowerPoint Presentation</vt:lpstr>
      <vt:lpstr>PowerPoint Presentation</vt:lpstr>
      <vt:lpstr>Learning Activity #2: Inside-Outside Circle</vt:lpstr>
      <vt:lpstr>PowerPoint Presentation</vt:lpstr>
      <vt:lpstr>Fundamental II: Inclusive Practice</vt:lpstr>
      <vt:lpstr>Fundamental III: Climate &amp; Engagement</vt:lpstr>
      <vt:lpstr>Fundamental IV: MTSS</vt:lpstr>
      <vt:lpstr>PowerPoint Presentation</vt:lpstr>
      <vt:lpstr>Learning Activity #3: Four Corners</vt:lpstr>
      <vt:lpstr>PowerPoint Presentation</vt:lpstr>
      <vt:lpstr>Did we meet our outcomes?  (for administrators on 8/3)</vt:lpstr>
      <vt:lpstr>Did we meet our outcomes?  (for teachers 8/4-6)</vt:lpstr>
      <vt:lpstr>PowerPoint Presentation</vt:lpstr>
    </vt:vector>
  </TitlesOfParts>
  <Company>WCSD</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Katy Holmes</dc:creator>
  <cp:lastModifiedBy>Dutch Bickley</cp:lastModifiedBy>
  <cp:revision>49</cp:revision>
  <dcterms:created xsi:type="dcterms:W3CDTF">2013-02-01T00:26:23Z</dcterms:created>
  <dcterms:modified xsi:type="dcterms:W3CDTF">2017-03-21T12:20:01Z</dcterms:modified>
</cp:coreProperties>
</file>