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25"/>
  </p:notesMasterIdLst>
  <p:handoutMasterIdLst>
    <p:handoutMasterId r:id="rId26"/>
  </p:handoutMasterIdLst>
  <p:sldIdLst>
    <p:sldId id="324" r:id="rId2"/>
    <p:sldId id="328" r:id="rId3"/>
    <p:sldId id="329" r:id="rId4"/>
    <p:sldId id="683" r:id="rId5"/>
    <p:sldId id="684" r:id="rId6"/>
    <p:sldId id="685" r:id="rId7"/>
    <p:sldId id="446" r:id="rId8"/>
    <p:sldId id="447" r:id="rId9"/>
    <p:sldId id="710" r:id="rId10"/>
    <p:sldId id="713" r:id="rId11"/>
    <p:sldId id="709" r:id="rId12"/>
    <p:sldId id="689" r:id="rId13"/>
    <p:sldId id="694" r:id="rId14"/>
    <p:sldId id="702" r:id="rId15"/>
    <p:sldId id="706" r:id="rId16"/>
    <p:sldId id="715" r:id="rId17"/>
    <p:sldId id="691" r:id="rId18"/>
    <p:sldId id="703" r:id="rId19"/>
    <p:sldId id="701" r:id="rId20"/>
    <p:sldId id="712" r:id="rId21"/>
    <p:sldId id="716" r:id="rId22"/>
    <p:sldId id="700" r:id="rId23"/>
    <p:sldId id="343" r:id="rId24"/>
  </p:sldIdLst>
  <p:sldSz cx="18288000" cy="13716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Itano" initials="SI" lastIdx="1" clrIdx="0">
    <p:extLst/>
  </p:cmAuthor>
  <p:cmAuthor id="2" name="Adam Kernan-Schloss" initials=""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78C0"/>
    <a:srgbClr val="50B24E"/>
    <a:srgbClr val="FFFFFF"/>
    <a:srgbClr val="1AD6B8"/>
    <a:srgbClr val="00F1B8"/>
    <a:srgbClr val="253746"/>
    <a:srgbClr val="7C2D7C"/>
    <a:srgbClr val="5EB345"/>
    <a:srgbClr val="00A8A9"/>
    <a:srgbClr val="64D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8" autoAdjust="0"/>
    <p:restoredTop sz="77926" autoAdjust="0"/>
  </p:normalViewPr>
  <p:slideViewPr>
    <p:cSldViewPr>
      <p:cViewPr varScale="1">
        <p:scale>
          <a:sx n="25" d="100"/>
          <a:sy n="25" d="100"/>
        </p:scale>
        <p:origin x="1558" y="50"/>
      </p:cViewPr>
      <p:guideLst>
        <p:guide orient="horz" pos="4320"/>
        <p:guide pos="5760"/>
      </p:guideLst>
    </p:cSldViewPr>
  </p:slideViewPr>
  <p:outlineViewPr>
    <p:cViewPr>
      <p:scale>
        <a:sx n="33" d="100"/>
        <a:sy n="33" d="100"/>
      </p:scale>
      <p:origin x="0" y="-21960"/>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dirty="0">
                <a:solidFill>
                  <a:schemeClr val="tx1"/>
                </a:solidFill>
              </a:rPr>
              <a:t>Proportions saying</a:t>
            </a:r>
            <a:r>
              <a:rPr lang="en-US" sz="2800" b="1" baseline="0" dirty="0">
                <a:solidFill>
                  <a:schemeClr val="tx1"/>
                </a:solidFill>
              </a:rPr>
              <a:t> they worry a lot or some about this aspect of raising their child</a:t>
            </a:r>
            <a:endParaRPr lang="en-US" sz="2800" b="1" dirty="0">
              <a:solidFill>
                <a:schemeClr val="tx1"/>
              </a:solidFill>
            </a:endParaRP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0078C0"/>
            </a:solidFill>
            <a:ln>
              <a:noFill/>
            </a:ln>
            <a:effectLst/>
          </c:spPr>
          <c:invertIfNegative val="0"/>
          <c:dLbls>
            <c:delete val="1"/>
          </c:dLbls>
          <c:cat>
            <c:strRef>
              <c:f>Sheet1!$A$2:$A$8</c:f>
              <c:strCache>
                <c:ptCount val="7"/>
                <c:pt idx="0">
                  <c:v>Child's ability to cope and manage stress</c:v>
                </c:pt>
                <c:pt idx="1">
                  <c:v>Child being bullied</c:v>
                </c:pt>
                <c:pt idx="2">
                  <c:v>Child's physical safety</c:v>
                </c:pt>
                <c:pt idx="3">
                  <c:v>Child safety/responsibility using internet/social media</c:v>
                </c:pt>
                <c:pt idx="4">
                  <c:v>Ability to pay for or finance child's education</c:v>
                </c:pt>
                <c:pt idx="5">
                  <c:v>Child's facing peer pressure</c:v>
                </c:pt>
                <c:pt idx="6">
                  <c:v>Child's happiness and emotional well-being</c:v>
                </c:pt>
              </c:strCache>
            </c:strRef>
          </c:cat>
          <c:val>
            <c:numRef>
              <c:f>Sheet1!$B$2:$B$8</c:f>
              <c:numCache>
                <c:formatCode>General</c:formatCode>
                <c:ptCount val="7"/>
                <c:pt idx="0">
                  <c:v>50</c:v>
                </c:pt>
                <c:pt idx="1">
                  <c:v>50</c:v>
                </c:pt>
                <c:pt idx="2">
                  <c:v>51</c:v>
                </c:pt>
                <c:pt idx="3">
                  <c:v>54</c:v>
                </c:pt>
                <c:pt idx="4">
                  <c:v>57</c:v>
                </c:pt>
                <c:pt idx="5">
                  <c:v>58</c:v>
                </c:pt>
                <c:pt idx="6">
                  <c:v>58</c:v>
                </c:pt>
              </c:numCache>
            </c:numRef>
          </c:val>
          <c:extLst>
            <c:ext xmlns:c16="http://schemas.microsoft.com/office/drawing/2014/chart" uri="{C3380CC4-5D6E-409C-BE32-E72D297353CC}">
              <c16:uniqueId val="{00000000-50C9-5847-8FF5-D60C31A2B075}"/>
            </c:ext>
          </c:extLst>
        </c:ser>
        <c:dLbls>
          <c:dLblPos val="outEnd"/>
          <c:showLegendKey val="0"/>
          <c:showVal val="1"/>
          <c:showCatName val="0"/>
          <c:showSerName val="0"/>
          <c:showPercent val="0"/>
          <c:showBubbleSize val="0"/>
        </c:dLbls>
        <c:gapWidth val="69"/>
        <c:axId val="145585600"/>
        <c:axId val="1831464991"/>
      </c:barChart>
      <c:catAx>
        <c:axId val="145585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2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831464991"/>
        <c:crosses val="autoZero"/>
        <c:auto val="1"/>
        <c:lblAlgn val="ctr"/>
        <c:lblOffset val="100"/>
        <c:noMultiLvlLbl val="0"/>
      </c:catAx>
      <c:valAx>
        <c:axId val="1831464991"/>
        <c:scaling>
          <c:orientation val="minMax"/>
        </c:scaling>
        <c:delete val="1"/>
        <c:axPos val="b"/>
        <c:numFmt formatCode="General" sourceLinked="1"/>
        <c:majorTickMark val="none"/>
        <c:minorTickMark val="none"/>
        <c:tickLblPos val="nextTo"/>
        <c:crossAx val="14558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E1E69-3FCC-410A-812B-E2B85A35AA8B}" type="doc">
      <dgm:prSet loTypeId="urn:microsoft.com/office/officeart/2005/8/layout/chart3" loCatId="relationship" qsTypeId="urn:microsoft.com/office/officeart/2005/8/quickstyle/simple1" qsCatId="simple" csTypeId="urn:microsoft.com/office/officeart/2005/8/colors/accent1_2" csCatId="accent1" phldr="1"/>
      <dgm:spPr/>
    </dgm:pt>
    <dgm:pt modelId="{B0F5878A-7F84-490A-8B78-2A9A7038510B}">
      <dgm:prSet phldrT="[Text]"/>
      <dgm:spPr>
        <a:xfrm>
          <a:off x="1281106" y="407196"/>
          <a:ext cx="3413760" cy="3413760"/>
        </a:xfrm>
        <a:solidFill>
          <a:srgbClr val="FF7930">
            <a:alpha val="81961"/>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 </a:t>
          </a:r>
        </a:p>
      </dgm:t>
    </dgm:pt>
    <dgm:pt modelId="{4801A7BA-24FA-496D-8B51-0C3BF143343F}" type="parTrans" cxnId="{2591A349-1AB1-4B2A-AF2A-6C7D4A8B76A3}">
      <dgm:prSet/>
      <dgm:spPr/>
      <dgm:t>
        <a:bodyPr/>
        <a:lstStyle/>
        <a:p>
          <a:endParaRPr lang="en-US"/>
        </a:p>
      </dgm:t>
    </dgm:pt>
    <dgm:pt modelId="{752C26AB-355E-4033-9D1A-2CF197D832A8}" type="sibTrans" cxnId="{2591A349-1AB1-4B2A-AF2A-6C7D4A8B76A3}">
      <dgm:prSet/>
      <dgm:spPr/>
      <dgm:t>
        <a:bodyPr/>
        <a:lstStyle/>
        <a:p>
          <a:endParaRPr lang="en-US"/>
        </a:p>
      </dgm:t>
    </dgm:pt>
    <dgm:pt modelId="{6D752EE8-F146-453B-970C-D7DDD6BC8E07}">
      <dgm:prSet phldrT="[Text]"/>
      <dgm:spPr>
        <a:xfrm>
          <a:off x="1281379" y="421651"/>
          <a:ext cx="3413760" cy="3413760"/>
        </a:xfrm>
        <a:solidFill>
          <a:srgbClr val="8BBC41"/>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BBC8A88D-F0D9-411B-9AEE-A4E58CB61C0C}" type="parTrans" cxnId="{B3E6986F-F37C-40E7-9498-932AB9AA8F4E}">
      <dgm:prSet/>
      <dgm:spPr/>
      <dgm:t>
        <a:bodyPr/>
        <a:lstStyle/>
        <a:p>
          <a:endParaRPr lang="en-US"/>
        </a:p>
      </dgm:t>
    </dgm:pt>
    <dgm:pt modelId="{4F0F1003-C359-427C-97BB-A753CBCABA6D}" type="sibTrans" cxnId="{B3E6986F-F37C-40E7-9498-932AB9AA8F4E}">
      <dgm:prSet/>
      <dgm:spPr/>
      <dgm:t>
        <a:bodyPr/>
        <a:lstStyle/>
        <a:p>
          <a:endParaRPr lang="en-US"/>
        </a:p>
      </dgm:t>
    </dgm:pt>
    <dgm:pt modelId="{F3898263-D767-40A6-923F-1D01F2FB76F8}">
      <dgm:prSet phldrT="[Text]"/>
      <dgm:spPr>
        <a:xfrm>
          <a:off x="1281379" y="407415"/>
          <a:ext cx="3413760" cy="3413760"/>
        </a:xfrm>
        <a:solidFill>
          <a:srgbClr val="FFCA48"/>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1A8DFB9D-CFED-45D7-9EF1-358D6889DAA4}" type="parTrans" cxnId="{3625156C-D159-49E9-8BF0-D4E522F575D1}">
      <dgm:prSet/>
      <dgm:spPr/>
      <dgm:t>
        <a:bodyPr/>
        <a:lstStyle/>
        <a:p>
          <a:endParaRPr lang="en-US"/>
        </a:p>
      </dgm:t>
    </dgm:pt>
    <dgm:pt modelId="{5D07FFA9-4FD7-4DCC-8473-B9C4A2E2AAAC}" type="sibTrans" cxnId="{3625156C-D159-49E9-8BF0-D4E522F575D1}">
      <dgm:prSet/>
      <dgm:spPr/>
      <dgm:t>
        <a:bodyPr/>
        <a:lstStyle/>
        <a:p>
          <a:endParaRPr lang="en-US"/>
        </a:p>
      </dgm:t>
    </dgm:pt>
    <dgm:pt modelId="{0B44F9CB-774B-42DA-8E64-1F388C624EBF}">
      <dgm:prSet phldrT="[Text]"/>
      <dgm:spPr>
        <a:xfrm>
          <a:off x="1281379" y="407415"/>
          <a:ext cx="3413760" cy="3413760"/>
        </a:xfrm>
        <a:solidFill>
          <a:srgbClr val="FF7930">
            <a:alpha val="81961"/>
          </a:srgb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7732EF56-6A1E-4F9A-B1D5-8419AAEF273F}" type="parTrans" cxnId="{30302674-1A59-4C5C-AE23-A4E4A7E86F86}">
      <dgm:prSet/>
      <dgm:spPr/>
      <dgm:t>
        <a:bodyPr/>
        <a:lstStyle/>
        <a:p>
          <a:endParaRPr lang="en-US"/>
        </a:p>
      </dgm:t>
    </dgm:pt>
    <dgm:pt modelId="{FE31BFEF-13A8-4FBF-A434-A9B66A4A0225}" type="sibTrans" cxnId="{30302674-1A59-4C5C-AE23-A4E4A7E86F86}">
      <dgm:prSet/>
      <dgm:spPr/>
      <dgm:t>
        <a:bodyPr/>
        <a:lstStyle/>
        <a:p>
          <a:endParaRPr lang="en-US"/>
        </a:p>
      </dgm:t>
    </dgm:pt>
    <dgm:pt modelId="{C2EB4AA1-B987-4273-925D-C4F425455F1B}">
      <dgm:prSet phldrT="[Text]"/>
      <dgm:spPr>
        <a:xfrm>
          <a:off x="1281379" y="407415"/>
          <a:ext cx="3413760" cy="3413760"/>
        </a:xfrm>
        <a:solidFill>
          <a:srgbClr val="8BBC41"/>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FB8E2D00-8664-49DB-816F-885A18BAD158}" type="parTrans" cxnId="{6A5401C2-C8D4-4048-8E4E-F29BFEA7287A}">
      <dgm:prSet/>
      <dgm:spPr/>
      <dgm:t>
        <a:bodyPr/>
        <a:lstStyle/>
        <a:p>
          <a:endParaRPr lang="en-US"/>
        </a:p>
      </dgm:t>
    </dgm:pt>
    <dgm:pt modelId="{C6639176-0A37-4A27-AF12-CAB2C9D02203}" type="sibTrans" cxnId="{6A5401C2-C8D4-4048-8E4E-F29BFEA7287A}">
      <dgm:prSet/>
      <dgm:spPr/>
      <dgm:t>
        <a:bodyPr/>
        <a:lstStyle/>
        <a:p>
          <a:endParaRPr lang="en-US"/>
        </a:p>
      </dgm:t>
    </dgm:pt>
    <dgm:pt modelId="{344906CA-B389-46FA-BDD3-58066B1E447D}" type="pres">
      <dgm:prSet presAssocID="{A79E1E69-3FCC-410A-812B-E2B85A35AA8B}" presName="compositeShape" presStyleCnt="0">
        <dgm:presLayoutVars>
          <dgm:chMax val="7"/>
          <dgm:dir/>
          <dgm:resizeHandles val="exact"/>
        </dgm:presLayoutVars>
      </dgm:prSet>
      <dgm:spPr/>
    </dgm:pt>
    <dgm:pt modelId="{C0E0993C-6844-41EC-959C-9D66BF55594D}" type="pres">
      <dgm:prSet presAssocID="{A79E1E69-3FCC-410A-812B-E2B85A35AA8B}" presName="wedge1" presStyleLbl="node1" presStyleIdx="0" presStyleCnt="5" custLinFactNeighborX="-3508" custLinFactNeighborY="4815"/>
      <dgm:spPr>
        <a:prstGeom prst="pie">
          <a:avLst>
            <a:gd name="adj1" fmla="val 16200000"/>
            <a:gd name="adj2" fmla="val 20520000"/>
          </a:avLst>
        </a:prstGeom>
      </dgm:spPr>
    </dgm:pt>
    <dgm:pt modelId="{74DD0892-009C-4FE5-8C40-01CAA2269F21}" type="pres">
      <dgm:prSet presAssocID="{A79E1E69-3FCC-410A-812B-E2B85A35AA8B}" presName="wedge1Tx" presStyleLbl="node1" presStyleIdx="0" presStyleCnt="5">
        <dgm:presLayoutVars>
          <dgm:chMax val="0"/>
          <dgm:chPref val="0"/>
          <dgm:bulletEnabled val="1"/>
        </dgm:presLayoutVars>
      </dgm:prSet>
      <dgm:spPr/>
    </dgm:pt>
    <dgm:pt modelId="{5DEC4697-EE2C-497A-8313-D2E4089DF78A}" type="pres">
      <dgm:prSet presAssocID="{A79E1E69-3FCC-410A-812B-E2B85A35AA8B}" presName="wedge2" presStyleLbl="node1" presStyleIdx="1" presStyleCnt="5"/>
      <dgm:spPr>
        <a:prstGeom prst="pie">
          <a:avLst>
            <a:gd name="adj1" fmla="val 20520000"/>
            <a:gd name="adj2" fmla="val 3240000"/>
          </a:avLst>
        </a:prstGeom>
      </dgm:spPr>
    </dgm:pt>
    <dgm:pt modelId="{80270A14-2024-490F-9DD0-5FA9A213AE92}" type="pres">
      <dgm:prSet presAssocID="{A79E1E69-3FCC-410A-812B-E2B85A35AA8B}" presName="wedge2Tx" presStyleLbl="node1" presStyleIdx="1" presStyleCnt="5">
        <dgm:presLayoutVars>
          <dgm:chMax val="0"/>
          <dgm:chPref val="0"/>
          <dgm:bulletEnabled val="1"/>
        </dgm:presLayoutVars>
      </dgm:prSet>
      <dgm:spPr/>
    </dgm:pt>
    <dgm:pt modelId="{209C2A87-5276-48DF-A7CF-432EDBB7F401}" type="pres">
      <dgm:prSet presAssocID="{A79E1E69-3FCC-410A-812B-E2B85A35AA8B}" presName="wedge3" presStyleLbl="node1" presStyleIdx="2" presStyleCnt="5"/>
      <dgm:spPr>
        <a:prstGeom prst="pie">
          <a:avLst>
            <a:gd name="adj1" fmla="val 3240000"/>
            <a:gd name="adj2" fmla="val 7560000"/>
          </a:avLst>
        </a:prstGeom>
      </dgm:spPr>
    </dgm:pt>
    <dgm:pt modelId="{D158B1C4-9CFE-4A7B-9DB7-7C556910E935}" type="pres">
      <dgm:prSet presAssocID="{A79E1E69-3FCC-410A-812B-E2B85A35AA8B}" presName="wedge3Tx" presStyleLbl="node1" presStyleIdx="2" presStyleCnt="5">
        <dgm:presLayoutVars>
          <dgm:chMax val="0"/>
          <dgm:chPref val="0"/>
          <dgm:bulletEnabled val="1"/>
        </dgm:presLayoutVars>
      </dgm:prSet>
      <dgm:spPr/>
    </dgm:pt>
    <dgm:pt modelId="{43534F5A-8206-44B9-900A-06873D9965B3}" type="pres">
      <dgm:prSet presAssocID="{A79E1E69-3FCC-410A-812B-E2B85A35AA8B}" presName="wedge4" presStyleLbl="node1" presStyleIdx="3" presStyleCnt="5" custLinFactNeighborY="417"/>
      <dgm:spPr>
        <a:prstGeom prst="pie">
          <a:avLst>
            <a:gd name="adj1" fmla="val 7560000"/>
            <a:gd name="adj2" fmla="val 11880000"/>
          </a:avLst>
        </a:prstGeom>
      </dgm:spPr>
    </dgm:pt>
    <dgm:pt modelId="{B5388EF5-15FA-4E72-8C26-8709AEA63E49}" type="pres">
      <dgm:prSet presAssocID="{A79E1E69-3FCC-410A-812B-E2B85A35AA8B}" presName="wedge4Tx" presStyleLbl="node1" presStyleIdx="3" presStyleCnt="5">
        <dgm:presLayoutVars>
          <dgm:chMax val="0"/>
          <dgm:chPref val="0"/>
          <dgm:bulletEnabled val="1"/>
        </dgm:presLayoutVars>
      </dgm:prSet>
      <dgm:spPr/>
    </dgm:pt>
    <dgm:pt modelId="{7D665640-3495-43A5-B8FB-31FC7BE02614}" type="pres">
      <dgm:prSet presAssocID="{A79E1E69-3FCC-410A-812B-E2B85A35AA8B}" presName="wedge5" presStyleLbl="node1" presStyleIdx="4" presStyleCnt="5" custLinFactNeighborY="-107"/>
      <dgm:spPr>
        <a:prstGeom prst="pie">
          <a:avLst>
            <a:gd name="adj1" fmla="val 11880000"/>
            <a:gd name="adj2" fmla="val 16200000"/>
          </a:avLst>
        </a:prstGeom>
      </dgm:spPr>
    </dgm:pt>
    <dgm:pt modelId="{9E651A7C-7643-4D03-87EC-2EE4BF0A9F09}" type="pres">
      <dgm:prSet presAssocID="{A79E1E69-3FCC-410A-812B-E2B85A35AA8B}" presName="wedge5Tx" presStyleLbl="node1" presStyleIdx="4" presStyleCnt="5">
        <dgm:presLayoutVars>
          <dgm:chMax val="0"/>
          <dgm:chPref val="0"/>
          <dgm:bulletEnabled val="1"/>
        </dgm:presLayoutVars>
      </dgm:prSet>
      <dgm:spPr/>
    </dgm:pt>
  </dgm:ptLst>
  <dgm:cxnLst>
    <dgm:cxn modelId="{F0319D3D-06BD-4333-880D-5FFAFC0EA737}" type="presOf" srcId="{C2EB4AA1-B987-4273-925D-C4F425455F1B}" destId="{209C2A87-5276-48DF-A7CF-432EDBB7F401}" srcOrd="0" destOrd="0" presId="urn:microsoft.com/office/officeart/2005/8/layout/chart3"/>
    <dgm:cxn modelId="{FDE63C3E-A67F-4A4F-8F48-41BA293D8240}" type="presOf" srcId="{0B44F9CB-774B-42DA-8E64-1F388C624EBF}" destId="{9E651A7C-7643-4D03-87EC-2EE4BF0A9F09}" srcOrd="1" destOrd="0" presId="urn:microsoft.com/office/officeart/2005/8/layout/chart3"/>
    <dgm:cxn modelId="{2591A349-1AB1-4B2A-AF2A-6C7D4A8B76A3}" srcId="{A79E1E69-3FCC-410A-812B-E2B85A35AA8B}" destId="{B0F5878A-7F84-490A-8B78-2A9A7038510B}" srcOrd="0" destOrd="0" parTransId="{4801A7BA-24FA-496D-8B51-0C3BF143343F}" sibTransId="{752C26AB-355E-4033-9D1A-2CF197D832A8}"/>
    <dgm:cxn modelId="{3625156C-D159-49E9-8BF0-D4E522F575D1}" srcId="{A79E1E69-3FCC-410A-812B-E2B85A35AA8B}" destId="{F3898263-D767-40A6-923F-1D01F2FB76F8}" srcOrd="1" destOrd="0" parTransId="{1A8DFB9D-CFED-45D7-9EF1-358D6889DAA4}" sibTransId="{5D07FFA9-4FD7-4DCC-8473-B9C4A2E2AAAC}"/>
    <dgm:cxn modelId="{B3E6986F-F37C-40E7-9498-932AB9AA8F4E}" srcId="{A79E1E69-3FCC-410A-812B-E2B85A35AA8B}" destId="{6D752EE8-F146-453B-970C-D7DDD6BC8E07}" srcOrd="3" destOrd="0" parTransId="{BBC8A88D-F0D9-411B-9AEE-A4E58CB61C0C}" sibTransId="{4F0F1003-C359-427C-97BB-A753CBCABA6D}"/>
    <dgm:cxn modelId="{E76D8D52-5F43-45F2-8F04-A824D0CF489C}" type="presOf" srcId="{F3898263-D767-40A6-923F-1D01F2FB76F8}" destId="{80270A14-2024-490F-9DD0-5FA9A213AE92}" srcOrd="1" destOrd="0" presId="urn:microsoft.com/office/officeart/2005/8/layout/chart3"/>
    <dgm:cxn modelId="{30302674-1A59-4C5C-AE23-A4E4A7E86F86}" srcId="{A79E1E69-3FCC-410A-812B-E2B85A35AA8B}" destId="{0B44F9CB-774B-42DA-8E64-1F388C624EBF}" srcOrd="4" destOrd="0" parTransId="{7732EF56-6A1E-4F9A-B1D5-8419AAEF273F}" sibTransId="{FE31BFEF-13A8-4FBF-A434-A9B66A4A0225}"/>
    <dgm:cxn modelId="{551D7658-5934-4664-97B9-10EF0D89C269}" type="presOf" srcId="{A79E1E69-3FCC-410A-812B-E2B85A35AA8B}" destId="{344906CA-B389-46FA-BDD3-58066B1E447D}" srcOrd="0" destOrd="0" presId="urn:microsoft.com/office/officeart/2005/8/layout/chart3"/>
    <dgm:cxn modelId="{3098FC9C-D1B6-46F2-9A66-C94F33AB9ACC}" type="presOf" srcId="{B0F5878A-7F84-490A-8B78-2A9A7038510B}" destId="{C0E0993C-6844-41EC-959C-9D66BF55594D}" srcOrd="0" destOrd="0" presId="urn:microsoft.com/office/officeart/2005/8/layout/chart3"/>
    <dgm:cxn modelId="{42F74AA6-0185-464D-AF29-A5B513893BC3}" type="presOf" srcId="{F3898263-D767-40A6-923F-1D01F2FB76F8}" destId="{5DEC4697-EE2C-497A-8313-D2E4089DF78A}" srcOrd="0" destOrd="0" presId="urn:microsoft.com/office/officeart/2005/8/layout/chart3"/>
    <dgm:cxn modelId="{798CDBA7-08F5-4191-97A7-85F9DABF0F9F}" type="presOf" srcId="{C2EB4AA1-B987-4273-925D-C4F425455F1B}" destId="{D158B1C4-9CFE-4A7B-9DB7-7C556910E935}" srcOrd="1" destOrd="0" presId="urn:microsoft.com/office/officeart/2005/8/layout/chart3"/>
    <dgm:cxn modelId="{B8E2C4B0-5DB6-4A5F-A8B1-AFDFE0658CDD}" type="presOf" srcId="{0B44F9CB-774B-42DA-8E64-1F388C624EBF}" destId="{7D665640-3495-43A5-B8FB-31FC7BE02614}" srcOrd="0" destOrd="0" presId="urn:microsoft.com/office/officeart/2005/8/layout/chart3"/>
    <dgm:cxn modelId="{6A5401C2-C8D4-4048-8E4E-F29BFEA7287A}" srcId="{A79E1E69-3FCC-410A-812B-E2B85A35AA8B}" destId="{C2EB4AA1-B987-4273-925D-C4F425455F1B}" srcOrd="2" destOrd="0" parTransId="{FB8E2D00-8664-49DB-816F-885A18BAD158}" sibTransId="{C6639176-0A37-4A27-AF12-CAB2C9D02203}"/>
    <dgm:cxn modelId="{5489B1C4-ACFB-4E0A-B7B3-A9E39C4AE4EE}" type="presOf" srcId="{6D752EE8-F146-453B-970C-D7DDD6BC8E07}" destId="{43534F5A-8206-44B9-900A-06873D9965B3}" srcOrd="0" destOrd="0" presId="urn:microsoft.com/office/officeart/2005/8/layout/chart3"/>
    <dgm:cxn modelId="{442622D0-DEF6-4C6B-8263-654977D55594}" type="presOf" srcId="{6D752EE8-F146-453B-970C-D7DDD6BC8E07}" destId="{B5388EF5-15FA-4E72-8C26-8709AEA63E49}" srcOrd="1" destOrd="0" presId="urn:microsoft.com/office/officeart/2005/8/layout/chart3"/>
    <dgm:cxn modelId="{9FC819E2-E759-4528-8B0A-A1963A30AB90}" type="presOf" srcId="{B0F5878A-7F84-490A-8B78-2A9A7038510B}" destId="{74DD0892-009C-4FE5-8C40-01CAA2269F21}" srcOrd="1" destOrd="0" presId="urn:microsoft.com/office/officeart/2005/8/layout/chart3"/>
    <dgm:cxn modelId="{51D93960-7D7F-4F40-9124-D84184A1B73C}" type="presParOf" srcId="{344906CA-B389-46FA-BDD3-58066B1E447D}" destId="{C0E0993C-6844-41EC-959C-9D66BF55594D}" srcOrd="0" destOrd="0" presId="urn:microsoft.com/office/officeart/2005/8/layout/chart3"/>
    <dgm:cxn modelId="{793E69D9-CA31-472C-A890-FDCF904BF0B1}" type="presParOf" srcId="{344906CA-B389-46FA-BDD3-58066B1E447D}" destId="{74DD0892-009C-4FE5-8C40-01CAA2269F21}" srcOrd="1" destOrd="0" presId="urn:microsoft.com/office/officeart/2005/8/layout/chart3"/>
    <dgm:cxn modelId="{E05A9855-777D-4F19-8801-7098CAAA823B}" type="presParOf" srcId="{344906CA-B389-46FA-BDD3-58066B1E447D}" destId="{5DEC4697-EE2C-497A-8313-D2E4089DF78A}" srcOrd="2" destOrd="0" presId="urn:microsoft.com/office/officeart/2005/8/layout/chart3"/>
    <dgm:cxn modelId="{EADA7F88-862C-4CEA-B4C4-ACAD38DA7B62}" type="presParOf" srcId="{344906CA-B389-46FA-BDD3-58066B1E447D}" destId="{80270A14-2024-490F-9DD0-5FA9A213AE92}" srcOrd="3" destOrd="0" presId="urn:microsoft.com/office/officeart/2005/8/layout/chart3"/>
    <dgm:cxn modelId="{17760528-F2FA-41A8-837F-0025612C00AD}" type="presParOf" srcId="{344906CA-B389-46FA-BDD3-58066B1E447D}" destId="{209C2A87-5276-48DF-A7CF-432EDBB7F401}" srcOrd="4" destOrd="0" presId="urn:microsoft.com/office/officeart/2005/8/layout/chart3"/>
    <dgm:cxn modelId="{F0B85626-7331-4500-8581-2B4C43EFA9DA}" type="presParOf" srcId="{344906CA-B389-46FA-BDD3-58066B1E447D}" destId="{D158B1C4-9CFE-4A7B-9DB7-7C556910E935}" srcOrd="5" destOrd="0" presId="urn:microsoft.com/office/officeart/2005/8/layout/chart3"/>
    <dgm:cxn modelId="{E0A26A52-BC0B-48BA-8F9E-1A46E1351D04}" type="presParOf" srcId="{344906CA-B389-46FA-BDD3-58066B1E447D}" destId="{43534F5A-8206-44B9-900A-06873D9965B3}" srcOrd="6" destOrd="0" presId="urn:microsoft.com/office/officeart/2005/8/layout/chart3"/>
    <dgm:cxn modelId="{EE5522FE-CCA6-46A3-859B-0F98780CD14A}" type="presParOf" srcId="{344906CA-B389-46FA-BDD3-58066B1E447D}" destId="{B5388EF5-15FA-4E72-8C26-8709AEA63E49}" srcOrd="7" destOrd="0" presId="urn:microsoft.com/office/officeart/2005/8/layout/chart3"/>
    <dgm:cxn modelId="{59C1C88E-0731-4E83-9DD5-C1E42C917B0E}" type="presParOf" srcId="{344906CA-B389-46FA-BDD3-58066B1E447D}" destId="{7D665640-3495-43A5-B8FB-31FC7BE02614}" srcOrd="8" destOrd="0" presId="urn:microsoft.com/office/officeart/2005/8/layout/chart3"/>
    <dgm:cxn modelId="{2BD1A313-3748-48E1-8E89-D2C081DB88CD}" type="presParOf" srcId="{344906CA-B389-46FA-BDD3-58066B1E447D}" destId="{9E651A7C-7643-4D03-87EC-2EE4BF0A9F09}"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9E1E69-3FCC-410A-812B-E2B85A35AA8B}" type="doc">
      <dgm:prSet loTypeId="urn:microsoft.com/office/officeart/2005/8/layout/chart3" loCatId="relationship" qsTypeId="urn:microsoft.com/office/officeart/2005/8/quickstyle/simple1" qsCatId="simple" csTypeId="urn:microsoft.com/office/officeart/2005/8/colors/accent1_2" csCatId="accent1" phldr="1"/>
      <dgm:spPr/>
    </dgm:pt>
    <dgm:pt modelId="{B0F5878A-7F84-490A-8B78-2A9A7038510B}">
      <dgm:prSet phldrT="[Text]"/>
      <dgm:spPr>
        <a:xfrm>
          <a:off x="1281106" y="407196"/>
          <a:ext cx="3413760" cy="3413760"/>
        </a:xfrm>
        <a:solidFill>
          <a:srgbClr val="FF7930">
            <a:alpha val="81961"/>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 </a:t>
          </a:r>
        </a:p>
      </dgm:t>
    </dgm:pt>
    <dgm:pt modelId="{4801A7BA-24FA-496D-8B51-0C3BF143343F}" type="parTrans" cxnId="{2591A349-1AB1-4B2A-AF2A-6C7D4A8B76A3}">
      <dgm:prSet/>
      <dgm:spPr/>
      <dgm:t>
        <a:bodyPr/>
        <a:lstStyle/>
        <a:p>
          <a:endParaRPr lang="en-US"/>
        </a:p>
      </dgm:t>
    </dgm:pt>
    <dgm:pt modelId="{752C26AB-355E-4033-9D1A-2CF197D832A8}" type="sibTrans" cxnId="{2591A349-1AB1-4B2A-AF2A-6C7D4A8B76A3}">
      <dgm:prSet/>
      <dgm:spPr/>
      <dgm:t>
        <a:bodyPr/>
        <a:lstStyle/>
        <a:p>
          <a:endParaRPr lang="en-US"/>
        </a:p>
      </dgm:t>
    </dgm:pt>
    <dgm:pt modelId="{6D752EE8-F146-453B-970C-D7DDD6BC8E07}">
      <dgm:prSet phldrT="[Text]"/>
      <dgm:spPr>
        <a:xfrm>
          <a:off x="1281379" y="421651"/>
          <a:ext cx="3413760" cy="3413760"/>
        </a:xfrm>
        <a:solidFill>
          <a:srgbClr val="8BBC41"/>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BBC8A88D-F0D9-411B-9AEE-A4E58CB61C0C}" type="parTrans" cxnId="{B3E6986F-F37C-40E7-9498-932AB9AA8F4E}">
      <dgm:prSet/>
      <dgm:spPr/>
      <dgm:t>
        <a:bodyPr/>
        <a:lstStyle/>
        <a:p>
          <a:endParaRPr lang="en-US"/>
        </a:p>
      </dgm:t>
    </dgm:pt>
    <dgm:pt modelId="{4F0F1003-C359-427C-97BB-A753CBCABA6D}" type="sibTrans" cxnId="{B3E6986F-F37C-40E7-9498-932AB9AA8F4E}">
      <dgm:prSet/>
      <dgm:spPr/>
      <dgm:t>
        <a:bodyPr/>
        <a:lstStyle/>
        <a:p>
          <a:endParaRPr lang="en-US"/>
        </a:p>
      </dgm:t>
    </dgm:pt>
    <dgm:pt modelId="{F3898263-D767-40A6-923F-1D01F2FB76F8}">
      <dgm:prSet phldrT="[Text]"/>
      <dgm:spPr>
        <a:xfrm>
          <a:off x="1281379" y="407415"/>
          <a:ext cx="3413760" cy="3413760"/>
        </a:xfrm>
        <a:solidFill>
          <a:srgbClr val="FFCA48"/>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1A8DFB9D-CFED-45D7-9EF1-358D6889DAA4}" type="parTrans" cxnId="{3625156C-D159-49E9-8BF0-D4E522F575D1}">
      <dgm:prSet/>
      <dgm:spPr/>
      <dgm:t>
        <a:bodyPr/>
        <a:lstStyle/>
        <a:p>
          <a:endParaRPr lang="en-US"/>
        </a:p>
      </dgm:t>
    </dgm:pt>
    <dgm:pt modelId="{5D07FFA9-4FD7-4DCC-8473-B9C4A2E2AAAC}" type="sibTrans" cxnId="{3625156C-D159-49E9-8BF0-D4E522F575D1}">
      <dgm:prSet/>
      <dgm:spPr/>
      <dgm:t>
        <a:bodyPr/>
        <a:lstStyle/>
        <a:p>
          <a:endParaRPr lang="en-US"/>
        </a:p>
      </dgm:t>
    </dgm:pt>
    <dgm:pt modelId="{0B44F9CB-774B-42DA-8E64-1F388C624EBF}">
      <dgm:prSet phldrT="[Text]"/>
      <dgm:spPr>
        <a:xfrm>
          <a:off x="1281379" y="407415"/>
          <a:ext cx="3413760" cy="3413760"/>
        </a:xfrm>
        <a:solidFill>
          <a:srgbClr val="FF7930">
            <a:alpha val="81961"/>
          </a:srgb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7732EF56-6A1E-4F9A-B1D5-8419AAEF273F}" type="parTrans" cxnId="{30302674-1A59-4C5C-AE23-A4E4A7E86F86}">
      <dgm:prSet/>
      <dgm:spPr/>
      <dgm:t>
        <a:bodyPr/>
        <a:lstStyle/>
        <a:p>
          <a:endParaRPr lang="en-US"/>
        </a:p>
      </dgm:t>
    </dgm:pt>
    <dgm:pt modelId="{FE31BFEF-13A8-4FBF-A434-A9B66A4A0225}" type="sibTrans" cxnId="{30302674-1A59-4C5C-AE23-A4E4A7E86F86}">
      <dgm:prSet/>
      <dgm:spPr/>
      <dgm:t>
        <a:bodyPr/>
        <a:lstStyle/>
        <a:p>
          <a:endParaRPr lang="en-US"/>
        </a:p>
      </dgm:t>
    </dgm:pt>
    <dgm:pt modelId="{C2EB4AA1-B987-4273-925D-C4F425455F1B}">
      <dgm:prSet phldrT="[Text]"/>
      <dgm:spPr>
        <a:xfrm>
          <a:off x="1281379" y="407415"/>
          <a:ext cx="3413760" cy="3413760"/>
        </a:xfrm>
        <a:solidFill>
          <a:srgbClr val="8BBC41"/>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FB8E2D00-8664-49DB-816F-885A18BAD158}" type="parTrans" cxnId="{6A5401C2-C8D4-4048-8E4E-F29BFEA7287A}">
      <dgm:prSet/>
      <dgm:spPr/>
      <dgm:t>
        <a:bodyPr/>
        <a:lstStyle/>
        <a:p>
          <a:endParaRPr lang="en-US"/>
        </a:p>
      </dgm:t>
    </dgm:pt>
    <dgm:pt modelId="{C6639176-0A37-4A27-AF12-CAB2C9D02203}" type="sibTrans" cxnId="{6A5401C2-C8D4-4048-8E4E-F29BFEA7287A}">
      <dgm:prSet/>
      <dgm:spPr/>
      <dgm:t>
        <a:bodyPr/>
        <a:lstStyle/>
        <a:p>
          <a:endParaRPr lang="en-US"/>
        </a:p>
      </dgm:t>
    </dgm:pt>
    <dgm:pt modelId="{344906CA-B389-46FA-BDD3-58066B1E447D}" type="pres">
      <dgm:prSet presAssocID="{A79E1E69-3FCC-410A-812B-E2B85A35AA8B}" presName="compositeShape" presStyleCnt="0">
        <dgm:presLayoutVars>
          <dgm:chMax val="7"/>
          <dgm:dir/>
          <dgm:resizeHandles val="exact"/>
        </dgm:presLayoutVars>
      </dgm:prSet>
      <dgm:spPr/>
    </dgm:pt>
    <dgm:pt modelId="{C0E0993C-6844-41EC-959C-9D66BF55594D}" type="pres">
      <dgm:prSet presAssocID="{A79E1E69-3FCC-410A-812B-E2B85A35AA8B}" presName="wedge1" presStyleLbl="node1" presStyleIdx="0" presStyleCnt="5" custLinFactNeighborX="-3508" custLinFactNeighborY="4815"/>
      <dgm:spPr>
        <a:prstGeom prst="pie">
          <a:avLst>
            <a:gd name="adj1" fmla="val 16200000"/>
            <a:gd name="adj2" fmla="val 20520000"/>
          </a:avLst>
        </a:prstGeom>
      </dgm:spPr>
    </dgm:pt>
    <dgm:pt modelId="{74DD0892-009C-4FE5-8C40-01CAA2269F21}" type="pres">
      <dgm:prSet presAssocID="{A79E1E69-3FCC-410A-812B-E2B85A35AA8B}" presName="wedge1Tx" presStyleLbl="node1" presStyleIdx="0" presStyleCnt="5">
        <dgm:presLayoutVars>
          <dgm:chMax val="0"/>
          <dgm:chPref val="0"/>
          <dgm:bulletEnabled val="1"/>
        </dgm:presLayoutVars>
      </dgm:prSet>
      <dgm:spPr/>
    </dgm:pt>
    <dgm:pt modelId="{5DEC4697-EE2C-497A-8313-D2E4089DF78A}" type="pres">
      <dgm:prSet presAssocID="{A79E1E69-3FCC-410A-812B-E2B85A35AA8B}" presName="wedge2" presStyleLbl="node1" presStyleIdx="1" presStyleCnt="5"/>
      <dgm:spPr>
        <a:prstGeom prst="pie">
          <a:avLst>
            <a:gd name="adj1" fmla="val 20520000"/>
            <a:gd name="adj2" fmla="val 3240000"/>
          </a:avLst>
        </a:prstGeom>
      </dgm:spPr>
    </dgm:pt>
    <dgm:pt modelId="{80270A14-2024-490F-9DD0-5FA9A213AE92}" type="pres">
      <dgm:prSet presAssocID="{A79E1E69-3FCC-410A-812B-E2B85A35AA8B}" presName="wedge2Tx" presStyleLbl="node1" presStyleIdx="1" presStyleCnt="5">
        <dgm:presLayoutVars>
          <dgm:chMax val="0"/>
          <dgm:chPref val="0"/>
          <dgm:bulletEnabled val="1"/>
        </dgm:presLayoutVars>
      </dgm:prSet>
      <dgm:spPr/>
    </dgm:pt>
    <dgm:pt modelId="{209C2A87-5276-48DF-A7CF-432EDBB7F401}" type="pres">
      <dgm:prSet presAssocID="{A79E1E69-3FCC-410A-812B-E2B85A35AA8B}" presName="wedge3" presStyleLbl="node1" presStyleIdx="2" presStyleCnt="5"/>
      <dgm:spPr>
        <a:prstGeom prst="pie">
          <a:avLst>
            <a:gd name="adj1" fmla="val 3240000"/>
            <a:gd name="adj2" fmla="val 7560000"/>
          </a:avLst>
        </a:prstGeom>
      </dgm:spPr>
    </dgm:pt>
    <dgm:pt modelId="{D158B1C4-9CFE-4A7B-9DB7-7C556910E935}" type="pres">
      <dgm:prSet presAssocID="{A79E1E69-3FCC-410A-812B-E2B85A35AA8B}" presName="wedge3Tx" presStyleLbl="node1" presStyleIdx="2" presStyleCnt="5">
        <dgm:presLayoutVars>
          <dgm:chMax val="0"/>
          <dgm:chPref val="0"/>
          <dgm:bulletEnabled val="1"/>
        </dgm:presLayoutVars>
      </dgm:prSet>
      <dgm:spPr/>
    </dgm:pt>
    <dgm:pt modelId="{43534F5A-8206-44B9-900A-06873D9965B3}" type="pres">
      <dgm:prSet presAssocID="{A79E1E69-3FCC-410A-812B-E2B85A35AA8B}" presName="wedge4" presStyleLbl="node1" presStyleIdx="3" presStyleCnt="5" custLinFactNeighborY="417"/>
      <dgm:spPr>
        <a:prstGeom prst="pie">
          <a:avLst>
            <a:gd name="adj1" fmla="val 7560000"/>
            <a:gd name="adj2" fmla="val 11880000"/>
          </a:avLst>
        </a:prstGeom>
      </dgm:spPr>
    </dgm:pt>
    <dgm:pt modelId="{B5388EF5-15FA-4E72-8C26-8709AEA63E49}" type="pres">
      <dgm:prSet presAssocID="{A79E1E69-3FCC-410A-812B-E2B85A35AA8B}" presName="wedge4Tx" presStyleLbl="node1" presStyleIdx="3" presStyleCnt="5">
        <dgm:presLayoutVars>
          <dgm:chMax val="0"/>
          <dgm:chPref val="0"/>
          <dgm:bulletEnabled val="1"/>
        </dgm:presLayoutVars>
      </dgm:prSet>
      <dgm:spPr/>
    </dgm:pt>
    <dgm:pt modelId="{7D665640-3495-43A5-B8FB-31FC7BE02614}" type="pres">
      <dgm:prSet presAssocID="{A79E1E69-3FCC-410A-812B-E2B85A35AA8B}" presName="wedge5" presStyleLbl="node1" presStyleIdx="4" presStyleCnt="5" custLinFactNeighborY="-107"/>
      <dgm:spPr>
        <a:prstGeom prst="pie">
          <a:avLst>
            <a:gd name="adj1" fmla="val 11880000"/>
            <a:gd name="adj2" fmla="val 16200000"/>
          </a:avLst>
        </a:prstGeom>
      </dgm:spPr>
    </dgm:pt>
    <dgm:pt modelId="{9E651A7C-7643-4D03-87EC-2EE4BF0A9F09}" type="pres">
      <dgm:prSet presAssocID="{A79E1E69-3FCC-410A-812B-E2B85A35AA8B}" presName="wedge5Tx" presStyleLbl="node1" presStyleIdx="4" presStyleCnt="5">
        <dgm:presLayoutVars>
          <dgm:chMax val="0"/>
          <dgm:chPref val="0"/>
          <dgm:bulletEnabled val="1"/>
        </dgm:presLayoutVars>
      </dgm:prSet>
      <dgm:spPr/>
    </dgm:pt>
  </dgm:ptLst>
  <dgm:cxnLst>
    <dgm:cxn modelId="{F0319D3D-06BD-4333-880D-5FFAFC0EA737}" type="presOf" srcId="{C2EB4AA1-B987-4273-925D-C4F425455F1B}" destId="{209C2A87-5276-48DF-A7CF-432EDBB7F401}" srcOrd="0" destOrd="0" presId="urn:microsoft.com/office/officeart/2005/8/layout/chart3"/>
    <dgm:cxn modelId="{FDE63C3E-A67F-4A4F-8F48-41BA293D8240}" type="presOf" srcId="{0B44F9CB-774B-42DA-8E64-1F388C624EBF}" destId="{9E651A7C-7643-4D03-87EC-2EE4BF0A9F09}" srcOrd="1" destOrd="0" presId="urn:microsoft.com/office/officeart/2005/8/layout/chart3"/>
    <dgm:cxn modelId="{2591A349-1AB1-4B2A-AF2A-6C7D4A8B76A3}" srcId="{A79E1E69-3FCC-410A-812B-E2B85A35AA8B}" destId="{B0F5878A-7F84-490A-8B78-2A9A7038510B}" srcOrd="0" destOrd="0" parTransId="{4801A7BA-24FA-496D-8B51-0C3BF143343F}" sibTransId="{752C26AB-355E-4033-9D1A-2CF197D832A8}"/>
    <dgm:cxn modelId="{3625156C-D159-49E9-8BF0-D4E522F575D1}" srcId="{A79E1E69-3FCC-410A-812B-E2B85A35AA8B}" destId="{F3898263-D767-40A6-923F-1D01F2FB76F8}" srcOrd="1" destOrd="0" parTransId="{1A8DFB9D-CFED-45D7-9EF1-358D6889DAA4}" sibTransId="{5D07FFA9-4FD7-4DCC-8473-B9C4A2E2AAAC}"/>
    <dgm:cxn modelId="{B3E6986F-F37C-40E7-9498-932AB9AA8F4E}" srcId="{A79E1E69-3FCC-410A-812B-E2B85A35AA8B}" destId="{6D752EE8-F146-453B-970C-D7DDD6BC8E07}" srcOrd="3" destOrd="0" parTransId="{BBC8A88D-F0D9-411B-9AEE-A4E58CB61C0C}" sibTransId="{4F0F1003-C359-427C-97BB-A753CBCABA6D}"/>
    <dgm:cxn modelId="{E76D8D52-5F43-45F2-8F04-A824D0CF489C}" type="presOf" srcId="{F3898263-D767-40A6-923F-1D01F2FB76F8}" destId="{80270A14-2024-490F-9DD0-5FA9A213AE92}" srcOrd="1" destOrd="0" presId="urn:microsoft.com/office/officeart/2005/8/layout/chart3"/>
    <dgm:cxn modelId="{30302674-1A59-4C5C-AE23-A4E4A7E86F86}" srcId="{A79E1E69-3FCC-410A-812B-E2B85A35AA8B}" destId="{0B44F9CB-774B-42DA-8E64-1F388C624EBF}" srcOrd="4" destOrd="0" parTransId="{7732EF56-6A1E-4F9A-B1D5-8419AAEF273F}" sibTransId="{FE31BFEF-13A8-4FBF-A434-A9B66A4A0225}"/>
    <dgm:cxn modelId="{551D7658-5934-4664-97B9-10EF0D89C269}" type="presOf" srcId="{A79E1E69-3FCC-410A-812B-E2B85A35AA8B}" destId="{344906CA-B389-46FA-BDD3-58066B1E447D}" srcOrd="0" destOrd="0" presId="urn:microsoft.com/office/officeart/2005/8/layout/chart3"/>
    <dgm:cxn modelId="{3098FC9C-D1B6-46F2-9A66-C94F33AB9ACC}" type="presOf" srcId="{B0F5878A-7F84-490A-8B78-2A9A7038510B}" destId="{C0E0993C-6844-41EC-959C-9D66BF55594D}" srcOrd="0" destOrd="0" presId="urn:microsoft.com/office/officeart/2005/8/layout/chart3"/>
    <dgm:cxn modelId="{42F74AA6-0185-464D-AF29-A5B513893BC3}" type="presOf" srcId="{F3898263-D767-40A6-923F-1D01F2FB76F8}" destId="{5DEC4697-EE2C-497A-8313-D2E4089DF78A}" srcOrd="0" destOrd="0" presId="urn:microsoft.com/office/officeart/2005/8/layout/chart3"/>
    <dgm:cxn modelId="{798CDBA7-08F5-4191-97A7-85F9DABF0F9F}" type="presOf" srcId="{C2EB4AA1-B987-4273-925D-C4F425455F1B}" destId="{D158B1C4-9CFE-4A7B-9DB7-7C556910E935}" srcOrd="1" destOrd="0" presId="urn:microsoft.com/office/officeart/2005/8/layout/chart3"/>
    <dgm:cxn modelId="{B8E2C4B0-5DB6-4A5F-A8B1-AFDFE0658CDD}" type="presOf" srcId="{0B44F9CB-774B-42DA-8E64-1F388C624EBF}" destId="{7D665640-3495-43A5-B8FB-31FC7BE02614}" srcOrd="0" destOrd="0" presId="urn:microsoft.com/office/officeart/2005/8/layout/chart3"/>
    <dgm:cxn modelId="{6A5401C2-C8D4-4048-8E4E-F29BFEA7287A}" srcId="{A79E1E69-3FCC-410A-812B-E2B85A35AA8B}" destId="{C2EB4AA1-B987-4273-925D-C4F425455F1B}" srcOrd="2" destOrd="0" parTransId="{FB8E2D00-8664-49DB-816F-885A18BAD158}" sibTransId="{C6639176-0A37-4A27-AF12-CAB2C9D02203}"/>
    <dgm:cxn modelId="{5489B1C4-ACFB-4E0A-B7B3-A9E39C4AE4EE}" type="presOf" srcId="{6D752EE8-F146-453B-970C-D7DDD6BC8E07}" destId="{43534F5A-8206-44B9-900A-06873D9965B3}" srcOrd="0" destOrd="0" presId="urn:microsoft.com/office/officeart/2005/8/layout/chart3"/>
    <dgm:cxn modelId="{442622D0-DEF6-4C6B-8263-654977D55594}" type="presOf" srcId="{6D752EE8-F146-453B-970C-D7DDD6BC8E07}" destId="{B5388EF5-15FA-4E72-8C26-8709AEA63E49}" srcOrd="1" destOrd="0" presId="urn:microsoft.com/office/officeart/2005/8/layout/chart3"/>
    <dgm:cxn modelId="{9FC819E2-E759-4528-8B0A-A1963A30AB90}" type="presOf" srcId="{B0F5878A-7F84-490A-8B78-2A9A7038510B}" destId="{74DD0892-009C-4FE5-8C40-01CAA2269F21}" srcOrd="1" destOrd="0" presId="urn:microsoft.com/office/officeart/2005/8/layout/chart3"/>
    <dgm:cxn modelId="{51D93960-7D7F-4F40-9124-D84184A1B73C}" type="presParOf" srcId="{344906CA-B389-46FA-BDD3-58066B1E447D}" destId="{C0E0993C-6844-41EC-959C-9D66BF55594D}" srcOrd="0" destOrd="0" presId="urn:microsoft.com/office/officeart/2005/8/layout/chart3"/>
    <dgm:cxn modelId="{793E69D9-CA31-472C-A890-FDCF904BF0B1}" type="presParOf" srcId="{344906CA-B389-46FA-BDD3-58066B1E447D}" destId="{74DD0892-009C-4FE5-8C40-01CAA2269F21}" srcOrd="1" destOrd="0" presId="urn:microsoft.com/office/officeart/2005/8/layout/chart3"/>
    <dgm:cxn modelId="{E05A9855-777D-4F19-8801-7098CAAA823B}" type="presParOf" srcId="{344906CA-B389-46FA-BDD3-58066B1E447D}" destId="{5DEC4697-EE2C-497A-8313-D2E4089DF78A}" srcOrd="2" destOrd="0" presId="urn:microsoft.com/office/officeart/2005/8/layout/chart3"/>
    <dgm:cxn modelId="{EADA7F88-862C-4CEA-B4C4-ACAD38DA7B62}" type="presParOf" srcId="{344906CA-B389-46FA-BDD3-58066B1E447D}" destId="{80270A14-2024-490F-9DD0-5FA9A213AE92}" srcOrd="3" destOrd="0" presId="urn:microsoft.com/office/officeart/2005/8/layout/chart3"/>
    <dgm:cxn modelId="{17760528-F2FA-41A8-837F-0025612C00AD}" type="presParOf" srcId="{344906CA-B389-46FA-BDD3-58066B1E447D}" destId="{209C2A87-5276-48DF-A7CF-432EDBB7F401}" srcOrd="4" destOrd="0" presId="urn:microsoft.com/office/officeart/2005/8/layout/chart3"/>
    <dgm:cxn modelId="{F0B85626-7331-4500-8581-2B4C43EFA9DA}" type="presParOf" srcId="{344906CA-B389-46FA-BDD3-58066B1E447D}" destId="{D158B1C4-9CFE-4A7B-9DB7-7C556910E935}" srcOrd="5" destOrd="0" presId="urn:microsoft.com/office/officeart/2005/8/layout/chart3"/>
    <dgm:cxn modelId="{E0A26A52-BC0B-48BA-8F9E-1A46E1351D04}" type="presParOf" srcId="{344906CA-B389-46FA-BDD3-58066B1E447D}" destId="{43534F5A-8206-44B9-900A-06873D9965B3}" srcOrd="6" destOrd="0" presId="urn:microsoft.com/office/officeart/2005/8/layout/chart3"/>
    <dgm:cxn modelId="{EE5522FE-CCA6-46A3-859B-0F98780CD14A}" type="presParOf" srcId="{344906CA-B389-46FA-BDD3-58066B1E447D}" destId="{B5388EF5-15FA-4E72-8C26-8709AEA63E49}" srcOrd="7" destOrd="0" presId="urn:microsoft.com/office/officeart/2005/8/layout/chart3"/>
    <dgm:cxn modelId="{59C1C88E-0731-4E83-9DD5-C1E42C917B0E}" type="presParOf" srcId="{344906CA-B389-46FA-BDD3-58066B1E447D}" destId="{7D665640-3495-43A5-B8FB-31FC7BE02614}" srcOrd="8" destOrd="0" presId="urn:microsoft.com/office/officeart/2005/8/layout/chart3"/>
    <dgm:cxn modelId="{2BD1A313-3748-48E1-8E89-D2C081DB88CD}" type="presParOf" srcId="{344906CA-B389-46FA-BDD3-58066B1E447D}" destId="{9E651A7C-7643-4D03-87EC-2EE4BF0A9F09}"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0993C-6844-41EC-959C-9D66BF55594D}">
      <dsp:nvSpPr>
        <dsp:cNvPr id="0" name=""/>
        <dsp:cNvSpPr/>
      </dsp:nvSpPr>
      <dsp:spPr>
        <a:xfrm>
          <a:off x="2562212" y="814393"/>
          <a:ext cx="6827520" cy="6827520"/>
        </a:xfrm>
        <a:prstGeom prst="pie">
          <a:avLst>
            <a:gd name="adj1" fmla="val 16200000"/>
            <a:gd name="adj2" fmla="val 20520000"/>
          </a:avLst>
        </a:prstGeom>
        <a:solidFill>
          <a:srgbClr val="FF7930">
            <a:alpha val="81961"/>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ysClr val="window" lastClr="FFFFFF"/>
              </a:solidFill>
              <a:latin typeface="Calibri"/>
              <a:ea typeface="+mn-ea"/>
              <a:cs typeface="+mn-cs"/>
            </a:rPr>
            <a:t> </a:t>
          </a:r>
        </a:p>
      </dsp:txBody>
      <dsp:txXfrm>
        <a:off x="6062128" y="1834457"/>
        <a:ext cx="2316480" cy="1584960"/>
      </dsp:txXfrm>
    </dsp:sp>
    <dsp:sp modelId="{5DEC4697-EE2C-497A-8313-D2E4089DF78A}">
      <dsp:nvSpPr>
        <dsp:cNvPr id="0" name=""/>
        <dsp:cNvSpPr/>
      </dsp:nvSpPr>
      <dsp:spPr>
        <a:xfrm>
          <a:off x="2562758" y="814831"/>
          <a:ext cx="6827520" cy="6827520"/>
        </a:xfrm>
        <a:prstGeom prst="pie">
          <a:avLst>
            <a:gd name="adj1" fmla="val 20520000"/>
            <a:gd name="adj2" fmla="val 3240000"/>
          </a:avLst>
        </a:prstGeom>
        <a:solidFill>
          <a:srgbClr val="FFCA48"/>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ysClr val="window" lastClr="FFFFFF"/>
            </a:solidFill>
            <a:latin typeface="Calibri"/>
            <a:ea typeface="+mn-ea"/>
            <a:cs typeface="+mn-cs"/>
          </a:endParaRPr>
        </a:p>
      </dsp:txBody>
      <dsp:txXfrm>
        <a:off x="7025030" y="3903472"/>
        <a:ext cx="2032000" cy="1715008"/>
      </dsp:txXfrm>
    </dsp:sp>
    <dsp:sp modelId="{209C2A87-5276-48DF-A7CF-432EDBB7F401}">
      <dsp:nvSpPr>
        <dsp:cNvPr id="0" name=""/>
        <dsp:cNvSpPr/>
      </dsp:nvSpPr>
      <dsp:spPr>
        <a:xfrm>
          <a:off x="2562758" y="814831"/>
          <a:ext cx="6827520" cy="6827520"/>
        </a:xfrm>
        <a:prstGeom prst="pie">
          <a:avLst>
            <a:gd name="adj1" fmla="val 3240000"/>
            <a:gd name="adj2" fmla="val 7560000"/>
          </a:avLst>
        </a:prstGeom>
        <a:solidFill>
          <a:srgbClr val="8BBC4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ysClr val="window" lastClr="FFFFFF"/>
            </a:solidFill>
            <a:latin typeface="Calibri"/>
            <a:ea typeface="+mn-ea"/>
            <a:cs typeface="+mn-cs"/>
          </a:endParaRPr>
        </a:p>
      </dsp:txBody>
      <dsp:txXfrm>
        <a:off x="4757318" y="5935472"/>
        <a:ext cx="2438400" cy="1463040"/>
      </dsp:txXfrm>
    </dsp:sp>
    <dsp:sp modelId="{43534F5A-8206-44B9-900A-06873D9965B3}">
      <dsp:nvSpPr>
        <dsp:cNvPr id="0" name=""/>
        <dsp:cNvSpPr/>
      </dsp:nvSpPr>
      <dsp:spPr>
        <a:xfrm>
          <a:off x="2562758" y="843302"/>
          <a:ext cx="6827520" cy="6827520"/>
        </a:xfrm>
        <a:prstGeom prst="pie">
          <a:avLst>
            <a:gd name="adj1" fmla="val 7560000"/>
            <a:gd name="adj2" fmla="val 11880000"/>
          </a:avLst>
        </a:prstGeom>
        <a:solidFill>
          <a:srgbClr val="8BBC4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ysClr val="window" lastClr="FFFFFF"/>
            </a:solidFill>
            <a:latin typeface="Calibri"/>
            <a:ea typeface="+mn-ea"/>
            <a:cs typeface="+mn-cs"/>
          </a:endParaRPr>
        </a:p>
      </dsp:txBody>
      <dsp:txXfrm>
        <a:off x="2887878" y="3931942"/>
        <a:ext cx="2032000" cy="1715008"/>
      </dsp:txXfrm>
    </dsp:sp>
    <dsp:sp modelId="{7D665640-3495-43A5-B8FB-31FC7BE02614}">
      <dsp:nvSpPr>
        <dsp:cNvPr id="0" name=""/>
        <dsp:cNvSpPr/>
      </dsp:nvSpPr>
      <dsp:spPr>
        <a:xfrm>
          <a:off x="2562758" y="807526"/>
          <a:ext cx="6827520" cy="6827520"/>
        </a:xfrm>
        <a:prstGeom prst="pie">
          <a:avLst>
            <a:gd name="adj1" fmla="val 11880000"/>
            <a:gd name="adj2" fmla="val 16200000"/>
          </a:avLst>
        </a:prstGeom>
        <a:solidFill>
          <a:srgbClr val="FF7930">
            <a:alpha val="81961"/>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ysClr val="window" lastClr="FFFFFF"/>
            </a:solidFill>
            <a:latin typeface="Calibri"/>
            <a:ea typeface="+mn-ea"/>
            <a:cs typeface="+mn-cs"/>
          </a:endParaRPr>
        </a:p>
      </dsp:txBody>
      <dsp:txXfrm>
        <a:off x="3558438" y="1847910"/>
        <a:ext cx="2316480" cy="1584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0993C-6844-41EC-959C-9D66BF55594D}">
      <dsp:nvSpPr>
        <dsp:cNvPr id="0" name=""/>
        <dsp:cNvSpPr/>
      </dsp:nvSpPr>
      <dsp:spPr>
        <a:xfrm>
          <a:off x="2562212" y="814393"/>
          <a:ext cx="6827520" cy="6827520"/>
        </a:xfrm>
        <a:prstGeom prst="pie">
          <a:avLst>
            <a:gd name="adj1" fmla="val 16200000"/>
            <a:gd name="adj2" fmla="val 20520000"/>
          </a:avLst>
        </a:prstGeom>
        <a:solidFill>
          <a:srgbClr val="FF7930">
            <a:alpha val="81961"/>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ysClr val="window" lastClr="FFFFFF"/>
              </a:solidFill>
              <a:latin typeface="Calibri"/>
              <a:ea typeface="+mn-ea"/>
              <a:cs typeface="+mn-cs"/>
            </a:rPr>
            <a:t> </a:t>
          </a:r>
        </a:p>
      </dsp:txBody>
      <dsp:txXfrm>
        <a:off x="6062128" y="1834457"/>
        <a:ext cx="2316480" cy="1584960"/>
      </dsp:txXfrm>
    </dsp:sp>
    <dsp:sp modelId="{5DEC4697-EE2C-497A-8313-D2E4089DF78A}">
      <dsp:nvSpPr>
        <dsp:cNvPr id="0" name=""/>
        <dsp:cNvSpPr/>
      </dsp:nvSpPr>
      <dsp:spPr>
        <a:xfrm>
          <a:off x="2562758" y="814831"/>
          <a:ext cx="6827520" cy="6827520"/>
        </a:xfrm>
        <a:prstGeom prst="pie">
          <a:avLst>
            <a:gd name="adj1" fmla="val 20520000"/>
            <a:gd name="adj2" fmla="val 3240000"/>
          </a:avLst>
        </a:prstGeom>
        <a:solidFill>
          <a:srgbClr val="FFCA48"/>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ysClr val="window" lastClr="FFFFFF"/>
            </a:solidFill>
            <a:latin typeface="Calibri"/>
            <a:ea typeface="+mn-ea"/>
            <a:cs typeface="+mn-cs"/>
          </a:endParaRPr>
        </a:p>
      </dsp:txBody>
      <dsp:txXfrm>
        <a:off x="7025030" y="3903472"/>
        <a:ext cx="2032000" cy="1715008"/>
      </dsp:txXfrm>
    </dsp:sp>
    <dsp:sp modelId="{209C2A87-5276-48DF-A7CF-432EDBB7F401}">
      <dsp:nvSpPr>
        <dsp:cNvPr id="0" name=""/>
        <dsp:cNvSpPr/>
      </dsp:nvSpPr>
      <dsp:spPr>
        <a:xfrm>
          <a:off x="2562758" y="814831"/>
          <a:ext cx="6827520" cy="6827520"/>
        </a:xfrm>
        <a:prstGeom prst="pie">
          <a:avLst>
            <a:gd name="adj1" fmla="val 3240000"/>
            <a:gd name="adj2" fmla="val 7560000"/>
          </a:avLst>
        </a:prstGeom>
        <a:solidFill>
          <a:srgbClr val="8BBC4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ysClr val="window" lastClr="FFFFFF"/>
            </a:solidFill>
            <a:latin typeface="Calibri"/>
            <a:ea typeface="+mn-ea"/>
            <a:cs typeface="+mn-cs"/>
          </a:endParaRPr>
        </a:p>
      </dsp:txBody>
      <dsp:txXfrm>
        <a:off x="4757318" y="5935472"/>
        <a:ext cx="2438400" cy="1463040"/>
      </dsp:txXfrm>
    </dsp:sp>
    <dsp:sp modelId="{43534F5A-8206-44B9-900A-06873D9965B3}">
      <dsp:nvSpPr>
        <dsp:cNvPr id="0" name=""/>
        <dsp:cNvSpPr/>
      </dsp:nvSpPr>
      <dsp:spPr>
        <a:xfrm>
          <a:off x="2562758" y="843302"/>
          <a:ext cx="6827520" cy="6827520"/>
        </a:xfrm>
        <a:prstGeom prst="pie">
          <a:avLst>
            <a:gd name="adj1" fmla="val 7560000"/>
            <a:gd name="adj2" fmla="val 11880000"/>
          </a:avLst>
        </a:prstGeom>
        <a:solidFill>
          <a:srgbClr val="8BBC4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ysClr val="window" lastClr="FFFFFF"/>
            </a:solidFill>
            <a:latin typeface="Calibri"/>
            <a:ea typeface="+mn-ea"/>
            <a:cs typeface="+mn-cs"/>
          </a:endParaRPr>
        </a:p>
      </dsp:txBody>
      <dsp:txXfrm>
        <a:off x="2887878" y="3931942"/>
        <a:ext cx="2032000" cy="1715008"/>
      </dsp:txXfrm>
    </dsp:sp>
    <dsp:sp modelId="{7D665640-3495-43A5-B8FB-31FC7BE02614}">
      <dsp:nvSpPr>
        <dsp:cNvPr id="0" name=""/>
        <dsp:cNvSpPr/>
      </dsp:nvSpPr>
      <dsp:spPr>
        <a:xfrm>
          <a:off x="2562758" y="807526"/>
          <a:ext cx="6827520" cy="6827520"/>
        </a:xfrm>
        <a:prstGeom prst="pie">
          <a:avLst>
            <a:gd name="adj1" fmla="val 11880000"/>
            <a:gd name="adj2" fmla="val 16200000"/>
          </a:avLst>
        </a:prstGeom>
        <a:solidFill>
          <a:srgbClr val="FF7930">
            <a:alpha val="81961"/>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ysClr val="window" lastClr="FFFFFF"/>
            </a:solidFill>
            <a:latin typeface="Calibri"/>
            <a:ea typeface="+mn-ea"/>
            <a:cs typeface="+mn-cs"/>
          </a:endParaRPr>
        </a:p>
      </dsp:txBody>
      <dsp:txXfrm>
        <a:off x="3558438" y="1847910"/>
        <a:ext cx="2316480" cy="158496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42BE14-D0B2-E440-A1B7-38FB5BE56136}" type="datetimeFigureOut">
              <a:rPr lang="en-US" smtClean="0"/>
              <a:t>1/22/2019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1F3E43-E884-894E-9088-0F52A5E2BEE8}" type="slidenum">
              <a:rPr lang="en-US" smtClean="0"/>
              <a:t>‹#›</a:t>
            </a:fld>
            <a:endParaRPr lang="en-US"/>
          </a:p>
        </p:txBody>
      </p:sp>
    </p:spTree>
    <p:extLst>
      <p:ext uri="{BB962C8B-B14F-4D97-AF65-F5344CB8AC3E}">
        <p14:creationId xmlns:p14="http://schemas.microsoft.com/office/powerpoint/2010/main" val="1631871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22.01.2019</a:t>
            </a:fld>
            <a:endParaRPr lang="uk-U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dirty="0"/>
              <a:t>These</a:t>
            </a:r>
            <a:r>
              <a:rPr lang="en-US" altLang="en-US" baseline="0" dirty="0"/>
              <a:t> slides are divided into 3 basic parts that are easy to customize and/or localize.</a:t>
            </a:r>
          </a:p>
          <a:p>
            <a:pPr defTabSz="457200" eaLnBrk="1" hangingPunct="1">
              <a:spcBef>
                <a:spcPct val="0"/>
              </a:spcBef>
            </a:pPr>
            <a:endParaRPr lang="en-US" altLang="en-US" baseline="0" dirty="0"/>
          </a:p>
          <a:p>
            <a:pPr defTabSz="457200" eaLnBrk="1" hangingPunct="1">
              <a:spcBef>
                <a:spcPct val="0"/>
              </a:spcBef>
            </a:pPr>
            <a:r>
              <a:rPr lang="en-US" altLang="en-US" baseline="0" dirty="0"/>
              <a:t>Slides 2-5: What is SEL</a:t>
            </a:r>
          </a:p>
          <a:p>
            <a:pPr defTabSz="457200" eaLnBrk="1" hangingPunct="1">
              <a:spcBef>
                <a:spcPct val="0"/>
              </a:spcBef>
            </a:pPr>
            <a:endParaRPr lang="en-US" altLang="en-US" baseline="0" dirty="0"/>
          </a:p>
          <a:p>
            <a:pPr defTabSz="457200" eaLnBrk="1" hangingPunct="1">
              <a:spcBef>
                <a:spcPct val="0"/>
              </a:spcBef>
            </a:pPr>
            <a:r>
              <a:rPr lang="en-US" altLang="en-US" baseline="0" dirty="0"/>
              <a:t>Slides 6-12:. the scientific evidence that documents SEL’s benefits.</a:t>
            </a:r>
          </a:p>
          <a:p>
            <a:pPr defTabSz="457200" eaLnBrk="1" hangingPunct="1">
              <a:spcBef>
                <a:spcPct val="0"/>
              </a:spcBef>
            </a:pPr>
            <a:endParaRPr lang="en-US" altLang="en-US" baseline="0" dirty="0"/>
          </a:p>
          <a:p>
            <a:pPr defTabSz="457200" eaLnBrk="1" hangingPunct="1">
              <a:spcBef>
                <a:spcPct val="0"/>
              </a:spcBef>
            </a:pPr>
            <a:r>
              <a:rPr lang="en-US" altLang="en-US" baseline="0" dirty="0"/>
              <a:t>Slides 13-21: surveys that document the growing demand for SEL from all sectors. </a:t>
            </a:r>
          </a:p>
          <a:p>
            <a:pPr defTabSz="457200" eaLnBrk="1" hangingPunct="1">
              <a:spcBef>
                <a:spcPct val="0"/>
              </a:spcBef>
            </a:pPr>
            <a:endParaRPr lang="en-US" altLang="en-US" baseline="0" dirty="0"/>
          </a:p>
          <a:p>
            <a:pPr defTabSz="457200" eaLnBrk="1" hangingPunct="1">
              <a:spcBef>
                <a:spcPct val="0"/>
              </a:spcBef>
            </a:pPr>
            <a:r>
              <a:rPr lang="en-US" altLang="en-US" baseline="0" dirty="0"/>
              <a:t>Slide 23: Resources that can help you</a:t>
            </a:r>
          </a:p>
          <a:p>
            <a:pPr defTabSz="457200" eaLnBrk="1" hangingPunct="1">
              <a:spcBef>
                <a:spcPct val="0"/>
              </a:spcBef>
            </a:pPr>
            <a:endParaRPr lang="en-US" altLang="en-US" dirty="0"/>
          </a:p>
          <a:p>
            <a:pPr lvl="1" defTabSz="457200" eaLnBrk="1" hangingPunct="1">
              <a:spcBef>
                <a:spcPct val="0"/>
              </a:spcBef>
            </a:pPr>
            <a:endParaRPr lang="en-US" altLang="en-US" dirty="0"/>
          </a:p>
          <a:p>
            <a:pPr defTabSz="457200" eaLnBrk="1" hangingPunct="1">
              <a:spcBef>
                <a:spcPct val="0"/>
              </a:spcBef>
            </a:pPr>
            <a:endParaRPr lang="en-US" altLang="en-US" dirty="0"/>
          </a:p>
          <a:p>
            <a:pPr defTabSz="457200" eaLnBrk="1" hangingPunct="1">
              <a:spcBef>
                <a:spcPct val="0"/>
              </a:spcBef>
            </a:pPr>
            <a:endParaRPr lang="en-US" altLang="en-US" dirty="0"/>
          </a:p>
          <a:p>
            <a:pPr defTabSz="457200" eaLnBrk="1" hangingPunct="1">
              <a:spcBef>
                <a:spcPct val="0"/>
              </a:spcBef>
              <a:buFontTx/>
              <a:buAutoNum type="arabicPeriod"/>
            </a:pPr>
            <a:endParaRPr lang="en-US" altLang="en-US" dirty="0"/>
          </a:p>
          <a:p>
            <a:pPr defTabSz="457200" eaLnBrk="1" hangingPunct="1">
              <a:spcBef>
                <a:spcPct val="0"/>
              </a:spcBef>
            </a:pPr>
            <a:endParaRPr lang="en-US" altLang="en-US" dirty="0"/>
          </a:p>
          <a:p>
            <a:pPr defTabSz="457200"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Roboto"/>
              </a:defRPr>
            </a:lvl1pPr>
            <a:lvl2pPr marL="742950" indent="-285750">
              <a:defRPr sz="2700">
                <a:solidFill>
                  <a:schemeClr val="tx1"/>
                </a:solidFill>
                <a:latin typeface="Roboto"/>
              </a:defRPr>
            </a:lvl2pPr>
            <a:lvl3pPr marL="1143000" indent="-228600">
              <a:defRPr sz="2700">
                <a:solidFill>
                  <a:schemeClr val="tx1"/>
                </a:solidFill>
                <a:latin typeface="Roboto"/>
              </a:defRPr>
            </a:lvl3pPr>
            <a:lvl4pPr marL="1600200" indent="-228600">
              <a:defRPr sz="2700">
                <a:solidFill>
                  <a:schemeClr val="tx1"/>
                </a:solidFill>
                <a:latin typeface="Roboto"/>
              </a:defRPr>
            </a:lvl4pPr>
            <a:lvl5pPr marL="2057400" indent="-228600">
              <a:defRPr sz="2700">
                <a:solidFill>
                  <a:schemeClr val="tx1"/>
                </a:solidFill>
                <a:latin typeface="Roboto"/>
              </a:defRPr>
            </a:lvl5pPr>
            <a:lvl6pPr marL="2514600" indent="-228600" defTabSz="1371600" eaLnBrk="0" fontAlgn="base" hangingPunct="0">
              <a:spcBef>
                <a:spcPct val="0"/>
              </a:spcBef>
              <a:spcAft>
                <a:spcPct val="0"/>
              </a:spcAft>
              <a:defRPr sz="2700">
                <a:solidFill>
                  <a:schemeClr val="tx1"/>
                </a:solidFill>
                <a:latin typeface="Roboto"/>
              </a:defRPr>
            </a:lvl6pPr>
            <a:lvl7pPr marL="2971800" indent="-228600" defTabSz="1371600" eaLnBrk="0" fontAlgn="base" hangingPunct="0">
              <a:spcBef>
                <a:spcPct val="0"/>
              </a:spcBef>
              <a:spcAft>
                <a:spcPct val="0"/>
              </a:spcAft>
              <a:defRPr sz="2700">
                <a:solidFill>
                  <a:schemeClr val="tx1"/>
                </a:solidFill>
                <a:latin typeface="Roboto"/>
              </a:defRPr>
            </a:lvl7pPr>
            <a:lvl8pPr marL="3429000" indent="-228600" defTabSz="1371600" eaLnBrk="0" fontAlgn="base" hangingPunct="0">
              <a:spcBef>
                <a:spcPct val="0"/>
              </a:spcBef>
              <a:spcAft>
                <a:spcPct val="0"/>
              </a:spcAft>
              <a:defRPr sz="2700">
                <a:solidFill>
                  <a:schemeClr val="tx1"/>
                </a:solidFill>
                <a:latin typeface="Roboto"/>
              </a:defRPr>
            </a:lvl8pPr>
            <a:lvl9pPr marL="3886200" indent="-228600" defTabSz="1371600" eaLnBrk="0" fontAlgn="base" hangingPunct="0">
              <a:spcBef>
                <a:spcPct val="0"/>
              </a:spcBef>
              <a:spcAft>
                <a:spcPct val="0"/>
              </a:spcAft>
              <a:defRPr sz="2700">
                <a:solidFill>
                  <a:schemeClr val="tx1"/>
                </a:solidFill>
                <a:latin typeface="Roboto"/>
              </a:defRPr>
            </a:lvl9pPr>
          </a:lstStyle>
          <a:p>
            <a:pPr fontAlgn="base">
              <a:spcBef>
                <a:spcPct val="0"/>
              </a:spcBef>
              <a:spcAft>
                <a:spcPct val="0"/>
              </a:spcAft>
            </a:pPr>
            <a:fld id="{3C42BB95-BE22-4511-99A7-3C43D28F3DFD}" type="slidenum">
              <a:rPr lang="uk-UA" altLang="en-US" sz="1200" smtClean="0">
                <a:latin typeface="Calibri" panose="020F0502020204030204" pitchFamily="34" charset="0"/>
              </a:rPr>
              <a:pPr fontAlgn="base">
                <a:spcBef>
                  <a:spcPct val="0"/>
                </a:spcBef>
                <a:spcAft>
                  <a:spcPct val="0"/>
                </a:spcAft>
              </a:pPr>
              <a:t>1</a:t>
            </a:fld>
            <a:endParaRPr lang="uk-UA" altLang="en-US" sz="1200">
              <a:latin typeface="Calibri" panose="020F0502020204030204" pitchFamily="34" charset="0"/>
            </a:endParaRPr>
          </a:p>
        </p:txBody>
      </p:sp>
    </p:spTree>
    <p:extLst>
      <p:ext uri="{BB962C8B-B14F-4D97-AF65-F5344CB8AC3E}">
        <p14:creationId xmlns:p14="http://schemas.microsoft.com/office/powerpoint/2010/main" val="2122111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t>This is a great slide to show the power of SEL on predicting future outcomes in school and in life.</a:t>
            </a:r>
          </a:p>
          <a:p>
            <a:pPr>
              <a:defRPr/>
            </a:pPr>
            <a:endParaRPr lang="en-US" sz="1200" dirty="0"/>
          </a:p>
          <a:p>
            <a:pPr>
              <a:defRPr/>
            </a:pPr>
            <a:r>
              <a:rPr lang="en-US" sz="1200" dirty="0"/>
              <a:t>Important notes to add include:</a:t>
            </a:r>
          </a:p>
          <a:p>
            <a:pPr marL="171450" indent="-171450">
              <a:buFont typeface="Arial" panose="020B0604020202020204" pitchFamily="34" charset="0"/>
              <a:buChar char="•"/>
              <a:defRPr/>
            </a:pPr>
            <a:r>
              <a:rPr lang="en-US" sz="1200" dirty="0"/>
              <a:t>This study controlled for demographics (socioeconomic status, race/ethnicity, etc.).</a:t>
            </a:r>
          </a:p>
          <a:p>
            <a:pPr marL="171450" indent="-171450">
              <a:buFont typeface="Arial" panose="020B0604020202020204" pitchFamily="34" charset="0"/>
              <a:buChar char="•"/>
              <a:defRPr/>
            </a:pPr>
            <a:r>
              <a:rPr lang="en-US" sz="1200" dirty="0"/>
              <a:t>Also may want to add the fact that while the kindergartener’s high or low SEL predicted their adult outcomes, you are not doomed if you don’t have strong SEL in kindergarten!  We know from research that SEL is teachable!  We can improve SEL and therefore these outcomes if we are intentional and evidence-based in our approach to the work!</a:t>
            </a:r>
          </a:p>
          <a:p>
            <a:pPr marL="171450" indent="-171450">
              <a:buFont typeface="Arial" panose="020B0604020202020204" pitchFamily="34" charset="0"/>
              <a:buChar char="•"/>
              <a:defRPr/>
            </a:pPr>
            <a:r>
              <a:rPr lang="en-US" sz="1200" dirty="0"/>
              <a:t>This is also a good slide for more politically conservative audiences who like the idea of educational programming that reduces the likelihood of dependency on social programs and public assistance. </a:t>
            </a:r>
          </a:p>
          <a:p>
            <a:endParaRPr lang="en-US" dirty="0"/>
          </a:p>
        </p:txBody>
      </p:sp>
      <p:sp>
        <p:nvSpPr>
          <p:cNvPr id="4" name="Slide Number Placeholder 3"/>
          <p:cNvSpPr>
            <a:spLocks noGrp="1"/>
          </p:cNvSpPr>
          <p:nvPr>
            <p:ph type="sldNum" sz="quarter" idx="10"/>
          </p:nvPr>
        </p:nvSpPr>
        <p:spPr/>
        <p:txBody>
          <a:bodyPr/>
          <a:lstStyle/>
          <a:p>
            <a:fld id="{DC3FD10F-8290-794C-AFCB-6C707AF7E22D}" type="slidenum">
              <a:rPr lang="en-US" smtClean="0"/>
              <a:t>10</a:t>
            </a:fld>
            <a:endParaRPr lang="en-US"/>
          </a:p>
        </p:txBody>
      </p:sp>
    </p:spTree>
    <p:extLst>
      <p:ext uri="{BB962C8B-B14F-4D97-AF65-F5344CB8AC3E}">
        <p14:creationId xmlns:p14="http://schemas.microsoft.com/office/powerpoint/2010/main" val="264237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 really important slide for school boards, funders, and anyone who prioritizes or questions the cost benefit analysis of SEL programming.  This study out of Columbia University shows that for every dollar invested in SEL programming, you save $11 dollars that would have been spent on costly interventions, remediation, dropout prevention, recovery,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C3FD10F-8290-794C-AFCB-6C707AF7E22D}" type="slidenum">
              <a:rPr lang="en-US" smtClean="0"/>
              <a:t>11</a:t>
            </a:fld>
            <a:endParaRPr lang="en-US"/>
          </a:p>
        </p:txBody>
      </p:sp>
    </p:spTree>
    <p:extLst>
      <p:ext uri="{BB962C8B-B14F-4D97-AF65-F5344CB8AC3E}">
        <p14:creationId xmlns:p14="http://schemas.microsoft.com/office/powerpoint/2010/main" val="100845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FD10F-8290-794C-AFCB-6C707AF7E22D}" type="slidenum">
              <a:rPr lang="en-US" smtClean="0"/>
              <a:t>12</a:t>
            </a:fld>
            <a:endParaRPr lang="en-US"/>
          </a:p>
        </p:txBody>
      </p:sp>
    </p:spTree>
    <p:extLst>
      <p:ext uri="{BB962C8B-B14F-4D97-AF65-F5344CB8AC3E}">
        <p14:creationId xmlns:p14="http://schemas.microsoft.com/office/powerpoint/2010/main" val="959702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Overview</a:t>
            </a:r>
            <a:r>
              <a:rPr lang="en-US" sz="1200" kern="1200" baseline="0" dirty="0">
                <a:solidFill>
                  <a:schemeClr val="tx1"/>
                </a:solidFill>
                <a:effectLst/>
                <a:latin typeface="+mn-lt"/>
                <a:ea typeface="+mn-ea"/>
                <a:cs typeface="+mn-cs"/>
              </a:rPr>
              <a:t> slide showing growing demand.</a:t>
            </a:r>
          </a:p>
          <a:p>
            <a:pPr lvl="1"/>
            <a:endParaRPr lang="en-US" sz="1200" kern="1200" baseline="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Over the last few years, </a:t>
            </a:r>
            <a:r>
              <a:rPr lang="en-US" sz="1200" b="0" i="0" u="none" strike="noStrike" kern="1200" dirty="0">
                <a:solidFill>
                  <a:schemeClr val="tx1"/>
                </a:solidFill>
                <a:effectLst/>
                <a:latin typeface="+mn-lt"/>
                <a:ea typeface="+mn-ea"/>
                <a:cs typeface="+mn-cs"/>
              </a:rPr>
              <a:t>across the country momentum has increased because the research has confirmed our instincts about what is important, and we see all sectors, including parents, employers, principals, teachers, and the STUDENTS THEMSLEVES who are screaming: WE BELIEVE SEL IS CRITICAL. </a:t>
            </a:r>
            <a:endParaRPr lang="en-US" sz="1200" kern="1200" baseline="0" dirty="0">
              <a:solidFill>
                <a:schemeClr val="tx1"/>
              </a:solidFill>
              <a:effectLst/>
              <a:latin typeface="+mn-lt"/>
              <a:ea typeface="+mn-ea"/>
              <a:cs typeface="+mn-cs"/>
            </a:endParaRPr>
          </a:p>
          <a:p>
            <a:pPr lvl="1"/>
            <a:endParaRPr lang="en-US" sz="1400" kern="1200" baseline="0" dirty="0">
              <a:solidFill>
                <a:schemeClr val="tx1"/>
              </a:solidFill>
              <a:effectLst/>
              <a:latin typeface="+mn-lt"/>
              <a:ea typeface="+mn-ea"/>
              <a:cs typeface="+mn-cs"/>
            </a:endParaRPr>
          </a:p>
          <a:p>
            <a:pPr lvl="1"/>
            <a:endParaRPr lang="en-US" sz="1400" kern="1200" baseline="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426957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can be useful for those wanting to know what employers </a:t>
            </a:r>
            <a:r>
              <a:rPr lang="en-US" baseline="0" dirty="0"/>
              <a:t>think.</a:t>
            </a:r>
            <a:endParaRPr lang="en-US"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85415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those wanting to know what employers </a:t>
            </a:r>
            <a:r>
              <a:rPr lang="en-US" baseline="0" dirty="0"/>
              <a:t>think—part 2</a:t>
            </a:r>
            <a:endParaRPr lang="en-US"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15</a:t>
            </a:fld>
            <a:endParaRPr lang="uk-UA"/>
          </a:p>
        </p:txBody>
      </p:sp>
    </p:spTree>
    <p:extLst>
      <p:ext uri="{BB962C8B-B14F-4D97-AF65-F5344CB8AC3E}">
        <p14:creationId xmlns:p14="http://schemas.microsoft.com/office/powerpoint/2010/main" val="300573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recently, </a:t>
            </a:r>
            <a:r>
              <a:rPr lang="en-US" sz="1200" b="0" i="0" u="none" strike="noStrike" kern="1200" baseline="0" dirty="0">
                <a:solidFill>
                  <a:schemeClr val="tx1"/>
                </a:solidFill>
                <a:latin typeface="+mn-lt"/>
                <a:ea typeface="+mn-ea"/>
                <a:cs typeface="+mn-cs"/>
              </a:rPr>
              <a:t>a new report from McGraw Hill was released in 2018 sharing findings from a survey conducted by Morning Consult from September 6-11, 2018.T he findings represent a national sample of 1,140 teachers, administrators and parents.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Overall, administrators, teachers and parents agree: SEL is crucial.</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16</a:t>
            </a:fld>
            <a:endParaRPr lang="uk-UA"/>
          </a:p>
        </p:txBody>
      </p:sp>
    </p:spTree>
    <p:extLst>
      <p:ext uri="{BB962C8B-B14F-4D97-AF65-F5344CB8AC3E}">
        <p14:creationId xmlns:p14="http://schemas.microsoft.com/office/powerpoint/2010/main" val="1265628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those wanting to know what principals </a:t>
            </a:r>
            <a:r>
              <a:rPr lang="en-US" baseline="0" dirty="0"/>
              <a:t>think</a:t>
            </a:r>
            <a:endParaRPr lang="en-US"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17</a:t>
            </a:fld>
            <a:endParaRPr lang="uk-UA"/>
          </a:p>
        </p:txBody>
      </p:sp>
    </p:spTree>
    <p:extLst>
      <p:ext uri="{BB962C8B-B14F-4D97-AF65-F5344CB8AC3E}">
        <p14:creationId xmlns:p14="http://schemas.microsoft.com/office/powerpoint/2010/main" val="2360170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those wanting to know what parents </a:t>
            </a:r>
            <a:r>
              <a:rPr lang="en-US" baseline="0" dirty="0"/>
              <a:t>think</a:t>
            </a:r>
            <a:endParaRPr lang="en-US"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18</a:t>
            </a:fld>
            <a:endParaRPr lang="uk-UA"/>
          </a:p>
        </p:txBody>
      </p:sp>
    </p:spTree>
    <p:extLst>
      <p:ext uri="{BB962C8B-B14F-4D97-AF65-F5344CB8AC3E}">
        <p14:creationId xmlns:p14="http://schemas.microsoft.com/office/powerpoint/2010/main" val="2179063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those wanting to know what teachers </a:t>
            </a:r>
            <a:r>
              <a:rPr lang="en-US" baseline="0" dirty="0"/>
              <a:t>think</a:t>
            </a:r>
            <a:endParaRPr lang="en-US"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19</a:t>
            </a:fld>
            <a:endParaRPr lang="uk-UA"/>
          </a:p>
        </p:txBody>
      </p:sp>
    </p:spTree>
    <p:extLst>
      <p:ext uri="{BB962C8B-B14F-4D97-AF65-F5344CB8AC3E}">
        <p14:creationId xmlns:p14="http://schemas.microsoft.com/office/powerpoint/2010/main" val="29483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991132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how well their high school prepares students for success after high school: 68 percent of current high school students believe their school is doing a good job of preparing them for success after high school; less than half of former high school students (48 percent) agree.</a:t>
            </a:r>
          </a:p>
          <a:p>
            <a:endParaRPr lang="en-US" dirty="0"/>
          </a:p>
          <a:p>
            <a:r>
              <a:rPr lang="en-US" dirty="0"/>
              <a:t>In terms of how well their high school does at preparing students for a job or career: More than half (62 percent) of current high school students think their high school is doing a good job preparing them for a job or career. Once again, most young adults out of high school disagree. </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20</a:t>
            </a:fld>
            <a:endParaRPr lang="uk-UA"/>
          </a:p>
        </p:txBody>
      </p:sp>
    </p:spTree>
    <p:extLst>
      <p:ext uri="{BB962C8B-B14F-4D97-AF65-F5344CB8AC3E}">
        <p14:creationId xmlns:p14="http://schemas.microsoft.com/office/powerpoint/2010/main" val="3252306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21</a:t>
            </a:fld>
            <a:endParaRPr lang="uk-UA"/>
          </a:p>
        </p:txBody>
      </p:sp>
    </p:spTree>
    <p:extLst>
      <p:ext uri="{BB962C8B-B14F-4D97-AF65-F5344CB8AC3E}">
        <p14:creationId xmlns:p14="http://schemas.microsoft.com/office/powerpoint/2010/main" val="397698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latest evidence of demand: a major national report from a blue-ribbon commission of educators, policymakers,</a:t>
            </a:r>
            <a:r>
              <a:rPr lang="en-US" sz="1200" baseline="0" dirty="0"/>
              <a:t> civic and business leaders, parents, students, and scholars - http://nationathope.org/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NCSEAD report comes FROM</a:t>
            </a:r>
            <a:r>
              <a:rPr lang="en-US" sz="1200" baseline="0" dirty="0"/>
              <a:t> the nation and responds to this huge and growing demand</a:t>
            </a: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3FD10F-8290-794C-AFCB-6C707AF7E22D}" type="slidenum">
              <a:rPr lang="en-US" smtClean="0"/>
              <a:t>22</a:t>
            </a:fld>
            <a:endParaRPr lang="en-US"/>
          </a:p>
        </p:txBody>
      </p:sp>
    </p:spTree>
    <p:extLst>
      <p:ext uri="{BB962C8B-B14F-4D97-AF65-F5344CB8AC3E}">
        <p14:creationId xmlns:p14="http://schemas.microsoft.com/office/powerpoint/2010/main" val="959702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rPr>
              <a:t>Our suite of tools are field-vetted and evidence-based aimed at higher-quality implementation nationwide.</a:t>
            </a:r>
          </a:p>
          <a:p>
            <a:endParaRPr lang="en-US" dirty="0"/>
          </a:p>
        </p:txBody>
      </p:sp>
      <p:sp>
        <p:nvSpPr>
          <p:cNvPr id="4" name="Slide Number Placeholder 3"/>
          <p:cNvSpPr>
            <a:spLocks noGrp="1"/>
          </p:cNvSpPr>
          <p:nvPr>
            <p:ph type="sldNum" sz="quarter" idx="10"/>
          </p:nvPr>
        </p:nvSpPr>
        <p:spPr/>
        <p:txBody>
          <a:bodyPr/>
          <a:lstStyle/>
          <a:p>
            <a:fld id="{DC3FD10F-8290-794C-AFCB-6C707AF7E22D}" type="slidenum">
              <a:rPr lang="en-US" smtClean="0"/>
              <a:t>23</a:t>
            </a:fld>
            <a:endParaRPr lang="en-US"/>
          </a:p>
        </p:txBody>
      </p:sp>
    </p:spTree>
    <p:extLst>
      <p:ext uri="{BB962C8B-B14F-4D97-AF65-F5344CB8AC3E}">
        <p14:creationId xmlns:p14="http://schemas.microsoft.com/office/powerpoint/2010/main" val="220828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4C9F1-CACB-8240-8FC2-4AEE2176E4D7}" type="slidenum">
              <a:rPr lang="en-US" smtClean="0"/>
              <a:t>3</a:t>
            </a:fld>
            <a:endParaRPr lang="en-US"/>
          </a:p>
        </p:txBody>
      </p:sp>
    </p:spTree>
    <p:extLst>
      <p:ext uri="{BB962C8B-B14F-4D97-AF65-F5344CB8AC3E}">
        <p14:creationId xmlns:p14="http://schemas.microsoft.com/office/powerpoint/2010/main" val="156998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6763"/>
            <a:ext cx="4573588" cy="3430587"/>
          </a:xfrm>
        </p:spPr>
      </p:sp>
      <p:sp>
        <p:nvSpPr>
          <p:cNvPr id="3" name="Notes Placeholder 2"/>
          <p:cNvSpPr>
            <a:spLocks noGrp="1"/>
          </p:cNvSpPr>
          <p:nvPr>
            <p:ph type="body" idx="1"/>
          </p:nvPr>
        </p:nvSpPr>
        <p:spPr/>
        <p:txBody>
          <a:bodyPr>
            <a:normAutofit/>
          </a:bodyPr>
          <a:lstStyle/>
          <a:p>
            <a:r>
              <a:rPr lang="en-US" i="0" dirty="0"/>
              <a:t>How we understand ourselves, how do we work well with others, and how do we make good decisions</a:t>
            </a:r>
          </a:p>
          <a:p>
            <a:endParaRPr lang="en-US" i="0" dirty="0"/>
          </a:p>
          <a:p>
            <a:r>
              <a:rPr lang="en-US" i="0" dirty="0"/>
              <a:t>So everything from resilience, managing anger, how you deal with conflict, how you deal with others – is what underlies everything. And we know if you are intentional </a:t>
            </a:r>
          </a:p>
        </p:txBody>
      </p:sp>
      <p:sp>
        <p:nvSpPr>
          <p:cNvPr id="4" name="Slide Number Placeholder 3"/>
          <p:cNvSpPr>
            <a:spLocks noGrp="1"/>
          </p:cNvSpPr>
          <p:nvPr>
            <p:ph type="sldNum" sz="quarter" idx="10"/>
          </p:nvPr>
        </p:nvSpPr>
        <p:spPr/>
        <p:txBody>
          <a:bodyPr/>
          <a:lstStyle/>
          <a:p>
            <a:pPr>
              <a:defRPr/>
            </a:pPr>
            <a:fld id="{57711175-3725-4C46-B108-50309AD1C9E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18342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6763"/>
            <a:ext cx="4573588" cy="3430587"/>
          </a:xfrm>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Systemic SEL is promoted across multiple contexts every day. SEL is more than just a program or lesson. It is about how teaching and learning happens, as well as what you teach and where you learn. CASEL’s widely used framework identifies five core competencies that when prioritized across settings – districts, schools, classrooms, families, and the wider community – can educate hearts, inspire minds, and help students navigate the world more effectively.</a:t>
            </a:r>
            <a:endParaRPr lang="en-US" dirty="0"/>
          </a:p>
        </p:txBody>
      </p:sp>
      <p:sp>
        <p:nvSpPr>
          <p:cNvPr id="4" name="Slide Number Placeholder 3"/>
          <p:cNvSpPr>
            <a:spLocks noGrp="1"/>
          </p:cNvSpPr>
          <p:nvPr>
            <p:ph type="sldNum" sz="quarter" idx="10"/>
          </p:nvPr>
        </p:nvSpPr>
        <p:spPr/>
        <p:txBody>
          <a:bodyPr/>
          <a:lstStyle/>
          <a:p>
            <a:pPr>
              <a:defRPr/>
            </a:pPr>
            <a:fld id="{57711175-3725-4C46-B108-50309AD1C9E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262182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4144617" y="9117535"/>
            <a:ext cx="3168927" cy="482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3267" tIns="48496" rIns="93267" bIns="48496" anchor="b"/>
          <a:lstStyle>
            <a:lvl1pPr defTabSz="414338" eaLnBrk="0" hangingPunct="0">
              <a:tabLst>
                <a:tab pos="661988" algn="l"/>
                <a:tab pos="1331913" algn="l"/>
                <a:tab pos="2001838" algn="l"/>
                <a:tab pos="2671763" algn="l"/>
              </a:tabLst>
              <a:defRPr sz="2400">
                <a:solidFill>
                  <a:schemeClr val="tx1"/>
                </a:solidFill>
                <a:latin typeface="Arial" pitchFamily="34" charset="0"/>
                <a:ea typeface="ＭＳ Ｐゴシック" pitchFamily="34" charset="-128"/>
              </a:defRPr>
            </a:lvl1pPr>
            <a:lvl2pPr marL="742950" indent="-285750" defTabSz="414338" eaLnBrk="0" hangingPunct="0">
              <a:tabLst>
                <a:tab pos="661988" algn="l"/>
                <a:tab pos="1331913" algn="l"/>
                <a:tab pos="2001838" algn="l"/>
                <a:tab pos="2671763" algn="l"/>
              </a:tabLst>
              <a:defRPr sz="2400">
                <a:solidFill>
                  <a:schemeClr val="tx1"/>
                </a:solidFill>
                <a:latin typeface="Arial" pitchFamily="34" charset="0"/>
                <a:ea typeface="ＭＳ Ｐゴシック" pitchFamily="34" charset="-128"/>
              </a:defRPr>
            </a:lvl2pPr>
            <a:lvl3pPr marL="1143000" indent="-228600" defTabSz="414338" eaLnBrk="0" hangingPunct="0">
              <a:tabLst>
                <a:tab pos="661988" algn="l"/>
                <a:tab pos="1331913" algn="l"/>
                <a:tab pos="2001838" algn="l"/>
                <a:tab pos="2671763" algn="l"/>
              </a:tabLst>
              <a:defRPr sz="2400">
                <a:solidFill>
                  <a:schemeClr val="tx1"/>
                </a:solidFill>
                <a:latin typeface="Arial" pitchFamily="34" charset="0"/>
                <a:ea typeface="ＭＳ Ｐゴシック" pitchFamily="34" charset="-128"/>
              </a:defRPr>
            </a:lvl3pPr>
            <a:lvl4pPr marL="1600200" indent="-228600" defTabSz="414338" eaLnBrk="0" hangingPunct="0">
              <a:tabLst>
                <a:tab pos="661988" algn="l"/>
                <a:tab pos="1331913" algn="l"/>
                <a:tab pos="2001838" algn="l"/>
                <a:tab pos="2671763" algn="l"/>
              </a:tabLst>
              <a:defRPr sz="2400">
                <a:solidFill>
                  <a:schemeClr val="tx1"/>
                </a:solidFill>
                <a:latin typeface="Arial" pitchFamily="34" charset="0"/>
                <a:ea typeface="ＭＳ Ｐゴシック" pitchFamily="34" charset="-128"/>
              </a:defRPr>
            </a:lvl4pPr>
            <a:lvl5pPr marL="2057400" indent="-228600" defTabSz="414338" eaLnBrk="0" hangingPunct="0">
              <a:tabLst>
                <a:tab pos="661988" algn="l"/>
                <a:tab pos="1331913" algn="l"/>
                <a:tab pos="2001838" algn="l"/>
                <a:tab pos="2671763" algn="l"/>
              </a:tabLst>
              <a:defRPr sz="2400">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tabLst>
                <a:tab pos="661988" algn="l"/>
                <a:tab pos="1331913" algn="l"/>
                <a:tab pos="2001838" algn="l"/>
                <a:tab pos="2671763" algn="l"/>
              </a:tabLst>
              <a:defRPr sz="2400">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tabLst>
                <a:tab pos="661988" algn="l"/>
                <a:tab pos="1331913" algn="l"/>
                <a:tab pos="2001838" algn="l"/>
                <a:tab pos="2671763" algn="l"/>
              </a:tabLst>
              <a:defRPr sz="2400">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tabLst>
                <a:tab pos="661988" algn="l"/>
                <a:tab pos="1331913" algn="l"/>
                <a:tab pos="2001838" algn="l"/>
                <a:tab pos="2671763" algn="l"/>
              </a:tabLst>
              <a:defRPr sz="2400">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tabLst>
                <a:tab pos="661988" algn="l"/>
                <a:tab pos="1331913" algn="l"/>
                <a:tab pos="2001838" algn="l"/>
                <a:tab pos="2671763" algn="l"/>
              </a:tabLst>
              <a:defRPr sz="2400">
                <a:solidFill>
                  <a:schemeClr val="tx1"/>
                </a:solidFill>
                <a:latin typeface="Arial" pitchFamily="34" charset="0"/>
                <a:ea typeface="ＭＳ Ｐゴシック" pitchFamily="34" charset="-128"/>
              </a:defRPr>
            </a:lvl9pPr>
          </a:lstStyle>
          <a:p>
            <a:pPr algn="r" eaLnBrk="1" fontAlgn="base">
              <a:spcBef>
                <a:spcPct val="0"/>
              </a:spcBef>
              <a:spcAft>
                <a:spcPct val="0"/>
              </a:spcAft>
              <a:buClr>
                <a:srgbClr val="000000"/>
              </a:buClr>
              <a:buSzPct val="100000"/>
            </a:pPr>
            <a:fld id="{3205E7F1-5400-473A-AFA3-59264411AA34}" type="slidenum">
              <a:rPr lang="en-US" altLang="en-US" sz="1300">
                <a:solidFill>
                  <a:srgbClr val="000000"/>
                </a:solidFill>
                <a:latin typeface="Times New Roman" pitchFamily="18" charset="0"/>
                <a:ea typeface="Arial Unicode MS" pitchFamily="34" charset="-128"/>
                <a:cs typeface="Arial Unicode MS" pitchFamily="34" charset="-128"/>
              </a:rPr>
              <a:pPr algn="r" eaLnBrk="1" fontAlgn="base">
                <a:spcBef>
                  <a:spcPct val="0"/>
                </a:spcBef>
                <a:spcAft>
                  <a:spcPct val="0"/>
                </a:spcAft>
                <a:buClr>
                  <a:srgbClr val="000000"/>
                </a:buClr>
                <a:buSzPct val="100000"/>
              </a:pPr>
              <a:t>6</a:t>
            </a:fld>
            <a:endParaRPr lang="en-US" altLang="en-US" sz="1300" dirty="0">
              <a:solidFill>
                <a:srgbClr val="000000"/>
              </a:solidFill>
              <a:latin typeface="Times New Roman" pitchFamily="18" charset="0"/>
              <a:ea typeface="Arial Unicode MS" pitchFamily="34" charset="-128"/>
              <a:cs typeface="Arial Unicode MS" pitchFamily="34" charset="-128"/>
            </a:endParaRPr>
          </a:p>
        </p:txBody>
      </p:sp>
      <p:sp>
        <p:nvSpPr>
          <p:cNvPr id="45059" name="Text Box 1"/>
          <p:cNvSpPr txBox="1">
            <a:spLocks noChangeArrowheads="1"/>
          </p:cNvSpPr>
          <p:nvPr/>
        </p:nvSpPr>
        <p:spPr bwMode="auto">
          <a:xfrm>
            <a:off x="4142963" y="9117535"/>
            <a:ext cx="3170582" cy="482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6250" tIns="48123" rIns="96250" bIns="48123" anchor="b"/>
          <a:lstStyle>
            <a:lvl1pPr defTabSz="414338" eaLnBrk="0" hangingPunct="0">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1pPr>
            <a:lvl2pPr marL="742950" indent="-285750" defTabSz="414338" eaLnBrk="0" hangingPunct="0">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2pPr>
            <a:lvl3pPr marL="1143000" indent="-228600" defTabSz="414338" eaLnBrk="0" hangingPunct="0">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3pPr>
            <a:lvl4pPr marL="1600200" indent="-228600" defTabSz="414338" eaLnBrk="0" hangingPunct="0">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4pPr>
            <a:lvl5pPr marL="2057400" indent="-228600" defTabSz="414338" eaLnBrk="0" hangingPunct="0">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9pPr>
          </a:lstStyle>
          <a:p>
            <a:pPr algn="r" fontAlgn="base">
              <a:spcBef>
                <a:spcPct val="0"/>
              </a:spcBef>
              <a:spcAft>
                <a:spcPct val="0"/>
              </a:spcAft>
              <a:buClr>
                <a:srgbClr val="000000"/>
              </a:buClr>
              <a:buSzPct val="100000"/>
            </a:pPr>
            <a:fld id="{DEFD06AC-2B26-4511-A62E-588FC909DE17}" type="slidenum">
              <a:rPr lang="en-US" altLang="en-US" sz="1200">
                <a:solidFill>
                  <a:srgbClr val="000000"/>
                </a:solidFill>
                <a:latin typeface="Times New Roman" pitchFamily="18" charset="0"/>
              </a:rPr>
              <a:pPr algn="r" fontAlgn="base">
                <a:spcBef>
                  <a:spcPct val="0"/>
                </a:spcBef>
                <a:spcAft>
                  <a:spcPct val="0"/>
                </a:spcAft>
                <a:buClr>
                  <a:srgbClr val="000000"/>
                </a:buClr>
                <a:buSzPct val="100000"/>
              </a:pPr>
              <a:t>6</a:t>
            </a:fld>
            <a:endParaRPr lang="en-US" altLang="en-US" sz="1200" dirty="0">
              <a:solidFill>
                <a:srgbClr val="000000"/>
              </a:solidFill>
              <a:latin typeface="Times New Roman" pitchFamily="18" charset="0"/>
            </a:endParaRPr>
          </a:p>
        </p:txBody>
      </p:sp>
      <p:sp>
        <p:nvSpPr>
          <p:cNvPr id="45060" name="Text Box 3"/>
          <p:cNvSpPr>
            <a:spLocks noGrp="1" noChangeArrowheads="1"/>
          </p:cNvSpPr>
          <p:nvPr>
            <p:ph type="body"/>
          </p:nvPr>
        </p:nvSpPr>
        <p:spPr>
          <a:xfrm>
            <a:off x="1295401" y="3943118"/>
            <a:ext cx="5198165" cy="522360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012" tIns="47007" rIns="94012" bIns="47007"/>
          <a:lstStyle/>
          <a:p>
            <a:r>
              <a:rPr lang="en-US" altLang="en-US" sz="1100" dirty="0">
                <a:latin typeface="Arial" pitchFamily="34" charset="0"/>
                <a:ea typeface="ＭＳ Ｐゴシック" pitchFamily="34" charset="-128"/>
              </a:rPr>
              <a:t>An overview slide for those who want only one slide, with research highlights.</a:t>
            </a:r>
          </a:p>
          <a:p>
            <a:r>
              <a:rPr lang="en-US" altLang="en-US" sz="1100" dirty="0">
                <a:latin typeface="Arial" pitchFamily="34" charset="0"/>
                <a:ea typeface="ＭＳ Ｐゴシック" pitchFamily="34" charset="-128"/>
              </a:rPr>
              <a:t>It combines findings from several studies on one slide.  Note that the citations are not on the actual slide, but they are here in case you are asked:</a:t>
            </a:r>
          </a:p>
          <a:p>
            <a:endParaRPr lang="en-US" altLang="en-US" sz="1100" dirty="0">
              <a:latin typeface="Arial" pitchFamily="34"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0000"/>
                </a:solidFill>
                <a:latin typeface="Calibri" panose="020F0502020204030204" pitchFamily="34" charset="0"/>
                <a:ea typeface="MS PGothic" pitchFamily="34" charset="-128"/>
              </a:rPr>
              <a:t>Meta-analysis source (top section): </a:t>
            </a:r>
            <a:r>
              <a:rPr lang="en-US" sz="1100" dirty="0" err="1">
                <a:solidFill>
                  <a:srgbClr val="000000"/>
                </a:solidFill>
                <a:latin typeface="Calibri" panose="020F0502020204030204" pitchFamily="34" charset="0"/>
                <a:ea typeface="MS PGothic" pitchFamily="34" charset="-128"/>
              </a:rPr>
              <a:t>Durlak</a:t>
            </a:r>
            <a:r>
              <a:rPr lang="en-US" sz="1100" dirty="0">
                <a:solidFill>
                  <a:srgbClr val="000000"/>
                </a:solidFill>
                <a:latin typeface="Calibri" panose="020F0502020204030204" pitchFamily="34" charset="0"/>
                <a:ea typeface="MS PGothic" pitchFamily="34" charset="-128"/>
              </a:rPr>
              <a:t>, J.A., Weissberg, R.P., </a:t>
            </a:r>
            <a:r>
              <a:rPr lang="en-US" sz="1100" dirty="0" err="1">
                <a:solidFill>
                  <a:srgbClr val="000000"/>
                </a:solidFill>
                <a:latin typeface="Calibri" panose="020F0502020204030204" pitchFamily="34" charset="0"/>
                <a:ea typeface="MS PGothic" pitchFamily="34" charset="-128"/>
              </a:rPr>
              <a:t>Dymnicki</a:t>
            </a:r>
            <a:r>
              <a:rPr lang="en-US" sz="1100" dirty="0">
                <a:solidFill>
                  <a:srgbClr val="000000"/>
                </a:solidFill>
                <a:latin typeface="Calibri" panose="020F0502020204030204" pitchFamily="34" charset="0"/>
                <a:ea typeface="MS PGothic" pitchFamily="34" charset="-128"/>
              </a:rPr>
              <a:t>, A.B., Taylor, R.D., &amp; </a:t>
            </a:r>
            <a:r>
              <a:rPr lang="en-US" sz="1100" dirty="0" err="1">
                <a:solidFill>
                  <a:srgbClr val="000000"/>
                </a:solidFill>
                <a:latin typeface="Calibri" panose="020F0502020204030204" pitchFamily="34" charset="0"/>
                <a:ea typeface="MS PGothic" pitchFamily="34" charset="-128"/>
              </a:rPr>
              <a:t>Schellinger</a:t>
            </a:r>
            <a:r>
              <a:rPr lang="en-US" sz="1100" dirty="0">
                <a:solidFill>
                  <a:srgbClr val="000000"/>
                </a:solidFill>
                <a:latin typeface="Calibri" panose="020F0502020204030204" pitchFamily="34" charset="0"/>
                <a:ea typeface="MS PGothic" pitchFamily="34" charset="-128"/>
              </a:rPr>
              <a:t>, K. (2011). The impact of enhancing students’ social and emotional learning: A meta-analysis of school-based universal interventions. </a:t>
            </a:r>
            <a:r>
              <a:rPr lang="en-US" sz="1100" i="1" dirty="0">
                <a:solidFill>
                  <a:srgbClr val="000000"/>
                </a:solidFill>
                <a:latin typeface="Calibri" panose="020F0502020204030204" pitchFamily="34" charset="0"/>
                <a:ea typeface="MS PGothic" pitchFamily="34" charset="-128"/>
              </a:rPr>
              <a:t>Child Development</a:t>
            </a:r>
            <a:r>
              <a:rPr lang="en-US" sz="1100" dirty="0">
                <a:solidFill>
                  <a:srgbClr val="000000"/>
                </a:solidFill>
                <a:latin typeface="Calibri" panose="020F0502020204030204" pitchFamily="34" charset="0"/>
                <a:ea typeface="MS PGothic" pitchFamily="34" charset="-128"/>
              </a:rPr>
              <a:t>: 82 (1), 405-432.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0000"/>
              </a:solidFill>
              <a:latin typeface="Calibri" panose="020F0502020204030204" pitchFamily="34" charset="0"/>
              <a:ea typeface="MS PGothic"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0000"/>
                </a:solidFill>
                <a:latin typeface="Calibri" panose="020F0502020204030204" pitchFamily="34" charset="0"/>
                <a:ea typeface="MS PGothic" pitchFamily="34" charset="-128"/>
              </a:rPr>
              <a:t>Teacher burnout (bottom left): </a:t>
            </a:r>
            <a:r>
              <a:rPr lang="en-US" sz="1100" i="0" dirty="0"/>
              <a:t>Jennings, P.A. &amp; Greenberg, M.T. (2009). </a:t>
            </a:r>
            <a:r>
              <a:rPr lang="en-US" sz="1100" i="1" dirty="0"/>
              <a:t>The prosocial classroom: Teacher social and emotional competence in relation to student and classroom outcomes</a:t>
            </a:r>
            <a:r>
              <a:rPr lang="en-US" sz="1100" i="0" dirty="0"/>
              <a:t>. American Educational Research Association.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0000"/>
                </a:solidFill>
                <a:latin typeface="Calibri" panose="020F0502020204030204" pitchFamily="34" charset="0"/>
                <a:ea typeface="MS PGothic" pitchFamily="34" charset="-128"/>
              </a:rPr>
              <a:t>Adult outcomes (bottom right): </a:t>
            </a:r>
            <a:r>
              <a:rPr lang="en-US" sz="1100" i="0" dirty="0"/>
              <a:t>Jones, D.E., Greenberg, M., &amp; Crowley, M. (2015) Early social-emotional functioning and public health: The relationship between kindergarten social competence and future wellness. </a:t>
            </a:r>
            <a:r>
              <a:rPr lang="en-US" sz="1100" i="1" dirty="0"/>
              <a:t>American Journal of Public Health 105 </a:t>
            </a:r>
            <a:r>
              <a:rPr lang="en-US" sz="1100" i="0" dirty="0"/>
              <a:t>(11), 2283-2290.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0000"/>
              </a:solidFill>
              <a:latin typeface="Calibri" panose="020F0502020204030204" pitchFamily="34" charset="0"/>
              <a:ea typeface="MS PGothic"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0000"/>
              </a:solidFill>
              <a:latin typeface="Calibri" panose="020F0502020204030204" pitchFamily="34" charset="0"/>
              <a:ea typeface="MS PGothic"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0000"/>
              </a:solidFill>
              <a:latin typeface="Calibri" panose="020F0502020204030204" pitchFamily="34" charset="0"/>
              <a:ea typeface="MS PGothic" pitchFamily="34" charset="-128"/>
            </a:endParaRPr>
          </a:p>
          <a:p>
            <a:endParaRPr lang="en-US" altLang="en-US" sz="1100" dirty="0">
              <a:latin typeface="Arial" pitchFamily="34" charset="0"/>
              <a:ea typeface="ＭＳ Ｐゴシック" pitchFamily="34" charset="-128"/>
            </a:endParaRPr>
          </a:p>
          <a:p>
            <a:endParaRPr lang="en-US" altLang="en-US" sz="1100" dirty="0">
              <a:latin typeface="Arial" pitchFamily="34" charset="0"/>
              <a:ea typeface="ＭＳ Ｐゴシック" pitchFamily="34" charset="-128"/>
            </a:endParaRPr>
          </a:p>
          <a:p>
            <a:endParaRPr lang="en-US" altLang="en-US" sz="1100" dirty="0">
              <a:latin typeface="Arial" pitchFamily="34" charset="0"/>
              <a:ea typeface="ＭＳ Ｐゴシック" pitchFamily="34" charset="-128"/>
            </a:endParaRPr>
          </a:p>
          <a:p>
            <a:endParaRPr lang="en-US" altLang="en-US" sz="1100" dirty="0">
              <a:latin typeface="Arial" pitchFamily="34" charset="0"/>
              <a:ea typeface="ＭＳ Ｐゴシック" pitchFamily="34" charset="-128"/>
            </a:endParaRPr>
          </a:p>
          <a:p>
            <a:endParaRPr lang="en-US" altLang="en-US" sz="1100" dirty="0">
              <a:latin typeface="Arial" pitchFamily="34" charset="0"/>
              <a:ea typeface="ＭＳ Ｐゴシック" pitchFamily="34" charset="-128"/>
            </a:endParaRPr>
          </a:p>
        </p:txBody>
      </p:sp>
      <p:pic>
        <p:nvPicPr>
          <p:cNvPr id="450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257" y="201665"/>
            <a:ext cx="4726057" cy="3506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2" name="Slide Number Placeholder 2"/>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0584" indent="-296379" eaLnBrk="0" hangingPunct="0">
              <a:defRPr sz="2500">
                <a:solidFill>
                  <a:schemeClr val="tx1"/>
                </a:solidFill>
                <a:latin typeface="Arial" pitchFamily="34" charset="0"/>
                <a:ea typeface="ＭＳ Ｐゴシック" pitchFamily="34" charset="-128"/>
              </a:defRPr>
            </a:lvl2pPr>
            <a:lvl3pPr marL="1185513" indent="-237102" eaLnBrk="0" hangingPunct="0">
              <a:defRPr sz="2500">
                <a:solidFill>
                  <a:schemeClr val="tx1"/>
                </a:solidFill>
                <a:latin typeface="Arial" pitchFamily="34" charset="0"/>
                <a:ea typeface="ＭＳ Ｐゴシック" pitchFamily="34" charset="-128"/>
              </a:defRPr>
            </a:lvl3pPr>
            <a:lvl4pPr marL="1659718" indent="-237102" eaLnBrk="0" hangingPunct="0">
              <a:defRPr sz="2500">
                <a:solidFill>
                  <a:schemeClr val="tx1"/>
                </a:solidFill>
                <a:latin typeface="Arial" pitchFamily="34" charset="0"/>
                <a:ea typeface="ＭＳ Ｐゴシック" pitchFamily="34" charset="-128"/>
              </a:defRPr>
            </a:lvl4pPr>
            <a:lvl5pPr marL="2133923" indent="-237102" eaLnBrk="0" hangingPunct="0">
              <a:defRPr sz="2500">
                <a:solidFill>
                  <a:schemeClr val="tx1"/>
                </a:solidFill>
                <a:latin typeface="Arial" pitchFamily="34" charset="0"/>
                <a:ea typeface="ＭＳ Ｐゴシック" pitchFamily="34" charset="-128"/>
              </a:defRPr>
            </a:lvl5pPr>
            <a:lvl6pPr marL="2608129" indent="-237102"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82334" indent="-237102"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56540" indent="-237102"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30744" indent="-237102"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358DCAE8-C9A8-48B5-9F11-53589E117B0B}" type="slidenum">
              <a:rPr lang="en-US" altLang="en-US" sz="1300">
                <a:solidFill>
                  <a:prstClr val="black"/>
                </a:solidFill>
              </a:rPr>
              <a:pPr/>
              <a:t>6</a:t>
            </a:fld>
            <a:endParaRPr lang="en-US" altLang="en-US" sz="1300" dirty="0">
              <a:solidFill>
                <a:prstClr val="black"/>
              </a:solidFill>
            </a:endParaRPr>
          </a:p>
        </p:txBody>
      </p:sp>
    </p:spTree>
    <p:extLst>
      <p:ext uri="{BB962C8B-B14F-4D97-AF65-F5344CB8AC3E}">
        <p14:creationId xmlns:p14="http://schemas.microsoft.com/office/powerpoint/2010/main" val="241441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42154" y="8609953"/>
            <a:ext cx="2937668" cy="455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7373" tIns="45431" rIns="87373" bIns="45431" anchor="b"/>
          <a:lstStyle>
            <a:lvl1pPr defTabSz="414338" eaLnBrk="0" hangingPunct="0">
              <a:tabLst>
                <a:tab pos="661988" algn="l"/>
                <a:tab pos="1331913" algn="l"/>
                <a:tab pos="2001838" algn="l"/>
                <a:tab pos="2671763" algn="l"/>
              </a:tabLst>
              <a:defRPr sz="2400">
                <a:solidFill>
                  <a:schemeClr val="tx1"/>
                </a:solidFill>
                <a:latin typeface="Arial" pitchFamily="34" charset="0"/>
                <a:ea typeface="ＭＳ Ｐゴシック" pitchFamily="34" charset="-128"/>
              </a:defRPr>
            </a:lvl1pPr>
            <a:lvl2pPr marL="742950" indent="-285750" defTabSz="414338" eaLnBrk="0" hangingPunct="0">
              <a:tabLst>
                <a:tab pos="661988" algn="l"/>
                <a:tab pos="1331913" algn="l"/>
                <a:tab pos="2001838" algn="l"/>
                <a:tab pos="2671763" algn="l"/>
              </a:tabLst>
              <a:defRPr sz="2400">
                <a:solidFill>
                  <a:schemeClr val="tx1"/>
                </a:solidFill>
                <a:latin typeface="Arial" pitchFamily="34" charset="0"/>
                <a:ea typeface="ＭＳ Ｐゴシック" pitchFamily="34" charset="-128"/>
              </a:defRPr>
            </a:lvl2pPr>
            <a:lvl3pPr marL="1143000" indent="-228600" defTabSz="414338" eaLnBrk="0" hangingPunct="0">
              <a:tabLst>
                <a:tab pos="661988" algn="l"/>
                <a:tab pos="1331913" algn="l"/>
                <a:tab pos="2001838" algn="l"/>
                <a:tab pos="2671763" algn="l"/>
              </a:tabLst>
              <a:defRPr sz="2400">
                <a:solidFill>
                  <a:schemeClr val="tx1"/>
                </a:solidFill>
                <a:latin typeface="Arial" pitchFamily="34" charset="0"/>
                <a:ea typeface="ＭＳ Ｐゴシック" pitchFamily="34" charset="-128"/>
              </a:defRPr>
            </a:lvl3pPr>
            <a:lvl4pPr marL="1600200" indent="-228600" defTabSz="414338" eaLnBrk="0" hangingPunct="0">
              <a:tabLst>
                <a:tab pos="661988" algn="l"/>
                <a:tab pos="1331913" algn="l"/>
                <a:tab pos="2001838" algn="l"/>
                <a:tab pos="2671763" algn="l"/>
              </a:tabLst>
              <a:defRPr sz="2400">
                <a:solidFill>
                  <a:schemeClr val="tx1"/>
                </a:solidFill>
                <a:latin typeface="Arial" pitchFamily="34" charset="0"/>
                <a:ea typeface="ＭＳ Ｐゴシック" pitchFamily="34" charset="-128"/>
              </a:defRPr>
            </a:lvl4pPr>
            <a:lvl5pPr marL="2057400" indent="-228600" defTabSz="414338" eaLnBrk="0" hangingPunct="0">
              <a:tabLst>
                <a:tab pos="661988" algn="l"/>
                <a:tab pos="1331913" algn="l"/>
                <a:tab pos="2001838" algn="l"/>
                <a:tab pos="2671763" algn="l"/>
              </a:tabLst>
              <a:defRPr sz="2400">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tabLst>
                <a:tab pos="661988" algn="l"/>
                <a:tab pos="1331913" algn="l"/>
                <a:tab pos="2001838" algn="l"/>
                <a:tab pos="2671763" algn="l"/>
              </a:tabLst>
              <a:defRPr sz="2400">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tabLst>
                <a:tab pos="661988" algn="l"/>
                <a:tab pos="1331913" algn="l"/>
                <a:tab pos="2001838" algn="l"/>
                <a:tab pos="2671763" algn="l"/>
              </a:tabLst>
              <a:defRPr sz="2400">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tabLst>
                <a:tab pos="661988" algn="l"/>
                <a:tab pos="1331913" algn="l"/>
                <a:tab pos="2001838" algn="l"/>
                <a:tab pos="2671763" algn="l"/>
              </a:tabLst>
              <a:defRPr sz="2400">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tabLst>
                <a:tab pos="661988" algn="l"/>
                <a:tab pos="1331913" algn="l"/>
                <a:tab pos="2001838" algn="l"/>
                <a:tab pos="2671763" algn="l"/>
              </a:tabLst>
              <a:defRPr sz="2400">
                <a:solidFill>
                  <a:schemeClr val="tx1"/>
                </a:solidFill>
                <a:latin typeface="Arial" pitchFamily="34" charset="0"/>
                <a:ea typeface="ＭＳ Ｐゴシック" pitchFamily="34" charset="-128"/>
              </a:defRPr>
            </a:lvl9pPr>
          </a:lstStyle>
          <a:p>
            <a:pPr algn="r" eaLnBrk="1" fontAlgn="base">
              <a:spcBef>
                <a:spcPct val="0"/>
              </a:spcBef>
              <a:spcAft>
                <a:spcPct val="0"/>
              </a:spcAft>
              <a:buClr>
                <a:srgbClr val="000000"/>
              </a:buClr>
              <a:buSzPct val="100000"/>
            </a:pPr>
            <a:fld id="{3205E7F1-5400-473A-AFA3-59264411AA34}" type="slidenum">
              <a:rPr lang="en-US" altLang="en-US" sz="1200">
                <a:solidFill>
                  <a:srgbClr val="000000"/>
                </a:solidFill>
                <a:latin typeface="Times New Roman" pitchFamily="18" charset="0"/>
                <a:ea typeface="Arial Unicode MS" pitchFamily="34" charset="-128"/>
                <a:cs typeface="Arial Unicode MS" pitchFamily="34" charset="-128"/>
              </a:rPr>
              <a:pPr algn="r" eaLnBrk="1" fontAlgn="base">
                <a:spcBef>
                  <a:spcPct val="0"/>
                </a:spcBef>
                <a:spcAft>
                  <a:spcPct val="0"/>
                </a:spcAft>
                <a:buClr>
                  <a:srgbClr val="000000"/>
                </a:buClr>
                <a:buSzPct val="100000"/>
              </a:pPr>
              <a:t>7</a:t>
            </a:fld>
            <a:endParaRPr lang="en-US" altLang="en-US" sz="1200" dirty="0">
              <a:solidFill>
                <a:srgbClr val="000000"/>
              </a:solidFill>
              <a:latin typeface="Times New Roman" pitchFamily="18" charset="0"/>
              <a:ea typeface="Arial Unicode MS" pitchFamily="34" charset="-128"/>
              <a:cs typeface="Arial Unicode MS" pitchFamily="34" charset="-128"/>
            </a:endParaRPr>
          </a:p>
        </p:txBody>
      </p:sp>
      <p:sp>
        <p:nvSpPr>
          <p:cNvPr id="45059" name="Text Box 1"/>
          <p:cNvSpPr txBox="1">
            <a:spLocks noChangeArrowheads="1"/>
          </p:cNvSpPr>
          <p:nvPr/>
        </p:nvSpPr>
        <p:spPr bwMode="auto">
          <a:xfrm>
            <a:off x="3840621" y="8609953"/>
            <a:ext cx="2939202" cy="455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168" tIns="45082" rIns="90168" bIns="45082" anchor="b"/>
          <a:lstStyle>
            <a:lvl1pPr defTabSz="414338" eaLnBrk="0" hangingPunct="0">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1pPr>
            <a:lvl2pPr marL="742950" indent="-285750" defTabSz="414338" eaLnBrk="0" hangingPunct="0">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2pPr>
            <a:lvl3pPr marL="1143000" indent="-228600" defTabSz="414338" eaLnBrk="0" hangingPunct="0">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3pPr>
            <a:lvl4pPr marL="1600200" indent="-228600" defTabSz="414338" eaLnBrk="0" hangingPunct="0">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4pPr>
            <a:lvl5pPr marL="2057400" indent="-228600" defTabSz="414338" eaLnBrk="0" hangingPunct="0">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tabLst>
                <a:tab pos="0" algn="l"/>
                <a:tab pos="838200" algn="l"/>
                <a:tab pos="1685925" algn="l"/>
                <a:tab pos="2535238" algn="l"/>
                <a:tab pos="3378200" algn="l"/>
                <a:tab pos="4229100" algn="l"/>
                <a:tab pos="5078413" algn="l"/>
                <a:tab pos="5921375" algn="l"/>
                <a:tab pos="6767513" algn="l"/>
                <a:tab pos="7618413" algn="l"/>
                <a:tab pos="8462963" algn="l"/>
                <a:tab pos="9312275" algn="l"/>
              </a:tabLst>
              <a:defRPr sz="2400">
                <a:solidFill>
                  <a:schemeClr val="tx1"/>
                </a:solidFill>
                <a:latin typeface="Arial" pitchFamily="34" charset="0"/>
                <a:ea typeface="ＭＳ Ｐゴシック" pitchFamily="34" charset="-128"/>
              </a:defRPr>
            </a:lvl9pPr>
          </a:lstStyle>
          <a:p>
            <a:pPr algn="r" fontAlgn="base">
              <a:spcBef>
                <a:spcPct val="0"/>
              </a:spcBef>
              <a:spcAft>
                <a:spcPct val="0"/>
              </a:spcAft>
              <a:buClr>
                <a:srgbClr val="000000"/>
              </a:buClr>
              <a:buSzPct val="100000"/>
            </a:pPr>
            <a:fld id="{DEFD06AC-2B26-4511-A62E-588FC909DE17}" type="slidenum">
              <a:rPr lang="en-US" altLang="en-US" sz="1100">
                <a:solidFill>
                  <a:srgbClr val="000000"/>
                </a:solidFill>
                <a:latin typeface="Times New Roman" pitchFamily="18" charset="0"/>
              </a:rPr>
              <a:pPr algn="r" fontAlgn="base">
                <a:spcBef>
                  <a:spcPct val="0"/>
                </a:spcBef>
                <a:spcAft>
                  <a:spcPct val="0"/>
                </a:spcAft>
                <a:buClr>
                  <a:srgbClr val="000000"/>
                </a:buClr>
                <a:buSzPct val="100000"/>
              </a:pPr>
              <a:t>7</a:t>
            </a:fld>
            <a:endParaRPr lang="en-US" altLang="en-US" sz="1100" dirty="0">
              <a:solidFill>
                <a:srgbClr val="000000"/>
              </a:solidFill>
              <a:latin typeface="Times New Roman" pitchFamily="18" charset="0"/>
            </a:endParaRPr>
          </a:p>
        </p:txBody>
      </p:sp>
      <p:sp>
        <p:nvSpPr>
          <p:cNvPr id="45060" name="Text Box 3"/>
          <p:cNvSpPr>
            <a:spLocks noGrp="1" noChangeArrowheads="1"/>
          </p:cNvSpPr>
          <p:nvPr>
            <p:ph type="body"/>
          </p:nvPr>
        </p:nvSpPr>
        <p:spPr>
          <a:xfrm>
            <a:off x="1200866" y="3723601"/>
            <a:ext cx="4818818" cy="493280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071" tIns="44037" rIns="88071" bIns="44037"/>
          <a:lstStyle/>
          <a:p>
            <a:r>
              <a:rPr lang="en-US" altLang="en-US" sz="1000" dirty="0">
                <a:latin typeface="Arial" pitchFamily="34" charset="0"/>
                <a:ea typeface="ＭＳ Ｐゴシック" pitchFamily="34" charset="-128"/>
              </a:rPr>
              <a:t>This is a great slide on the most cited and compelling research on SEL, the 2011 meta-analysis.  Findings from this are incorporated into the previous slide, but if you have time to spend on just this, it’s a great slide.</a:t>
            </a:r>
          </a:p>
          <a:p>
            <a:endParaRPr lang="en-US" altLang="en-US" sz="1000" dirty="0">
              <a:latin typeface="Arial" pitchFamily="34" charset="0"/>
              <a:ea typeface="ＭＳ Ｐゴシック" pitchFamily="34" charset="-128"/>
            </a:endParaRPr>
          </a:p>
          <a:p>
            <a:r>
              <a:rPr lang="en-US" altLang="en-US" sz="1000" dirty="0">
                <a:latin typeface="Arial" pitchFamily="34" charset="0"/>
                <a:ea typeface="ＭＳ Ｐゴシック" pitchFamily="34" charset="-128"/>
              </a:rPr>
              <a:t>Specifically, you can talk about each of the bullets as their own compelling piece of evidence.  Depending on your audience, you may want to emphasize certain points.  For example:</a:t>
            </a:r>
          </a:p>
          <a:p>
            <a:endParaRPr lang="en-US" altLang="en-US" sz="1000" dirty="0">
              <a:latin typeface="Arial" pitchFamily="34" charset="0"/>
              <a:ea typeface="ＭＳ Ｐゴシック" pitchFamily="34" charset="-128"/>
            </a:endParaRPr>
          </a:p>
          <a:p>
            <a:r>
              <a:rPr lang="en-US" altLang="en-US" sz="1000" i="1" dirty="0">
                <a:latin typeface="Arial" pitchFamily="34" charset="0"/>
                <a:ea typeface="ＭＳ Ｐゴシック" pitchFamily="34" charset="-128"/>
              </a:rPr>
              <a:t>Not only did we learn from this meta-analysis that SEL programming leads to improvements in SEL skills, we also see some other important outcomes:</a:t>
            </a:r>
          </a:p>
          <a:p>
            <a:endParaRPr lang="en-US" altLang="en-US" sz="1000" i="1" dirty="0">
              <a:latin typeface="Arial" pitchFamily="34" charset="0"/>
              <a:ea typeface="ＭＳ Ｐゴシック" pitchFamily="34" charset="-128"/>
            </a:endParaRPr>
          </a:p>
          <a:p>
            <a:pPr marL="171450" indent="-171450">
              <a:buFont typeface="Arial" panose="020B0604020202020204" pitchFamily="34" charset="0"/>
              <a:buChar char="•"/>
            </a:pPr>
            <a:r>
              <a:rPr lang="en-US" altLang="en-US" sz="1000" i="1" dirty="0">
                <a:latin typeface="Arial" pitchFamily="34" charset="0"/>
                <a:ea typeface="ＭＳ Ｐゴシック" pitchFamily="34" charset="-128"/>
              </a:rPr>
              <a:t>Improved attitudes about self, others, and school (extremely important and cited by educators as one of the main reasons they value SEL, so it’s good to emphasize this if audience is school-based folks).</a:t>
            </a:r>
          </a:p>
          <a:p>
            <a:pPr marL="171450" indent="-171450">
              <a:buFont typeface="Arial" panose="020B0604020202020204" pitchFamily="34" charset="0"/>
              <a:buChar char="•"/>
            </a:pPr>
            <a:r>
              <a:rPr lang="en-US" altLang="en-US" sz="1000" i="1" dirty="0">
                <a:latin typeface="Arial" pitchFamily="34" charset="0"/>
                <a:ea typeface="ＭＳ Ｐゴシック" pitchFamily="34" charset="-128"/>
              </a:rPr>
              <a:t>Positive classroom behavior (this is important, but be careful not to over emphasize this point for fear that people think SEL is primarily a behavior-management solution, which is a common misperception).</a:t>
            </a:r>
          </a:p>
          <a:p>
            <a:pPr marL="171450" indent="-171450">
              <a:buFont typeface="Arial" panose="020B0604020202020204" pitchFamily="34" charset="0"/>
              <a:buChar char="•"/>
            </a:pPr>
            <a:r>
              <a:rPr lang="en-US" altLang="en-US" sz="1000" i="1" dirty="0">
                <a:latin typeface="Arial" pitchFamily="34" charset="0"/>
                <a:ea typeface="ＭＳ Ｐゴシック" pitchFamily="34" charset="-128"/>
              </a:rPr>
              <a:t>11 percentile point gain on academics: This is a significant data point that warrants emphasis.  This kind of improvement on academics is frankly what has gotten the attention of so many.  This data point can foster the transition from a belief that these are “soft skills,” nice-to-haves, to the idea that these are critically important and to be taken seriously.  </a:t>
            </a:r>
          </a:p>
          <a:p>
            <a:pPr marL="171450" indent="-171450">
              <a:buFont typeface="Arial" panose="020B0604020202020204" pitchFamily="34" charset="0"/>
              <a:buChar char="•"/>
            </a:pPr>
            <a:endParaRPr lang="en-US" altLang="en-US" sz="1000" i="1" dirty="0">
              <a:latin typeface="Arial" pitchFamily="34" charset="0"/>
              <a:ea typeface="ＭＳ Ｐゴシック" pitchFamily="34" charset="-128"/>
            </a:endParaRPr>
          </a:p>
          <a:p>
            <a:pPr marL="0" indent="0">
              <a:buFont typeface="Arial" panose="020B0604020202020204" pitchFamily="34" charset="0"/>
              <a:buNone/>
            </a:pPr>
            <a:r>
              <a:rPr lang="en-US" altLang="en-US" sz="1000" i="1" dirty="0">
                <a:latin typeface="Arial" pitchFamily="34" charset="0"/>
                <a:ea typeface="ＭＳ Ｐゴシック" pitchFamily="34" charset="-128"/>
              </a:rPr>
              <a:t>And don’t forget about the data points in red:</a:t>
            </a:r>
          </a:p>
          <a:p>
            <a:pPr marL="171450" indent="-171450">
              <a:buFont typeface="Arial" panose="020B0604020202020204" pitchFamily="34" charset="0"/>
              <a:buChar char="•"/>
            </a:pPr>
            <a:r>
              <a:rPr lang="en-US" altLang="en-US" sz="1000" i="1" dirty="0">
                <a:latin typeface="Arial" pitchFamily="34" charset="0"/>
                <a:ea typeface="ＭＳ Ｐゴシック" pitchFamily="34" charset="-128"/>
              </a:rPr>
              <a:t>Reductions in conduct problems is an important finding, but once again, it’s important to be wary of folks who think of SEL as behavior management and are looking to “fix broken kids.”  See note above.</a:t>
            </a:r>
          </a:p>
          <a:p>
            <a:pPr marL="171450" indent="-171450">
              <a:buFont typeface="Arial" panose="020B0604020202020204" pitchFamily="34" charset="0"/>
              <a:buChar char="•"/>
            </a:pPr>
            <a:r>
              <a:rPr lang="en-US" altLang="en-US" sz="1000" i="1" dirty="0">
                <a:latin typeface="Arial" pitchFamily="34" charset="0"/>
                <a:ea typeface="ＭＳ Ｐゴシック" pitchFamily="34" charset="-128"/>
              </a:rPr>
              <a:t>Reductions in emotional distress warrants significant emphasis.  We’re living in a time when emotional distress, depression, anxiety, and suicide are at an all-time high.  Understanding that SEL can have an impact here is important, but with a word of caution: SEL should not be viewed as a solution for mental illness.</a:t>
            </a:r>
          </a:p>
        </p:txBody>
      </p:sp>
      <p:pic>
        <p:nvPicPr>
          <p:cNvPr id="450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041" y="190438"/>
            <a:ext cx="4381162" cy="3311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2" name="Slide Number Placeholder 2"/>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1889" indent="-277650" eaLnBrk="0" hangingPunct="0">
              <a:defRPr sz="2400">
                <a:solidFill>
                  <a:schemeClr val="tx1"/>
                </a:solidFill>
                <a:latin typeface="Arial" pitchFamily="34" charset="0"/>
                <a:ea typeface="ＭＳ Ｐゴシック" pitchFamily="34" charset="-128"/>
              </a:defRPr>
            </a:lvl2pPr>
            <a:lvl3pPr marL="1110599" indent="-222119" eaLnBrk="0" hangingPunct="0">
              <a:defRPr sz="2400">
                <a:solidFill>
                  <a:schemeClr val="tx1"/>
                </a:solidFill>
                <a:latin typeface="Arial" pitchFamily="34" charset="0"/>
                <a:ea typeface="ＭＳ Ｐゴシック" pitchFamily="34" charset="-128"/>
              </a:defRPr>
            </a:lvl3pPr>
            <a:lvl4pPr marL="1554837" indent="-222119" eaLnBrk="0" hangingPunct="0">
              <a:defRPr sz="2400">
                <a:solidFill>
                  <a:schemeClr val="tx1"/>
                </a:solidFill>
                <a:latin typeface="Arial" pitchFamily="34" charset="0"/>
                <a:ea typeface="ＭＳ Ｐゴシック" pitchFamily="34" charset="-128"/>
              </a:defRPr>
            </a:lvl4pPr>
            <a:lvl5pPr marL="1999077" indent="-222119" eaLnBrk="0" hangingPunct="0">
              <a:defRPr sz="2400">
                <a:solidFill>
                  <a:schemeClr val="tx1"/>
                </a:solidFill>
                <a:latin typeface="Arial" pitchFamily="34" charset="0"/>
                <a:ea typeface="ＭＳ Ｐゴシック" pitchFamily="34" charset="-128"/>
              </a:defRPr>
            </a:lvl5pPr>
            <a:lvl6pPr marL="2443317" indent="-22211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887556" indent="-22211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31796" indent="-22211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776035" indent="-22211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58DCAE8-C9A8-48B5-9F11-53589E117B0B}" type="slidenum">
              <a:rPr lang="en-US" altLang="en-US" sz="1200">
                <a:solidFill>
                  <a:prstClr val="black"/>
                </a:solidFill>
              </a:rPr>
              <a:pPr/>
              <a:t>7</a:t>
            </a:fld>
            <a:endParaRPr lang="en-US" altLang="en-US" sz="1200" dirty="0">
              <a:solidFill>
                <a:prstClr val="black"/>
              </a:solidFill>
            </a:endParaRPr>
          </a:p>
        </p:txBody>
      </p:sp>
    </p:spTree>
    <p:extLst>
      <p:ext uri="{BB962C8B-B14F-4D97-AF65-F5344CB8AC3E}">
        <p14:creationId xmlns:p14="http://schemas.microsoft.com/office/powerpoint/2010/main" val="209733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longitudinal impact of SEL programming.  This 2017 meta-analysis included the 82 studies that showed longitudinal affects, and the results show that the gains are LASTING.  SEL programming isn’t just a shot in the arm that benefits in the short term.  There are long lasting benefits that go beyond school outcomes.</a:t>
            </a:r>
          </a:p>
          <a:p>
            <a:endParaRPr lang="en-US" dirty="0"/>
          </a:p>
          <a:p>
            <a:r>
              <a:rPr lang="en-US" dirty="0"/>
              <a:t>And don’t forget to point out this note at the bottom of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“Higher social and emotional competencies among SEL students at the end of the initial intervention was the best predictor of long-term benefits.  Benefits were the same regardless of socioeconomic background, students’ race, or school location. “</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1172063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point is also on the summary (slide 2).  You may want to emphasize this to highlight the importance of SEL on teacher retention. Needless to say, this is a good one for teachers and principals to see!</a:t>
            </a:r>
          </a:p>
        </p:txBody>
      </p:sp>
      <p:sp>
        <p:nvSpPr>
          <p:cNvPr id="4" name="Slide Number Placeholder 3"/>
          <p:cNvSpPr>
            <a:spLocks noGrp="1"/>
          </p:cNvSpPr>
          <p:nvPr>
            <p:ph type="sldNum" sz="quarter" idx="10"/>
          </p:nvPr>
        </p:nvSpPr>
        <p:spPr/>
        <p:txBody>
          <a:bodyPr/>
          <a:lstStyle/>
          <a:p>
            <a:fld id="{DC3FD10F-8290-794C-AFCB-6C707AF7E22D}" type="slidenum">
              <a:rPr lang="en-US" smtClean="0"/>
              <a:t>9</a:t>
            </a:fld>
            <a:endParaRPr lang="en-US"/>
          </a:p>
        </p:txBody>
      </p:sp>
    </p:spTree>
    <p:extLst>
      <p:ext uri="{BB962C8B-B14F-4D97-AF65-F5344CB8AC3E}">
        <p14:creationId xmlns:p14="http://schemas.microsoft.com/office/powerpoint/2010/main" val="3833660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a:xfrm>
            <a:off x="17421225" y="13030200"/>
            <a:ext cx="1733550" cy="307777"/>
          </a:xfrm>
          <a:prstGeom prst="rect">
            <a:avLst/>
          </a:prstGeom>
          <a:noFill/>
        </p:spPr>
        <p:txBody>
          <a:bodyPr wrap="square" rtlCol="0">
            <a:spAutoFit/>
          </a:bodyPr>
          <a:lstStyle>
            <a:lvl1pPr>
              <a:defRPr lang="uk-UA" sz="1400" b="1" smtClean="0">
                <a:solidFill>
                  <a:schemeClr val="accent2"/>
                </a:solidFill>
              </a:defRPr>
            </a:lvl1pPr>
          </a:lstStyle>
          <a:p>
            <a:fld id="{37D409AB-2201-4E18-8A34-C31753AD9B06}" type="slidenum">
              <a:rPr lang="uk-UA" smtClean="0"/>
              <a:pPr/>
              <a:t>‹#›</a:t>
            </a:fld>
            <a:endParaRPr lang="uk-UA" dirty="0"/>
          </a:p>
        </p:txBody>
      </p:sp>
    </p:spTree>
    <p:extLst>
      <p:ext uri="{BB962C8B-B14F-4D97-AF65-F5344CB8AC3E}">
        <p14:creationId xmlns:p14="http://schemas.microsoft.com/office/powerpoint/2010/main" val="284728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0"/>
            <a:ext cx="18288000" cy="2635624"/>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82874" tIns="91436" rIns="182874" bIns="914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2"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591671" y="5"/>
            <a:ext cx="17104662" cy="2635622"/>
          </a:xfrm>
          <a:prstGeom prst="rect">
            <a:avLst/>
          </a:prstGeom>
          <a:noFill/>
        </p:spPr>
        <p:txBody>
          <a:bodyPr lIns="121789" tIns="974311" rIns="121789" bIns="60894" anchor="b">
            <a:noAutofit/>
          </a:bodyPr>
          <a:lstStyle>
            <a:lvl1pPr>
              <a:defRPr sz="7200">
                <a:solidFill>
                  <a:srgbClr val="0070C0"/>
                </a:solidFill>
                <a:latin typeface="Arial Narrow" panose="020B0606020202030204" pitchFamily="34" charset="0"/>
                <a:cs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591671" y="2922494"/>
            <a:ext cx="17104662" cy="8695764"/>
          </a:xfrm>
          <a:prstGeom prst="rect">
            <a:avLst/>
          </a:prstGeom>
        </p:spPr>
        <p:txBody>
          <a:bodyPr lIns="121789" tIns="60894" rIns="121789" bIns="60894"/>
          <a:lstStyle>
            <a:lvl1pPr>
              <a:buClr>
                <a:srgbClr val="0070C0"/>
              </a:buClr>
              <a:defRPr sz="5600"/>
            </a:lvl1pPr>
            <a:lvl2pPr>
              <a:buClr>
                <a:srgbClr val="D02800"/>
              </a:buClr>
              <a:defRPr sz="5600"/>
            </a:lvl2pPr>
            <a:lvl3pPr>
              <a:buClr>
                <a:srgbClr val="959200"/>
              </a:buClr>
              <a:defRPr sz="5600"/>
            </a:lvl3pPr>
          </a:lstStyle>
          <a:p>
            <a:pPr lvl="0"/>
            <a:r>
              <a:rPr lang="en-US" dirty="0"/>
              <a:t>Click to edit Master text styles</a:t>
            </a:r>
          </a:p>
          <a:p>
            <a:pPr lvl="1"/>
            <a:r>
              <a:rPr lang="en-US" dirty="0"/>
              <a:t>Second level</a:t>
            </a:r>
          </a:p>
          <a:p>
            <a:pPr lvl="2"/>
            <a:r>
              <a:rPr lang="en-US" dirty="0"/>
              <a:t>Third level</a:t>
            </a:r>
          </a:p>
        </p:txBody>
      </p:sp>
      <p:sp>
        <p:nvSpPr>
          <p:cNvPr id="12" name="Slide Number Placeholder 5"/>
          <p:cNvSpPr>
            <a:spLocks noGrp="1"/>
          </p:cNvSpPr>
          <p:nvPr>
            <p:ph type="sldNum" sz="quarter" idx="12"/>
          </p:nvPr>
        </p:nvSpPr>
        <p:spPr>
          <a:xfrm>
            <a:off x="17281236" y="12844761"/>
            <a:ext cx="914400" cy="871242"/>
          </a:xfrm>
          <a:prstGeom prst="rect">
            <a:avLst/>
          </a:prstGeom>
        </p:spPr>
        <p:txBody>
          <a:bodyPr/>
          <a:lstStyle/>
          <a:p>
            <a:pPr algn="r" defTabSz="914400">
              <a:defRPr/>
            </a:pPr>
            <a:fld id="{D32615E8-540E-054E-AFF3-931337B47007}" type="slidenum">
              <a:rPr lang="en-US" sz="1800" smtClean="0">
                <a:solidFill>
                  <a:srgbClr val="6F6366"/>
                </a:solidFill>
                <a:latin typeface="Century Gothic"/>
              </a:rPr>
              <a:pPr algn="r" defTabSz="914400">
                <a:defRPr/>
              </a:pPr>
              <a:t>‹#›</a:t>
            </a:fld>
            <a:endParaRPr lang="en-US" sz="1800">
              <a:solidFill>
                <a:srgbClr val="6F6366"/>
              </a:solidFill>
              <a:latin typeface="Century Gothic"/>
            </a:endParaRPr>
          </a:p>
        </p:txBody>
      </p:sp>
      <p:sp>
        <p:nvSpPr>
          <p:cNvPr id="13" name="Footer Placeholder 4"/>
          <p:cNvSpPr>
            <a:spLocks noGrp="1"/>
          </p:cNvSpPr>
          <p:nvPr>
            <p:ph type="ftr" sz="quarter" idx="11"/>
          </p:nvPr>
        </p:nvSpPr>
        <p:spPr>
          <a:xfrm>
            <a:off x="1871087" y="12844758"/>
            <a:ext cx="15101894" cy="871244"/>
          </a:xfrm>
          <a:prstGeom prst="rect">
            <a:avLst/>
          </a:prstGeom>
        </p:spPr>
        <p:txBody>
          <a:bodyPr/>
          <a:lstStyle/>
          <a:p>
            <a:pPr algn="r" defTabSz="914400">
              <a:defRPr/>
            </a:pPr>
            <a:endParaRPr lang="en-US" sz="1800" dirty="0">
              <a:solidFill>
                <a:srgbClr val="6F6366"/>
              </a:solidFill>
              <a:latin typeface="Century Gothic"/>
            </a:endParaRPr>
          </a:p>
        </p:txBody>
      </p:sp>
      <p:cxnSp>
        <p:nvCxnSpPr>
          <p:cNvPr id="14" name="Straight Connector 13"/>
          <p:cNvCxnSpPr/>
          <p:nvPr userDrawn="1"/>
        </p:nvCxnSpPr>
        <p:spPr>
          <a:xfrm>
            <a:off x="0" y="11923035"/>
            <a:ext cx="18288000" cy="17930"/>
          </a:xfrm>
          <a:prstGeom prst="line">
            <a:avLst/>
          </a:prstGeom>
          <a:ln w="285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casel_clear.ti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0030" y="12202464"/>
            <a:ext cx="1270000" cy="1270000"/>
          </a:xfrm>
          <a:prstGeom prst="rect">
            <a:avLst/>
          </a:prstGeom>
        </p:spPr>
      </p:pic>
      <p:sp>
        <p:nvSpPr>
          <p:cNvPr id="16" name="TextBox 15"/>
          <p:cNvSpPr txBox="1"/>
          <p:nvPr userDrawn="1"/>
        </p:nvSpPr>
        <p:spPr>
          <a:xfrm>
            <a:off x="6143905" y="12385906"/>
            <a:ext cx="10829074" cy="554311"/>
          </a:xfrm>
          <a:prstGeom prst="rect">
            <a:avLst/>
          </a:prstGeom>
          <a:noFill/>
        </p:spPr>
        <p:txBody>
          <a:bodyPr wrap="square" lIns="182874" tIns="91436" rIns="182874" bIns="91436"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2" b="0" i="0" u="none" strike="noStrike" kern="1200" cap="all" spc="0" normalizeH="0" baseline="0" noProof="0" dirty="0">
                <a:ln>
                  <a:noFill/>
                </a:ln>
                <a:solidFill>
                  <a:srgbClr val="6F6366"/>
                </a:solidFill>
                <a:effectLst/>
                <a:uLnTx/>
                <a:uFillTx/>
                <a:latin typeface="Calibri"/>
                <a:ea typeface="+mn-ea"/>
                <a:cs typeface="+mn-cs"/>
              </a:rPr>
              <a:t>Collaborative for Academic, Social, and Emotional Learning</a:t>
            </a:r>
          </a:p>
        </p:txBody>
      </p:sp>
      <p:cxnSp>
        <p:nvCxnSpPr>
          <p:cNvPr id="17" name="Straight Connector 16"/>
          <p:cNvCxnSpPr/>
          <p:nvPr userDrawn="1"/>
        </p:nvCxnSpPr>
        <p:spPr>
          <a:xfrm flipH="1">
            <a:off x="1871087" y="12844756"/>
            <a:ext cx="14911598" cy="0"/>
          </a:xfrm>
          <a:prstGeom prst="line">
            <a:avLst/>
          </a:prstGeom>
          <a:ln w="9525">
            <a:solidFill>
              <a:schemeClr val="tx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943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cxnSp>
        <p:nvCxnSpPr>
          <p:cNvPr id="7" name="Straight Connector 6"/>
          <p:cNvCxnSpPr/>
          <p:nvPr/>
        </p:nvCxnSpPr>
        <p:spPr>
          <a:xfrm>
            <a:off x="9751852" y="11920"/>
            <a:ext cx="0" cy="2135824"/>
          </a:xfrm>
          <a:prstGeom prst="line">
            <a:avLst/>
          </a:prstGeom>
          <a:ln w="476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flipV="1">
            <a:off x="-19069" y="295584"/>
            <a:ext cx="18297534" cy="147792"/>
          </a:xfrm>
          <a:prstGeom prst="rect">
            <a:avLst/>
          </a:prstGeom>
          <a:solidFill>
            <a:srgbClr val="1560B2"/>
          </a:solidFill>
          <a:ln>
            <a:noFill/>
          </a:ln>
          <a:effectLst/>
        </p:spPr>
        <p:style>
          <a:lnRef idx="1">
            <a:schemeClr val="accent1"/>
          </a:lnRef>
          <a:fillRef idx="3">
            <a:schemeClr val="accent1"/>
          </a:fillRef>
          <a:effectRef idx="2">
            <a:schemeClr val="accent1"/>
          </a:effectRef>
          <a:fontRef idx="minor">
            <a:schemeClr val="lt1"/>
          </a:fontRef>
        </p:style>
        <p:txBody>
          <a:bodyPr lIns="137288" tIns="68644" rIns="137288" bIns="68644" anchor="ctr"/>
          <a:lstStyle/>
          <a:p>
            <a:pPr algn="ctr" defTabSz="914270" eaLnBrk="1" fontAlgn="auto" hangingPunct="1">
              <a:spcBef>
                <a:spcPts val="0"/>
              </a:spcBef>
              <a:spcAft>
                <a:spcPts val="0"/>
              </a:spcAft>
              <a:defRPr/>
            </a:pPr>
            <a:endParaRPr lang="en-US" sz="5400"/>
          </a:p>
        </p:txBody>
      </p:sp>
      <p:sp>
        <p:nvSpPr>
          <p:cNvPr id="9" name="Rectangle 8"/>
          <p:cNvSpPr/>
          <p:nvPr/>
        </p:nvSpPr>
        <p:spPr>
          <a:xfrm>
            <a:off x="-9533" y="-4767"/>
            <a:ext cx="18297534" cy="202618"/>
          </a:xfrm>
          <a:prstGeom prst="rect">
            <a:avLst/>
          </a:prstGeom>
          <a:solidFill>
            <a:srgbClr val="1560B2"/>
          </a:solidFill>
          <a:ln>
            <a:noFill/>
          </a:ln>
          <a:effectLst/>
        </p:spPr>
        <p:style>
          <a:lnRef idx="1">
            <a:schemeClr val="accent1"/>
          </a:lnRef>
          <a:fillRef idx="3">
            <a:schemeClr val="accent1"/>
          </a:fillRef>
          <a:effectRef idx="2">
            <a:schemeClr val="accent1"/>
          </a:effectRef>
          <a:fontRef idx="minor">
            <a:schemeClr val="lt1"/>
          </a:fontRef>
        </p:style>
        <p:txBody>
          <a:bodyPr lIns="137288" tIns="68644" rIns="137288" bIns="68644" anchor="ctr"/>
          <a:lstStyle/>
          <a:p>
            <a:pPr algn="ctr" defTabSz="914270" eaLnBrk="1" fontAlgn="auto" hangingPunct="1">
              <a:spcBef>
                <a:spcPts val="0"/>
              </a:spcBef>
              <a:spcAft>
                <a:spcPts val="0"/>
              </a:spcAft>
              <a:defRPr/>
            </a:pPr>
            <a:endParaRPr lang="en-US" sz="5400"/>
          </a:p>
        </p:txBody>
      </p:sp>
      <p:sp>
        <p:nvSpPr>
          <p:cNvPr id="10" name="Rectangle 9"/>
          <p:cNvSpPr/>
          <p:nvPr/>
        </p:nvSpPr>
        <p:spPr>
          <a:xfrm>
            <a:off x="-9535" y="-4767"/>
            <a:ext cx="5961718" cy="205002"/>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37288" tIns="68644" rIns="137288" bIns="68644" anchor="ctr"/>
          <a:lstStyle/>
          <a:p>
            <a:pPr algn="ctr" defTabSz="914270" eaLnBrk="1" fontAlgn="auto" hangingPunct="1">
              <a:spcBef>
                <a:spcPts val="0"/>
              </a:spcBef>
              <a:spcAft>
                <a:spcPts val="0"/>
              </a:spcAft>
              <a:defRPr/>
            </a:pPr>
            <a:endParaRPr lang="en-US" sz="5400"/>
          </a:p>
        </p:txBody>
      </p:sp>
      <p:sp>
        <p:nvSpPr>
          <p:cNvPr id="11" name="Rectangle 10"/>
          <p:cNvSpPr/>
          <p:nvPr/>
        </p:nvSpPr>
        <p:spPr>
          <a:xfrm>
            <a:off x="7556435" y="-4767"/>
            <a:ext cx="1094134" cy="20261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137288" tIns="68644" rIns="137288" bIns="68644" anchor="ctr"/>
          <a:lstStyle/>
          <a:p>
            <a:pPr algn="ctr" defTabSz="914270" eaLnBrk="1" fontAlgn="auto" hangingPunct="1">
              <a:spcBef>
                <a:spcPts val="0"/>
              </a:spcBef>
              <a:spcAft>
                <a:spcPts val="0"/>
              </a:spcAft>
              <a:defRPr/>
            </a:pPr>
            <a:endParaRPr lang="en-US" sz="5400"/>
          </a:p>
        </p:txBody>
      </p:sp>
      <p:sp>
        <p:nvSpPr>
          <p:cNvPr id="12" name="Rectangle 11"/>
          <p:cNvSpPr/>
          <p:nvPr/>
        </p:nvSpPr>
        <p:spPr>
          <a:xfrm>
            <a:off x="8378822" y="-4767"/>
            <a:ext cx="4736476" cy="202618"/>
          </a:xfrm>
          <a:prstGeom prst="rect">
            <a:avLst/>
          </a:prstGeom>
          <a:solidFill>
            <a:srgbClr val="91BFE2"/>
          </a:solidFill>
          <a:ln>
            <a:noFill/>
          </a:ln>
          <a:effectLst/>
        </p:spPr>
        <p:style>
          <a:lnRef idx="1">
            <a:schemeClr val="accent1"/>
          </a:lnRef>
          <a:fillRef idx="3">
            <a:schemeClr val="accent1"/>
          </a:fillRef>
          <a:effectRef idx="2">
            <a:schemeClr val="accent1"/>
          </a:effectRef>
          <a:fontRef idx="minor">
            <a:schemeClr val="lt1"/>
          </a:fontRef>
        </p:style>
        <p:txBody>
          <a:bodyPr lIns="137288" tIns="68644" rIns="137288" bIns="68644" anchor="ctr"/>
          <a:lstStyle/>
          <a:p>
            <a:pPr algn="ctr" defTabSz="914270" eaLnBrk="1" fontAlgn="auto" hangingPunct="1">
              <a:spcBef>
                <a:spcPts val="0"/>
              </a:spcBef>
              <a:spcAft>
                <a:spcPts val="0"/>
              </a:spcAft>
              <a:defRPr/>
            </a:pPr>
            <a:endParaRPr lang="en-US" sz="5400"/>
          </a:p>
        </p:txBody>
      </p:sp>
      <p:pic>
        <p:nvPicPr>
          <p:cNvPr id="13" name="Picture 7"/>
          <p:cNvPicPr>
            <a:picLocks noChangeAspect="1"/>
          </p:cNvPicPr>
          <p:nvPr/>
        </p:nvPicPr>
        <p:blipFill>
          <a:blip r:embed="rId2" cstate="screen">
            <a:extLst>
              <a:ext uri="{28A0092B-C50C-407E-A947-70E740481C1C}">
                <a14:useLocalDpi xmlns:a14="http://schemas.microsoft.com/office/drawing/2010/main"/>
              </a:ext>
            </a:extLst>
          </a:blip>
          <a:srcRect l="-1118"/>
          <a:stretch>
            <a:fillRect/>
          </a:stretch>
        </p:blipFill>
        <p:spPr bwMode="auto">
          <a:xfrm>
            <a:off x="16903053" y="12357272"/>
            <a:ext cx="1158494" cy="1146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itle 14"/>
          <p:cNvSpPr>
            <a:spLocks noGrp="1"/>
          </p:cNvSpPr>
          <p:nvPr>
            <p:ph type="title" hasCustomPrompt="1"/>
          </p:nvPr>
        </p:nvSpPr>
        <p:spPr>
          <a:xfrm>
            <a:off x="185185" y="562922"/>
            <a:ext cx="15775546" cy="1135440"/>
          </a:xfrm>
          <a:prstGeom prst="rect">
            <a:avLst/>
          </a:prstGeom>
        </p:spPr>
        <p:txBody>
          <a:bodyPr lIns="68644" tIns="34322" rIns="68644" bIns="34322"/>
          <a:lstStyle>
            <a:lvl1pPr>
              <a:defRPr>
                <a:solidFill>
                  <a:srgbClr val="0070C0"/>
                </a:solidFill>
                <a:latin typeface="Arial Narrow" panose="020B0606020202030204" pitchFamily="34" charset="0"/>
              </a:defRPr>
            </a:lvl1pPr>
          </a:lstStyle>
          <a:p>
            <a:r>
              <a:rPr lang="en-US" dirty="0"/>
              <a:t>CLICK TO EDIT MASTER TITLE STYLE</a:t>
            </a:r>
          </a:p>
        </p:txBody>
      </p:sp>
      <p:sp>
        <p:nvSpPr>
          <p:cNvPr id="2" name="TextBox 1"/>
          <p:cNvSpPr txBox="1"/>
          <p:nvPr userDrawn="1"/>
        </p:nvSpPr>
        <p:spPr>
          <a:xfrm>
            <a:off x="-9534" y="12930560"/>
            <a:ext cx="2263644" cy="507961"/>
          </a:xfrm>
          <a:prstGeom prst="rect">
            <a:avLst/>
          </a:prstGeom>
          <a:noFill/>
        </p:spPr>
        <p:txBody>
          <a:bodyPr wrap="square" lIns="137288" tIns="68644" rIns="137288" bIns="68644" rtlCol="0">
            <a:spAutoFit/>
          </a:bodyPr>
          <a:lstStyle/>
          <a:p>
            <a:pPr algn="ctr"/>
            <a:fld id="{F60EA621-D208-EB4F-91AF-7D489D20C1D5}" type="slidenum">
              <a:rPr lang="en-US" sz="2400" smtClean="0"/>
              <a:pPr algn="ctr"/>
              <a:t>‹#›</a:t>
            </a:fld>
            <a:endParaRPr lang="en-US" sz="2400" dirty="0"/>
          </a:p>
        </p:txBody>
      </p:sp>
    </p:spTree>
    <p:extLst>
      <p:ext uri="{BB962C8B-B14F-4D97-AF65-F5344CB8AC3E}">
        <p14:creationId xmlns:p14="http://schemas.microsoft.com/office/powerpoint/2010/main" val="80251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LOGO">
    <p:spTree>
      <p:nvGrpSpPr>
        <p:cNvPr id="1" name=""/>
        <p:cNvGrpSpPr/>
        <p:nvPr/>
      </p:nvGrpSpPr>
      <p:grpSpPr>
        <a:xfrm>
          <a:off x="0" y="0"/>
          <a:ext cx="0" cy="0"/>
          <a:chOff x="0" y="0"/>
          <a:chExt cx="0" cy="0"/>
        </a:xfrm>
      </p:grpSpPr>
      <p:cxnSp>
        <p:nvCxnSpPr>
          <p:cNvPr id="3" name="Straight Connector 2"/>
          <p:cNvCxnSpPr/>
          <p:nvPr userDrawn="1"/>
        </p:nvCxnSpPr>
        <p:spPr>
          <a:xfrm>
            <a:off x="704850" y="914400"/>
            <a:ext cx="0" cy="1033463"/>
          </a:xfrm>
          <a:prstGeom prst="line">
            <a:avLst/>
          </a:prstGeom>
          <a:ln w="63500">
            <a:solidFill>
              <a:srgbClr val="0078C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 name="Picture 2" descr="casel_clear.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12268200"/>
            <a:ext cx="769938" cy="79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876300" y="761881"/>
            <a:ext cx="5448300" cy="1338828"/>
          </a:xfrm>
          <a:prstGeom prst="rect">
            <a:avLst/>
          </a:prstGeom>
          <a:noFill/>
        </p:spPr>
        <p:txBody>
          <a:bodyPr wrap="square" rtlCol="0">
            <a:spAutoFit/>
          </a:bodyPr>
          <a:lstStyle>
            <a:lvl1pPr>
              <a:defRPr lang="uk-UA" sz="4500" b="1">
                <a:latin typeface="Calibri" charset="0"/>
                <a:ea typeface="Calibri" charset="0"/>
                <a:cs typeface="Calibri" charset="0"/>
              </a:defRPr>
            </a:lvl1pPr>
          </a:lstStyle>
          <a:p>
            <a:pPr lvl="0"/>
            <a:r>
              <a:rPr lang="en-US"/>
              <a:t>Click to edit Master title style</a:t>
            </a:r>
            <a:endParaRPr lang="uk-UA" dirty="0"/>
          </a:p>
        </p:txBody>
      </p:sp>
      <p:sp>
        <p:nvSpPr>
          <p:cNvPr id="5" name="Slide Number Placeholder 8"/>
          <p:cNvSpPr>
            <a:spLocks noGrp="1"/>
          </p:cNvSpPr>
          <p:nvPr>
            <p:ph type="sldNum" sz="quarter" idx="10"/>
          </p:nvPr>
        </p:nvSpPr>
        <p:spPr>
          <a:xfrm>
            <a:off x="17421225" y="13030200"/>
            <a:ext cx="1733550" cy="307975"/>
          </a:xfrm>
          <a:prstGeom prst="rect">
            <a:avLst/>
          </a:prstGeom>
        </p:spPr>
        <p:txBody>
          <a:bodyPr wrap="square" rtlCol="0">
            <a:spAutoFit/>
          </a:bodyPr>
          <a:lstStyle>
            <a:lvl1pPr eaLnBrk="1" fontAlgn="auto" hangingPunct="1">
              <a:spcBef>
                <a:spcPts val="0"/>
              </a:spcBef>
              <a:spcAft>
                <a:spcPts val="0"/>
              </a:spcAft>
              <a:defRPr lang="uk-UA" sz="1400" b="0" i="0">
                <a:solidFill>
                  <a:schemeClr val="accent2"/>
                </a:solidFill>
                <a:latin typeface="Calibri Regular" charset="0"/>
              </a:defRPr>
            </a:lvl1pPr>
          </a:lstStyle>
          <a:p>
            <a:pPr>
              <a:defRPr/>
            </a:pPr>
            <a:fld id="{DF6504AD-2EDD-4B6F-8C7B-499E782AE6FA}" type="slidenum">
              <a:rPr/>
              <a:pPr>
                <a:defRPr/>
              </a:pPr>
              <a:t>‹#›</a:t>
            </a:fld>
            <a:endParaRPr dirty="0"/>
          </a:p>
        </p:txBody>
      </p:sp>
      <p:sp>
        <p:nvSpPr>
          <p:cNvPr id="6" name="Content Placeholder 5">
            <a:extLst>
              <a:ext uri="{FF2B5EF4-FFF2-40B4-BE49-F238E27FC236}">
                <a16:creationId xmlns:a16="http://schemas.microsoft.com/office/drawing/2014/main" id="{29DED055-1153-4252-99E9-98A3A66B628D}"/>
              </a:ext>
            </a:extLst>
          </p:cNvPr>
          <p:cNvSpPr>
            <a:spLocks noGrp="1"/>
          </p:cNvSpPr>
          <p:nvPr>
            <p:ph sz="quarter" idx="11"/>
          </p:nvPr>
        </p:nvSpPr>
        <p:spPr>
          <a:xfrm>
            <a:off x="704850" y="3200400"/>
            <a:ext cx="11868150" cy="45720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441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3716000"/>
          </a:xfrm>
          <a:prstGeom prst="rect">
            <a:avLst/>
          </a:prstGeom>
        </p:spPr>
        <p:txBody>
          <a:bodyPr/>
          <a:lstStyle/>
          <a:p>
            <a:endParaRPr lang="uk-UA"/>
          </a:p>
        </p:txBody>
      </p:sp>
      <p:sp>
        <p:nvSpPr>
          <p:cNvPr id="3" name="Slide Number Placeholder 8"/>
          <p:cNvSpPr>
            <a:spLocks noGrp="1"/>
          </p:cNvSpPr>
          <p:nvPr>
            <p:ph type="sldNum" sz="quarter" idx="10"/>
          </p:nvPr>
        </p:nvSpPr>
        <p:spPr>
          <a:xfrm>
            <a:off x="17421225" y="13030200"/>
            <a:ext cx="1733550" cy="307777"/>
          </a:xfrm>
          <a:prstGeom prst="rect">
            <a:avLst/>
          </a:prstGeom>
          <a:noFill/>
        </p:spPr>
        <p:txBody>
          <a:bodyPr wrap="square" rtlCol="0">
            <a:spAutoFit/>
          </a:bodyPr>
          <a:lstStyle>
            <a:lvl1pPr>
              <a:defRPr lang="uk-UA" sz="1400" b="1" smtClean="0">
                <a:solidFill>
                  <a:schemeClr val="accent2"/>
                </a:solidFill>
              </a:defRPr>
            </a:lvl1pPr>
          </a:lstStyle>
          <a:p>
            <a:fld id="{37D409AB-2201-4E18-8A34-C31753AD9B06}" type="slidenum">
              <a:rPr lang="uk-UA" smtClean="0"/>
              <a:pPr/>
              <a:t>‹#›</a:t>
            </a:fld>
            <a:endParaRPr lang="uk-UA" dirty="0"/>
          </a:p>
        </p:txBody>
      </p:sp>
    </p:spTree>
    <p:extLst>
      <p:ext uri="{BB962C8B-B14F-4D97-AF65-F5344CB8AC3E}">
        <p14:creationId xmlns:p14="http://schemas.microsoft.com/office/powerpoint/2010/main" val="3565705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and LOGO">
    <p:spTree>
      <p:nvGrpSpPr>
        <p:cNvPr id="1" name=""/>
        <p:cNvGrpSpPr/>
        <p:nvPr/>
      </p:nvGrpSpPr>
      <p:grpSpPr>
        <a:xfrm>
          <a:off x="0" y="0"/>
          <a:ext cx="0" cy="0"/>
          <a:chOff x="0" y="0"/>
          <a:chExt cx="0" cy="0"/>
        </a:xfrm>
      </p:grpSpPr>
      <p:pic>
        <p:nvPicPr>
          <p:cNvPr id="9" name="Picture 8" descr="casel_clear.tif"/>
          <p:cNvPicPr>
            <a:picLocks noChangeAspect="1"/>
          </p:cNvPicPr>
          <p:nvPr userDrawn="1"/>
        </p:nvPicPr>
        <p:blipFill>
          <a:blip r:embed="rId2"/>
          <a:stretch>
            <a:fillRect/>
          </a:stretch>
        </p:blipFill>
        <p:spPr>
          <a:xfrm>
            <a:off x="704377" y="12234339"/>
            <a:ext cx="769478" cy="797978"/>
          </a:xfrm>
          <a:prstGeom prst="rect">
            <a:avLst/>
          </a:prstGeom>
        </p:spPr>
      </p:pic>
      <p:sp>
        <p:nvSpPr>
          <p:cNvPr id="8" name="Title 7"/>
          <p:cNvSpPr>
            <a:spLocks noGrp="1"/>
          </p:cNvSpPr>
          <p:nvPr>
            <p:ph type="title" hasCustomPrompt="1"/>
          </p:nvPr>
        </p:nvSpPr>
        <p:spPr>
          <a:xfrm>
            <a:off x="876300" y="761884"/>
            <a:ext cx="5448300" cy="1200329"/>
          </a:xfrm>
          <a:prstGeom prst="rect">
            <a:avLst/>
          </a:prstGeom>
          <a:noFill/>
        </p:spPr>
        <p:txBody>
          <a:bodyPr wrap="square" rtlCol="0">
            <a:spAutoFit/>
          </a:bodyPr>
          <a:lstStyle>
            <a:lvl1pPr>
              <a:defRPr lang="uk-UA" sz="4000" b="1">
                <a:latin typeface="Calibri" panose="020F0502020204030204" pitchFamily="34" charset="0"/>
                <a:ea typeface="Calibri" panose="020F0502020204030204" pitchFamily="34" charset="0"/>
                <a:cs typeface="+mn-cs"/>
              </a:defRPr>
            </a:lvl1pPr>
          </a:lstStyle>
          <a:p>
            <a:pPr marL="0" lvl="0"/>
            <a:r>
              <a:rPr lang="en-US" dirty="0"/>
              <a:t>click to edit master title style</a:t>
            </a:r>
            <a:endParaRPr lang="uk-UA" dirty="0"/>
          </a:p>
        </p:txBody>
      </p:sp>
      <p:cxnSp>
        <p:nvCxnSpPr>
          <p:cNvPr id="6" name="Straight Connector 5"/>
          <p:cNvCxnSpPr/>
          <p:nvPr userDrawn="1"/>
        </p:nvCxnSpPr>
        <p:spPr>
          <a:xfrm>
            <a:off x="704850" y="914400"/>
            <a:ext cx="0" cy="1033272"/>
          </a:xfrm>
          <a:prstGeom prst="line">
            <a:avLst/>
          </a:prstGeom>
          <a:ln w="63500">
            <a:solidFill>
              <a:srgbClr val="0078C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Slide Number Placeholder 8"/>
          <p:cNvSpPr>
            <a:spLocks noGrp="1"/>
          </p:cNvSpPr>
          <p:nvPr>
            <p:ph type="sldNum" sz="quarter" idx="10"/>
          </p:nvPr>
        </p:nvSpPr>
        <p:spPr>
          <a:xfrm>
            <a:off x="17421227" y="13030200"/>
            <a:ext cx="1733550" cy="253916"/>
          </a:xfrm>
          <a:prstGeom prst="rect">
            <a:avLst/>
          </a:prstGeom>
          <a:noFill/>
        </p:spPr>
        <p:txBody>
          <a:bodyPr wrap="square" rtlCol="0">
            <a:spAutoFit/>
          </a:bodyPr>
          <a:lstStyle>
            <a:lvl1pPr>
              <a:defRPr lang="uk-UA" sz="1050" b="1" smtClean="0">
                <a:solidFill>
                  <a:schemeClr val="accent2"/>
                </a:solidFill>
                <a:latin typeface="Calibri" panose="020F0502020204030204" pitchFamily="34" charset="0"/>
              </a:defRPr>
            </a:lvl1pPr>
          </a:lstStyle>
          <a:p>
            <a:fld id="{37D409AB-2201-4E18-8A34-C31753AD9B06}" type="slidenum">
              <a:rPr lang="en-US" smtClean="0">
                <a:solidFill>
                  <a:srgbClr val="C0C0C8"/>
                </a:solidFill>
              </a:rPr>
              <a:pPr/>
              <a:t>‹#›</a:t>
            </a:fld>
            <a:endParaRPr lang="en-US" dirty="0">
              <a:solidFill>
                <a:srgbClr val="C0C0C8"/>
              </a:solidFill>
            </a:endParaRPr>
          </a:p>
        </p:txBody>
      </p:sp>
    </p:spTree>
    <p:extLst>
      <p:ext uri="{BB962C8B-B14F-4D97-AF65-F5344CB8AC3E}">
        <p14:creationId xmlns:p14="http://schemas.microsoft.com/office/powerpoint/2010/main" val="1993135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Gray bar no logo">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a:xfrm>
            <a:off x="17421227" y="13030202"/>
            <a:ext cx="1733550" cy="253916"/>
          </a:xfrm>
          <a:prstGeom prst="rect">
            <a:avLst/>
          </a:prstGeom>
          <a:noFill/>
        </p:spPr>
        <p:txBody>
          <a:bodyPr wrap="square" rtlCol="0">
            <a:spAutoFit/>
          </a:bodyPr>
          <a:lstStyle>
            <a:lvl1pPr>
              <a:defRPr lang="uk-UA" sz="1050" b="1" smtClean="0">
                <a:solidFill>
                  <a:schemeClr val="accent2"/>
                </a:solidFill>
                <a:latin typeface="Calibri" panose="020F0502020204030204" pitchFamily="34" charset="0"/>
              </a:defRPr>
            </a:lvl1pPr>
          </a:lstStyle>
          <a:p>
            <a:fld id="{37D409AB-2201-4E18-8A34-C31753AD9B06}" type="slidenum">
              <a:rPr lang="en-US" smtClean="0"/>
              <a:pPr/>
              <a:t>‹#›</a:t>
            </a:fld>
            <a:endParaRPr lang="en-US" dirty="0"/>
          </a:p>
        </p:txBody>
      </p:sp>
      <p:pic>
        <p:nvPicPr>
          <p:cNvPr id="3" name="Picture 2">
            <a:extLst>
              <a:ext uri="{FF2B5EF4-FFF2-40B4-BE49-F238E27FC236}">
                <a16:creationId xmlns:a16="http://schemas.microsoft.com/office/drawing/2014/main" id="{254311CD-634E-4EE6-ACB6-2DAF587283E2}"/>
              </a:ext>
            </a:extLst>
          </p:cNvPr>
          <p:cNvPicPr>
            <a:picLocks noChangeAspect="1"/>
          </p:cNvPicPr>
          <p:nvPr userDrawn="1"/>
        </p:nvPicPr>
        <p:blipFill>
          <a:blip r:embed="rId2"/>
          <a:stretch>
            <a:fillRect/>
          </a:stretch>
        </p:blipFill>
        <p:spPr>
          <a:xfrm>
            <a:off x="1" y="0"/>
            <a:ext cx="5233182" cy="13716000"/>
          </a:xfrm>
          <a:prstGeom prst="rect">
            <a:avLst/>
          </a:prstGeom>
        </p:spPr>
      </p:pic>
    </p:spTree>
    <p:extLst>
      <p:ext uri="{BB962C8B-B14F-4D97-AF65-F5344CB8AC3E}">
        <p14:creationId xmlns:p14="http://schemas.microsoft.com/office/powerpoint/2010/main" val="292755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pic>
        <p:nvPicPr>
          <p:cNvPr id="10" name="Picture 9" descr="casel_clear.tif"/>
          <p:cNvPicPr>
            <a:picLocks noChangeAspect="1"/>
          </p:cNvPicPr>
          <p:nvPr userDrawn="1"/>
        </p:nvPicPr>
        <p:blipFill>
          <a:blip r:embed="rId2"/>
          <a:stretch>
            <a:fillRect/>
          </a:stretch>
        </p:blipFill>
        <p:spPr>
          <a:xfrm>
            <a:off x="838200" y="12268200"/>
            <a:ext cx="769478" cy="797977"/>
          </a:xfrm>
          <a:prstGeom prst="rect">
            <a:avLst/>
          </a:prstGeom>
        </p:spPr>
      </p:pic>
      <p:cxnSp>
        <p:nvCxnSpPr>
          <p:cNvPr id="2" name="Straight Connector 1"/>
          <p:cNvCxnSpPr/>
          <p:nvPr userDrawn="1"/>
        </p:nvCxnSpPr>
        <p:spPr>
          <a:xfrm>
            <a:off x="704850" y="914400"/>
            <a:ext cx="0" cy="1033272"/>
          </a:xfrm>
          <a:prstGeom prst="line">
            <a:avLst/>
          </a:prstGeom>
          <a:ln w="63500">
            <a:solidFill>
              <a:srgbClr val="0078C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11" name="Slide Number Placeholder 8"/>
          <p:cNvSpPr>
            <a:spLocks noGrp="1"/>
          </p:cNvSpPr>
          <p:nvPr>
            <p:ph type="sldNum" sz="quarter" idx="10"/>
          </p:nvPr>
        </p:nvSpPr>
        <p:spPr>
          <a:xfrm>
            <a:off x="17421225" y="13030200"/>
            <a:ext cx="1733550" cy="307777"/>
          </a:xfrm>
          <a:prstGeom prst="rect">
            <a:avLst/>
          </a:prstGeom>
          <a:noFill/>
        </p:spPr>
        <p:txBody>
          <a:bodyPr wrap="square" rtlCol="0">
            <a:spAutoFit/>
          </a:bodyPr>
          <a:lstStyle>
            <a:lvl1pPr>
              <a:defRPr lang="uk-UA" sz="1400" b="1" smtClean="0">
                <a:solidFill>
                  <a:schemeClr val="accent2"/>
                </a:solidFill>
              </a:defRPr>
            </a:lvl1pPr>
          </a:lstStyle>
          <a:p>
            <a:fld id="{37D409AB-2201-4E18-8A34-C31753AD9B06}" type="slidenum">
              <a:rPr lang="uk-UA" smtClean="0"/>
              <a:pPr/>
              <a:t>‹#›</a:t>
            </a:fld>
            <a:endParaRPr lang="uk-UA" dirty="0"/>
          </a:p>
        </p:txBody>
      </p:sp>
    </p:spTree>
    <p:extLst>
      <p:ext uri="{BB962C8B-B14F-4D97-AF65-F5344CB8AC3E}">
        <p14:creationId xmlns:p14="http://schemas.microsoft.com/office/powerpoint/2010/main" val="349150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a:xfrm>
            <a:off x="17421225" y="13030200"/>
            <a:ext cx="1733550" cy="307777"/>
          </a:xfrm>
          <a:prstGeom prst="rect">
            <a:avLst/>
          </a:prstGeom>
          <a:noFill/>
        </p:spPr>
        <p:txBody>
          <a:bodyPr wrap="square" rtlCol="0">
            <a:spAutoFit/>
          </a:bodyPr>
          <a:lstStyle>
            <a:lvl1pPr>
              <a:defRPr lang="uk-UA" sz="1400" b="1" smtClean="0">
                <a:solidFill>
                  <a:schemeClr val="accent2"/>
                </a:solidFill>
              </a:defRPr>
            </a:lvl1pPr>
          </a:lstStyle>
          <a:p>
            <a:fld id="{37D409AB-2201-4E18-8A34-C31753AD9B06}" type="slidenum">
              <a:rPr lang="uk-UA" smtClean="0"/>
              <a:pPr/>
              <a:t>‹#›</a:t>
            </a:fld>
            <a:endParaRPr lang="uk-UA" dirty="0"/>
          </a:p>
        </p:txBody>
      </p:sp>
    </p:spTree>
    <p:extLst>
      <p:ext uri="{BB962C8B-B14F-4D97-AF65-F5344CB8AC3E}">
        <p14:creationId xmlns:p14="http://schemas.microsoft.com/office/powerpoint/2010/main" val="83703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cxnSp>
        <p:nvCxnSpPr>
          <p:cNvPr id="6" name="Straight Connector 5"/>
          <p:cNvCxnSpPr/>
          <p:nvPr userDrawn="1"/>
        </p:nvCxnSpPr>
        <p:spPr>
          <a:xfrm>
            <a:off x="704850" y="914400"/>
            <a:ext cx="0" cy="1033272"/>
          </a:xfrm>
          <a:prstGeom prst="line">
            <a:avLst/>
          </a:prstGeom>
          <a:ln w="63500">
            <a:solidFill>
              <a:srgbClr val="0078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704850" y="12249313"/>
            <a:ext cx="0" cy="740664"/>
          </a:xfrm>
          <a:prstGeom prst="line">
            <a:avLst/>
          </a:prstGeom>
          <a:ln w="63500">
            <a:solidFill>
              <a:srgbClr val="0078C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8" descr="casel_clear.tif"/>
          <p:cNvPicPr>
            <a:picLocks noChangeAspect="1"/>
          </p:cNvPicPr>
          <p:nvPr userDrawn="1"/>
        </p:nvPicPr>
        <p:blipFill>
          <a:blip r:embed="rId2"/>
          <a:stretch>
            <a:fillRect/>
          </a:stretch>
        </p:blipFill>
        <p:spPr>
          <a:xfrm>
            <a:off x="838200" y="12268200"/>
            <a:ext cx="769478" cy="797977"/>
          </a:xfrm>
          <a:prstGeom prst="rect">
            <a:avLst/>
          </a:prstGeom>
        </p:spPr>
      </p:pic>
      <p:sp>
        <p:nvSpPr>
          <p:cNvPr id="10" name="Slide Number Placeholder 8"/>
          <p:cNvSpPr>
            <a:spLocks noGrp="1"/>
          </p:cNvSpPr>
          <p:nvPr>
            <p:ph type="sldNum" sz="quarter" idx="10"/>
          </p:nvPr>
        </p:nvSpPr>
        <p:spPr>
          <a:xfrm>
            <a:off x="17421225" y="13030200"/>
            <a:ext cx="1733550" cy="307777"/>
          </a:xfrm>
          <a:prstGeom prst="rect">
            <a:avLst/>
          </a:prstGeom>
          <a:noFill/>
        </p:spPr>
        <p:txBody>
          <a:bodyPr wrap="square" rtlCol="0">
            <a:spAutoFit/>
          </a:bodyPr>
          <a:lstStyle>
            <a:lvl1pPr>
              <a:defRPr lang="uk-UA" sz="1400" b="1" smtClean="0">
                <a:solidFill>
                  <a:schemeClr val="accent2"/>
                </a:solidFill>
              </a:defRPr>
            </a:lvl1pPr>
          </a:lstStyle>
          <a:p>
            <a:fld id="{37D409AB-2201-4E18-8A34-C31753AD9B06}" type="slidenum">
              <a:rPr lang="uk-UA" smtClean="0"/>
              <a:pPr/>
              <a:t>‹#›</a:t>
            </a:fld>
            <a:endParaRPr lang="uk-UA" dirty="0"/>
          </a:p>
        </p:txBody>
      </p:sp>
    </p:spTree>
    <p:extLst>
      <p:ext uri="{BB962C8B-B14F-4D97-AF65-F5344CB8AC3E}">
        <p14:creationId xmlns:p14="http://schemas.microsoft.com/office/powerpoint/2010/main" val="252094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userDrawn="1"/>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cxnSp>
        <p:nvCxnSpPr>
          <p:cNvPr id="10" name="Straight Connector 9"/>
          <p:cNvCxnSpPr/>
          <p:nvPr userDrawn="1"/>
        </p:nvCxnSpPr>
        <p:spPr>
          <a:xfrm>
            <a:off x="704850" y="914400"/>
            <a:ext cx="0" cy="1033272"/>
          </a:xfrm>
          <a:prstGeom prst="line">
            <a:avLst/>
          </a:prstGeom>
          <a:ln w="63500">
            <a:solidFill>
              <a:srgbClr val="0078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04850" y="12249313"/>
            <a:ext cx="0" cy="740664"/>
          </a:xfrm>
          <a:prstGeom prst="line">
            <a:avLst/>
          </a:prstGeom>
          <a:ln w="63500">
            <a:solidFill>
              <a:srgbClr val="0078C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Slide Number Placeholder 8"/>
          <p:cNvSpPr>
            <a:spLocks noGrp="1"/>
          </p:cNvSpPr>
          <p:nvPr>
            <p:ph type="sldNum" sz="quarter" idx="10"/>
          </p:nvPr>
        </p:nvSpPr>
        <p:spPr>
          <a:xfrm>
            <a:off x="17421225" y="13030200"/>
            <a:ext cx="1733550" cy="307777"/>
          </a:xfrm>
          <a:prstGeom prst="rect">
            <a:avLst/>
          </a:prstGeom>
          <a:noFill/>
        </p:spPr>
        <p:txBody>
          <a:bodyPr wrap="square" rtlCol="0">
            <a:spAutoFit/>
          </a:bodyPr>
          <a:lstStyle>
            <a:lvl1pPr>
              <a:defRPr lang="uk-UA" sz="1400" b="1" smtClean="0">
                <a:solidFill>
                  <a:schemeClr val="accent2"/>
                </a:solidFill>
              </a:defRPr>
            </a:lvl1pPr>
          </a:lstStyle>
          <a:p>
            <a:fld id="{37D409AB-2201-4E18-8A34-C31753AD9B06}" type="slidenum">
              <a:rPr lang="uk-UA" smtClean="0"/>
              <a:pPr/>
              <a:t>‹#›</a:t>
            </a:fld>
            <a:endParaRPr lang="uk-UA" dirty="0"/>
          </a:p>
        </p:txBody>
      </p:sp>
    </p:spTree>
    <p:extLst>
      <p:ext uri="{BB962C8B-B14F-4D97-AF65-F5344CB8AC3E}">
        <p14:creationId xmlns:p14="http://schemas.microsoft.com/office/powerpoint/2010/main" val="388352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sp>
        <p:nvSpPr>
          <p:cNvPr id="4" name="TextBox 3"/>
          <p:cNvSpPr txBox="1"/>
          <p:nvPr userDrawn="1"/>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dirty="0"/>
              <a:t>0</a:t>
            </a:r>
            <a:fld id="{37D409AB-2201-4E18-8A34-C31753AD9B06}" type="slidenum">
              <a:rPr smtClean="0"/>
              <a:pPr algn="l"/>
              <a:t>‹#›</a:t>
            </a:fld>
            <a:endParaRPr dirty="0"/>
          </a:p>
        </p:txBody>
      </p:sp>
      <p:sp>
        <p:nvSpPr>
          <p:cNvPr id="10" name="Rectangle 9"/>
          <p:cNvSpPr/>
          <p:nvPr userDrawn="1"/>
        </p:nvSpPr>
        <p:spPr>
          <a:xfrm>
            <a:off x="0" y="3200400"/>
            <a:ext cx="18288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11" name="Straight Connector 10"/>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04850" y="12249313"/>
            <a:ext cx="0" cy="740664"/>
          </a:xfrm>
          <a:prstGeom prst="line">
            <a:avLst/>
          </a:prstGeom>
          <a:ln w="63500">
            <a:solidFill>
              <a:srgbClr val="0078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744950" y="12249313"/>
            <a:ext cx="0" cy="740664"/>
          </a:xfrm>
          <a:prstGeom prst="line">
            <a:avLst/>
          </a:prstGeom>
          <a:ln w="63500">
            <a:solidFill>
              <a:srgbClr val="0078C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5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6858000"/>
            <a:ext cx="18288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userDrawn="1"/>
        </p:nvSpPr>
        <p:spPr>
          <a:xfrm>
            <a:off x="876300" y="12108543"/>
            <a:ext cx="1085850" cy="954107"/>
          </a:xfrm>
          <a:prstGeom prst="rect">
            <a:avLst/>
          </a:prstGeom>
          <a:noFill/>
        </p:spPr>
        <p:txBody>
          <a:bodyPr wrap="square" rtlCol="0">
            <a:spAutoFit/>
          </a:bodyPr>
          <a:lstStyle/>
          <a:p>
            <a:r>
              <a:rPr lang="en-US" sz="2800" b="1">
                <a:solidFill>
                  <a:schemeClr val="bg1"/>
                </a:solidFill>
              </a:rPr>
              <a:t>your logo</a:t>
            </a:r>
            <a:endParaRPr lang="uk-UA" sz="2000" b="1">
              <a:solidFill>
                <a:schemeClr val="bg1"/>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bg1"/>
                </a:solidFill>
              </a:defRPr>
            </a:lvl1pPr>
          </a:lstStyle>
          <a:p>
            <a:r>
              <a:rPr lang="en-US"/>
              <a:t>page</a:t>
            </a:r>
          </a:p>
          <a:p>
            <a:r>
              <a:rPr lang="en-US"/>
              <a:t>0</a:t>
            </a:r>
            <a:fld id="{37D409AB-2201-4E18-8A34-C31753AD9B06}" type="slidenum">
              <a:rPr smtClean="0"/>
              <a:pPr/>
              <a:t>‹#›</a:t>
            </a:fld>
            <a:endParaRPr/>
          </a:p>
        </p:txBody>
      </p:sp>
      <p:cxnSp>
        <p:nvCxnSpPr>
          <p:cNvPr id="10" name="Straight Connector 9"/>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63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IMG-SLIDE OPT-6">
    <p:spTree>
      <p:nvGrpSpPr>
        <p:cNvPr id="1" name=""/>
        <p:cNvGrpSpPr/>
        <p:nvPr/>
      </p:nvGrpSpPr>
      <p:grpSpPr>
        <a:xfrm>
          <a:off x="0" y="0"/>
          <a:ext cx="0" cy="0"/>
          <a:chOff x="0" y="0"/>
          <a:chExt cx="0" cy="0"/>
        </a:xfrm>
      </p:grpSpPr>
      <p:sp>
        <p:nvSpPr>
          <p:cNvPr id="4" name="TextBox 3"/>
          <p:cNvSpPr txBox="1"/>
          <p:nvPr userDrawn="1"/>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4114800"/>
            <a:ext cx="18288000" cy="5486400"/>
          </a:xfrm>
          <a:prstGeom prst="rect">
            <a:avLst/>
          </a:prstGeom>
        </p:spPr>
        <p:txBody>
          <a:bodyPr/>
          <a:lstStyle/>
          <a:p>
            <a:endParaRPr lang="uk-UA"/>
          </a:p>
        </p:txBody>
      </p:sp>
      <p:cxnSp>
        <p:nvCxnSpPr>
          <p:cNvPr id="10" name="Straight Connector 9"/>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3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cxnSp>
        <p:nvCxnSpPr>
          <p:cNvPr id="7" name="Straight Connector 6"/>
          <p:cNvCxnSpPr/>
          <p:nvPr/>
        </p:nvCxnSpPr>
        <p:spPr>
          <a:xfrm>
            <a:off x="9751852" y="11920"/>
            <a:ext cx="0" cy="2135824"/>
          </a:xfrm>
          <a:prstGeom prst="line">
            <a:avLst/>
          </a:prstGeom>
          <a:ln w="476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flipV="1">
            <a:off x="-19069" y="295584"/>
            <a:ext cx="18297534" cy="147792"/>
          </a:xfrm>
          <a:prstGeom prst="rect">
            <a:avLst/>
          </a:prstGeom>
          <a:solidFill>
            <a:srgbClr val="1560B2"/>
          </a:solidFill>
          <a:ln>
            <a:noFill/>
          </a:ln>
          <a:effectLst/>
        </p:spPr>
        <p:style>
          <a:lnRef idx="1">
            <a:schemeClr val="accent1"/>
          </a:lnRef>
          <a:fillRef idx="3">
            <a:schemeClr val="accent1"/>
          </a:fillRef>
          <a:effectRef idx="2">
            <a:schemeClr val="accent1"/>
          </a:effectRef>
          <a:fontRef idx="minor">
            <a:schemeClr val="lt1"/>
          </a:fontRef>
        </p:style>
        <p:txBody>
          <a:bodyPr lIns="137288" tIns="68644" rIns="137288" bIns="68644" anchor="ctr"/>
          <a:lstStyle/>
          <a:p>
            <a:pPr marL="0" marR="0" lvl="0" indent="0" algn="ctr" defTabSz="91427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9533" y="-4767"/>
            <a:ext cx="18297534" cy="202618"/>
          </a:xfrm>
          <a:prstGeom prst="rect">
            <a:avLst/>
          </a:prstGeom>
          <a:solidFill>
            <a:srgbClr val="1560B2"/>
          </a:solidFill>
          <a:ln>
            <a:noFill/>
          </a:ln>
          <a:effectLst/>
        </p:spPr>
        <p:style>
          <a:lnRef idx="1">
            <a:schemeClr val="accent1"/>
          </a:lnRef>
          <a:fillRef idx="3">
            <a:schemeClr val="accent1"/>
          </a:fillRef>
          <a:effectRef idx="2">
            <a:schemeClr val="accent1"/>
          </a:effectRef>
          <a:fontRef idx="minor">
            <a:schemeClr val="lt1"/>
          </a:fontRef>
        </p:style>
        <p:txBody>
          <a:bodyPr lIns="137288" tIns="68644" rIns="137288" bIns="68644" anchor="ctr"/>
          <a:lstStyle/>
          <a:p>
            <a:pPr marL="0" marR="0" lvl="0" indent="0" algn="ctr" defTabSz="91427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9535" y="-4767"/>
            <a:ext cx="5961718" cy="205002"/>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37288" tIns="68644" rIns="137288" bIns="68644" anchor="ctr"/>
          <a:lstStyle/>
          <a:p>
            <a:pPr marL="0" marR="0" lvl="0" indent="0" algn="ctr" defTabSz="91427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7556435" y="-4767"/>
            <a:ext cx="1094134" cy="20261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137288" tIns="68644" rIns="137288" bIns="68644" anchor="ctr"/>
          <a:lstStyle/>
          <a:p>
            <a:pPr marL="0" marR="0" lvl="0" indent="0" algn="ctr" defTabSz="91427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8378822" y="-4767"/>
            <a:ext cx="4736476" cy="202618"/>
          </a:xfrm>
          <a:prstGeom prst="rect">
            <a:avLst/>
          </a:prstGeom>
          <a:solidFill>
            <a:srgbClr val="91BFE2"/>
          </a:solidFill>
          <a:ln>
            <a:noFill/>
          </a:ln>
          <a:effectLst/>
        </p:spPr>
        <p:style>
          <a:lnRef idx="1">
            <a:schemeClr val="accent1"/>
          </a:lnRef>
          <a:fillRef idx="3">
            <a:schemeClr val="accent1"/>
          </a:fillRef>
          <a:effectRef idx="2">
            <a:schemeClr val="accent1"/>
          </a:effectRef>
          <a:fontRef idx="minor">
            <a:schemeClr val="lt1"/>
          </a:fontRef>
        </p:style>
        <p:txBody>
          <a:bodyPr lIns="137288" tIns="68644" rIns="137288" bIns="68644" anchor="ctr"/>
          <a:lstStyle/>
          <a:p>
            <a:pPr marL="0" marR="0" lvl="0" indent="0" algn="ctr" defTabSz="91427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7"/>
          <p:cNvPicPr>
            <a:picLocks noChangeAspect="1"/>
          </p:cNvPicPr>
          <p:nvPr/>
        </p:nvPicPr>
        <p:blipFill>
          <a:blip r:embed="rId2" cstate="screen">
            <a:extLst>
              <a:ext uri="{28A0092B-C50C-407E-A947-70E740481C1C}">
                <a14:useLocalDpi xmlns:a14="http://schemas.microsoft.com/office/drawing/2010/main"/>
              </a:ext>
            </a:extLst>
          </a:blip>
          <a:srcRect l="-1118"/>
          <a:stretch>
            <a:fillRect/>
          </a:stretch>
        </p:blipFill>
        <p:spPr bwMode="auto">
          <a:xfrm>
            <a:off x="16903053" y="12357272"/>
            <a:ext cx="1158494" cy="1146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itle 14"/>
          <p:cNvSpPr>
            <a:spLocks noGrp="1"/>
          </p:cNvSpPr>
          <p:nvPr>
            <p:ph type="title" hasCustomPrompt="1"/>
          </p:nvPr>
        </p:nvSpPr>
        <p:spPr>
          <a:xfrm>
            <a:off x="185185" y="562922"/>
            <a:ext cx="15775546" cy="1135440"/>
          </a:xfrm>
          <a:prstGeom prst="rect">
            <a:avLst/>
          </a:prstGeom>
        </p:spPr>
        <p:txBody>
          <a:bodyPr lIns="68644" tIns="34322" rIns="68644" bIns="34322"/>
          <a:lstStyle>
            <a:lvl1pPr>
              <a:defRPr sz="7200">
                <a:solidFill>
                  <a:srgbClr val="0070C0"/>
                </a:solidFill>
                <a:latin typeface="Arial Narrow" panose="020B0606020202030204" pitchFamily="34" charset="0"/>
              </a:defRPr>
            </a:lvl1pPr>
          </a:lstStyle>
          <a:p>
            <a:r>
              <a:rPr lang="en-US" dirty="0"/>
              <a:t>Click to edit master title style</a:t>
            </a:r>
          </a:p>
        </p:txBody>
      </p:sp>
      <p:sp>
        <p:nvSpPr>
          <p:cNvPr id="14" name="Content Placeholder 13"/>
          <p:cNvSpPr>
            <a:spLocks noGrp="1"/>
          </p:cNvSpPr>
          <p:nvPr>
            <p:ph sz="quarter" idx="10"/>
          </p:nvPr>
        </p:nvSpPr>
        <p:spPr>
          <a:xfrm>
            <a:off x="185184" y="2299858"/>
            <a:ext cx="17147728" cy="5812800"/>
          </a:xfrm>
          <a:prstGeom prst="rect">
            <a:avLst/>
          </a:prstGeom>
        </p:spPr>
        <p:txBody>
          <a:bodyPr/>
          <a:lstStyle>
            <a:lvl1pPr>
              <a:defRPr sz="5600">
                <a:solidFill>
                  <a:schemeClr val="tx1"/>
                </a:solidFill>
                <a:latin typeface="+mj-lt"/>
              </a:defRPr>
            </a:lvl1pPr>
            <a:lvl2pPr>
              <a:defRPr sz="5600">
                <a:solidFill>
                  <a:schemeClr val="tx1"/>
                </a:solidFill>
                <a:latin typeface="+mj-lt"/>
              </a:defRPr>
            </a:lvl2pPr>
            <a:lvl3pPr>
              <a:defRPr sz="5600">
                <a:solidFill>
                  <a:schemeClr val="tx1"/>
                </a:solidFill>
                <a:latin typeface="+mj-lt"/>
              </a:defRPr>
            </a:lvl3pPr>
            <a:lvl4pPr>
              <a:defRPr sz="5600">
                <a:solidFill>
                  <a:schemeClr val="tx1"/>
                </a:solidFill>
                <a:latin typeface="+mj-lt"/>
              </a:defRPr>
            </a:lvl4pPr>
            <a:lvl5pPr>
              <a:defRPr sz="56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15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680894"/>
      </p:ext>
    </p:extLst>
  </p:cSld>
  <p:clrMap bg1="lt1" tx1="dk1" bg2="lt2" tx2="dk2" accent1="accent1" accent2="accent2" accent3="accent3" accent4="accent4" accent5="accent5" accent6="accent6" hlink="hlink" folHlink="folHlink"/>
  <p:sldLayoutIdLst>
    <p:sldLayoutId id="2147483741" r:id="rId1"/>
    <p:sldLayoutId id="2147483746" r:id="rId2"/>
    <p:sldLayoutId id="2147483663" r:id="rId3"/>
    <p:sldLayoutId id="2147483693" r:id="rId4"/>
    <p:sldLayoutId id="2147483680" r:id="rId5"/>
    <p:sldLayoutId id="2147483697" r:id="rId6"/>
    <p:sldLayoutId id="2147483698" r:id="rId7"/>
    <p:sldLayoutId id="2147483825" r:id="rId8"/>
    <p:sldLayoutId id="2147483826" r:id="rId9"/>
    <p:sldLayoutId id="2147483827" r:id="rId10"/>
    <p:sldLayoutId id="2147483828" r:id="rId11"/>
    <p:sldLayoutId id="2147483829" r:id="rId12"/>
    <p:sldLayoutId id="2147483835" r:id="rId13"/>
    <p:sldLayoutId id="2147483836" r:id="rId14"/>
    <p:sldLayoutId id="2147483837" r:id="rId15"/>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tiff"/><Relationship Id="rId4" Type="http://schemas.openxmlformats.org/officeDocument/2006/relationships/image" Target="../media/image18.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s://casel.org/in-the-home/" TargetMode="External"/><Relationship Id="rId3" Type="http://schemas.openxmlformats.org/officeDocument/2006/relationships/hyperlink" Target="https://casel.org/guide/" TargetMode="External"/><Relationship Id="rId7" Type="http://schemas.openxmlformats.org/officeDocument/2006/relationships/hyperlink" Target="https://schoolguide.casel.org/" TargetMode="External"/><Relationship Id="rId12"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hyperlink" Target="http://measuringsel.casel.org/assessment-guide/" TargetMode="External"/><Relationship Id="rId5" Type="http://schemas.openxmlformats.org/officeDocument/2006/relationships/hyperlink" Target="https://drc.casel.org/" TargetMode="Externa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casel.org/csi-resources/" TargetMode="External"/><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1963400"/>
            <a:ext cx="1089025"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914401" y="5440501"/>
            <a:ext cx="17068783" cy="3170099"/>
          </a:xfrm>
          <a:prstGeom prst="rect">
            <a:avLst/>
          </a:prstGeom>
          <a:noFill/>
        </p:spPr>
        <p:txBody>
          <a:bodyPr wrap="square">
            <a:spAutoFit/>
          </a:bodyPr>
          <a:lstStyle/>
          <a:p>
            <a:pPr algn="ctr">
              <a:defRPr/>
            </a:pPr>
            <a:r>
              <a:rPr lang="en-US" sz="4800" b="1" dirty="0">
                <a:latin typeface="Calibri" panose="020F0502020204030204" pitchFamily="34" charset="0"/>
              </a:rPr>
              <a:t>The Case for Social and Emotional Learning:</a:t>
            </a:r>
          </a:p>
          <a:p>
            <a:pPr algn="ctr">
              <a:defRPr/>
            </a:pPr>
            <a:r>
              <a:rPr lang="en-US" sz="4800" b="1" dirty="0" err="1">
                <a:solidFill>
                  <a:srgbClr val="0078C0"/>
                </a:solidFill>
                <a:latin typeface="Calibri" panose="020F0502020204030204" pitchFamily="34" charset="0"/>
              </a:rPr>
              <a:t>Powerpoint</a:t>
            </a:r>
            <a:r>
              <a:rPr lang="en-US" sz="4800" b="1" dirty="0">
                <a:solidFill>
                  <a:srgbClr val="0078C0"/>
                </a:solidFill>
                <a:latin typeface="Calibri" panose="020F0502020204030204" pitchFamily="34" charset="0"/>
              </a:rPr>
              <a:t> template </a:t>
            </a:r>
          </a:p>
          <a:p>
            <a:pPr algn="ctr">
              <a:defRPr/>
            </a:pPr>
            <a:endParaRPr lang="en-US" sz="4000" b="1" dirty="0">
              <a:solidFill>
                <a:srgbClr val="0078C0"/>
              </a:solidFill>
              <a:latin typeface="Calibri Regular" charset="0"/>
              <a:cs typeface="Calibri"/>
            </a:endParaRPr>
          </a:p>
          <a:p>
            <a:pPr algn="ctr">
              <a:defRPr/>
            </a:pPr>
            <a:br>
              <a:rPr lang="en-US" sz="3200" i="1" dirty="0">
                <a:solidFill>
                  <a:schemeClr val="tx2">
                    <a:lumMod val="75000"/>
                  </a:schemeClr>
                </a:solidFill>
                <a:latin typeface="Calibri Regular" charset="0"/>
                <a:cs typeface="Calibri"/>
              </a:rPr>
            </a:br>
            <a:endParaRPr lang="en-US" sz="3200" i="1" dirty="0">
              <a:solidFill>
                <a:schemeClr val="tx2">
                  <a:lumMod val="75000"/>
                </a:schemeClr>
              </a:solidFill>
              <a:latin typeface="Calibri Regular" charset="0"/>
              <a:cs typeface="Calibri"/>
            </a:endParaRPr>
          </a:p>
        </p:txBody>
      </p:sp>
      <p:grpSp>
        <p:nvGrpSpPr>
          <p:cNvPr id="14340" name="Group 3"/>
          <p:cNvGrpSpPr>
            <a:grpSpLocks/>
          </p:cNvGrpSpPr>
          <p:nvPr/>
        </p:nvGrpSpPr>
        <p:grpSpPr bwMode="auto">
          <a:xfrm>
            <a:off x="2390775" y="4343400"/>
            <a:ext cx="685800" cy="685800"/>
            <a:chOff x="6324600" y="4114799"/>
            <a:chExt cx="685800" cy="685800"/>
          </a:xfrm>
        </p:grpSpPr>
        <p:cxnSp>
          <p:nvCxnSpPr>
            <p:cNvPr id="5" name="Straight Connector 4"/>
            <p:cNvCxnSpPr/>
            <p:nvPr/>
          </p:nvCxnSpPr>
          <p:spPr>
            <a:xfrm flipV="1">
              <a:off x="6324600" y="4114799"/>
              <a:ext cx="0" cy="685800"/>
            </a:xfrm>
            <a:prstGeom prst="line">
              <a:avLst/>
            </a:prstGeom>
            <a:ln w="38100" cap="sq">
              <a:solidFill>
                <a:srgbClr val="0078C0"/>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38100" cap="sq">
              <a:solidFill>
                <a:srgbClr val="0078C0"/>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341" name="Group 6"/>
          <p:cNvGrpSpPr>
            <a:grpSpLocks/>
          </p:cNvGrpSpPr>
          <p:nvPr/>
        </p:nvGrpSpPr>
        <p:grpSpPr bwMode="auto">
          <a:xfrm rot="10800000">
            <a:off x="15211425" y="7440612"/>
            <a:ext cx="685800" cy="685800"/>
            <a:chOff x="6324600" y="4114799"/>
            <a:chExt cx="685800" cy="685800"/>
          </a:xfrm>
        </p:grpSpPr>
        <p:cxnSp>
          <p:nvCxnSpPr>
            <p:cNvPr id="8" name="Straight Connector 7"/>
            <p:cNvCxnSpPr/>
            <p:nvPr/>
          </p:nvCxnSpPr>
          <p:spPr>
            <a:xfrm flipV="1">
              <a:off x="6324600" y="4114799"/>
              <a:ext cx="0" cy="685800"/>
            </a:xfrm>
            <a:prstGeom prst="line">
              <a:avLst/>
            </a:prstGeom>
            <a:ln w="38100" cap="sq">
              <a:solidFill>
                <a:srgbClr val="0078C0"/>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38100" cap="sq">
              <a:solidFill>
                <a:srgbClr val="0078C0"/>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10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14935200" cy="1324978"/>
          </a:xfrm>
        </p:spPr>
        <p:txBody>
          <a:bodyPr/>
          <a:lstStyle/>
          <a:p>
            <a:r>
              <a:rPr lang="en-US" dirty="0">
                <a:latin typeface="Calibri" panose="020F0502020204030204" pitchFamily="34" charset="0"/>
              </a:rPr>
              <a:t>SEL works:</a:t>
            </a:r>
            <a:br>
              <a:rPr lang="en-US" sz="4400" dirty="0">
                <a:solidFill>
                  <a:srgbClr val="0078C0"/>
                </a:solidFill>
                <a:ea typeface="MS PGothic" pitchFamily="34" charset="-128"/>
              </a:rPr>
            </a:br>
            <a:r>
              <a:rPr lang="en-US" sz="4400" dirty="0">
                <a:solidFill>
                  <a:srgbClr val="0078C0"/>
                </a:solidFill>
                <a:ea typeface="MS PGothic" pitchFamily="34" charset="-128"/>
              </a:rPr>
              <a:t>Linked to young adult outcomes </a:t>
            </a:r>
            <a:endParaRPr lang="en-US" dirty="0">
              <a:solidFill>
                <a:srgbClr val="0078C0"/>
              </a:solidFill>
            </a:endParaRPr>
          </a:p>
        </p:txBody>
      </p:sp>
      <p:sp>
        <p:nvSpPr>
          <p:cNvPr id="6" name="TextBox 5">
            <a:extLst>
              <a:ext uri="{FF2B5EF4-FFF2-40B4-BE49-F238E27FC236}">
                <a16:creationId xmlns:a16="http://schemas.microsoft.com/office/drawing/2014/main" id="{60575FBD-B767-814C-9B59-36F68D10F24C}"/>
              </a:ext>
            </a:extLst>
          </p:cNvPr>
          <p:cNvSpPr txBox="1"/>
          <p:nvPr/>
        </p:nvSpPr>
        <p:spPr>
          <a:xfrm>
            <a:off x="1676400" y="12354580"/>
            <a:ext cx="15392400" cy="523220"/>
          </a:xfrm>
          <a:prstGeom prst="rect">
            <a:avLst/>
          </a:prstGeom>
          <a:noFill/>
        </p:spPr>
        <p:txBody>
          <a:bodyPr wrap="square" rtlCol="0">
            <a:spAutoFit/>
          </a:bodyPr>
          <a:lstStyle/>
          <a:p>
            <a:r>
              <a:rPr lang="en-US" sz="1400" dirty="0"/>
              <a:t>Source: </a:t>
            </a:r>
            <a:r>
              <a:rPr lang="en-US" sz="1400" i="1" dirty="0"/>
              <a:t>Damon E. Jones, Mark Greenberg, and Max Crowley. Early Social-Emotional Functioning and Public Health: The Relationship Between Kindergarten Social Competence and Future Wellness. American Journal of Public Health: November 2015, Vol. 105, No. 11, pp. 2283-2290. </a:t>
            </a:r>
            <a:endParaRPr lang="en-US" sz="1400" dirty="0"/>
          </a:p>
        </p:txBody>
      </p:sp>
      <p:sp>
        <p:nvSpPr>
          <p:cNvPr id="4" name="TextBox 3">
            <a:extLst>
              <a:ext uri="{FF2B5EF4-FFF2-40B4-BE49-F238E27FC236}">
                <a16:creationId xmlns:a16="http://schemas.microsoft.com/office/drawing/2014/main" id="{B252CEAD-83C0-3F4A-8780-AB219976FCC6}"/>
              </a:ext>
            </a:extLst>
          </p:cNvPr>
          <p:cNvSpPr txBox="1"/>
          <p:nvPr/>
        </p:nvSpPr>
        <p:spPr>
          <a:xfrm>
            <a:off x="3660558" y="2914640"/>
            <a:ext cx="13713042" cy="1938992"/>
          </a:xfrm>
          <a:prstGeom prst="rect">
            <a:avLst/>
          </a:prstGeom>
          <a:noFill/>
        </p:spPr>
        <p:txBody>
          <a:bodyPr wrap="square" rtlCol="0">
            <a:spAutoFit/>
          </a:bodyPr>
          <a:lstStyle/>
          <a:p>
            <a:r>
              <a:rPr lang="en-US" sz="4000" dirty="0">
                <a:latin typeface="Calibri" panose="020F0502020204030204" pitchFamily="34" charset="0"/>
              </a:rPr>
              <a:t>Statistically significant associations exist between measured </a:t>
            </a:r>
            <a:r>
              <a:rPr lang="en-US" sz="4000" b="1" dirty="0">
                <a:latin typeface="Calibri" panose="020F0502020204030204" pitchFamily="34" charset="0"/>
              </a:rPr>
              <a:t>social-emotional skills in kindergarten and young adult outcomes </a:t>
            </a:r>
            <a:r>
              <a:rPr lang="en-US" sz="4000" dirty="0">
                <a:latin typeface="Calibri" panose="020F0502020204030204" pitchFamily="34" charset="0"/>
              </a:rPr>
              <a:t>across multiple domains: </a:t>
            </a:r>
          </a:p>
        </p:txBody>
      </p:sp>
      <p:grpSp>
        <p:nvGrpSpPr>
          <p:cNvPr id="5" name="Group 4">
            <a:extLst>
              <a:ext uri="{FF2B5EF4-FFF2-40B4-BE49-F238E27FC236}">
                <a16:creationId xmlns:a16="http://schemas.microsoft.com/office/drawing/2014/main" id="{18D32B07-8463-4856-9C75-CEAA08E2A9FF}"/>
              </a:ext>
            </a:extLst>
          </p:cNvPr>
          <p:cNvGrpSpPr/>
          <p:nvPr/>
        </p:nvGrpSpPr>
        <p:grpSpPr>
          <a:xfrm>
            <a:off x="1578561" y="2914640"/>
            <a:ext cx="1743598" cy="1743598"/>
            <a:chOff x="914400" y="3581400"/>
            <a:chExt cx="1743598" cy="1743598"/>
          </a:xfrm>
        </p:grpSpPr>
        <p:sp>
          <p:nvSpPr>
            <p:cNvPr id="13" name="Oval 12">
              <a:extLst>
                <a:ext uri="{FF2B5EF4-FFF2-40B4-BE49-F238E27FC236}">
                  <a16:creationId xmlns:a16="http://schemas.microsoft.com/office/drawing/2014/main" id="{C09B4210-30B9-6D45-987C-36B5BED9F340}"/>
                </a:ext>
              </a:extLst>
            </p:cNvPr>
            <p:cNvSpPr/>
            <p:nvPr/>
          </p:nvSpPr>
          <p:spPr>
            <a:xfrm>
              <a:off x="914400" y="3581400"/>
              <a:ext cx="1743598" cy="1743598"/>
            </a:xfrm>
            <a:prstGeom prst="ellipse">
              <a:avLst/>
            </a:prstGeom>
            <a:noFill/>
            <a:ln w="254000">
              <a:solidFill>
                <a:srgbClr val="50B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0F45AF4-13E9-B644-A5AF-F87AA3E29E38}"/>
                </a:ext>
              </a:extLst>
            </p:cNvPr>
            <p:cNvPicPr>
              <a:picLocks noChangeAspect="1"/>
            </p:cNvPicPr>
            <p:nvPr/>
          </p:nvPicPr>
          <p:blipFill>
            <a:blip r:embed="rId3"/>
            <a:stretch>
              <a:fillRect/>
            </a:stretch>
          </p:blipFill>
          <p:spPr>
            <a:xfrm>
              <a:off x="1252799" y="3919799"/>
              <a:ext cx="1109401" cy="1109401"/>
            </a:xfrm>
            <a:prstGeom prst="rect">
              <a:avLst/>
            </a:prstGeom>
          </p:spPr>
        </p:pic>
      </p:grpSp>
      <p:sp>
        <p:nvSpPr>
          <p:cNvPr id="8" name="Text Box 8">
            <a:extLst>
              <a:ext uri="{FF2B5EF4-FFF2-40B4-BE49-F238E27FC236}">
                <a16:creationId xmlns:a16="http://schemas.microsoft.com/office/drawing/2014/main" id="{2C5191C4-7F19-485C-9D5A-28200FD41B22}"/>
              </a:ext>
            </a:extLst>
          </p:cNvPr>
          <p:cNvSpPr txBox="1">
            <a:spLocks noChangeArrowheads="1"/>
          </p:cNvSpPr>
          <p:nvPr/>
        </p:nvSpPr>
        <p:spPr bwMode="auto">
          <a:xfrm>
            <a:off x="3206036" y="5674382"/>
            <a:ext cx="14348898" cy="2860018"/>
          </a:xfrm>
          <a:prstGeom prst="rect">
            <a:avLst/>
          </a:prstGeom>
          <a:noFill/>
          <a:ln w="12700" algn="in">
            <a:noFill/>
            <a:miter lim="800000"/>
            <a:headEnd/>
            <a:tailEnd/>
          </a:ln>
        </p:spPr>
        <p:txBody>
          <a:bodyPr lIns="73152" tIns="73152" rIns="73152" bIns="73152"/>
          <a:lstStyle/>
          <a:p>
            <a:pPr>
              <a:lnSpc>
                <a:spcPct val="80000"/>
              </a:lnSpc>
              <a:spcBef>
                <a:spcPct val="10000"/>
              </a:spcBef>
              <a:spcAft>
                <a:spcPts val="1200"/>
              </a:spcAft>
              <a:buClr>
                <a:srgbClr val="0070C0"/>
              </a:buClr>
              <a:buSzPct val="80000"/>
              <a:defRPr/>
            </a:pPr>
            <a:r>
              <a:rPr lang="en-US" sz="3500" dirty="0">
                <a:latin typeface="Calibri" panose="020F0502020204030204" pitchFamily="34" charset="0"/>
              </a:rPr>
              <a:t>Kindergartners who were stronger in SEL competence were </a:t>
            </a:r>
            <a:r>
              <a:rPr lang="en-US" sz="3500" dirty="0">
                <a:solidFill>
                  <a:srgbClr val="0370C0"/>
                </a:solidFill>
                <a:latin typeface="Calibri" panose="020F0502020204030204" pitchFamily="34" charset="0"/>
              </a:rPr>
              <a:t>more likely </a:t>
            </a:r>
            <a:r>
              <a:rPr lang="en-US" sz="3500" dirty="0">
                <a:latin typeface="Calibri" panose="020F0502020204030204" pitchFamily="34" charset="0"/>
              </a:rPr>
              <a:t>to:</a:t>
            </a:r>
            <a:endParaRPr lang="en-US" sz="3500" dirty="0">
              <a:latin typeface="Calibri" panose="020F0502020204030204" pitchFamily="34" charset="0"/>
              <a:cs typeface="Arial" pitchFamily="34" charset="0"/>
            </a:endParaRPr>
          </a:p>
          <a:p>
            <a:pPr marL="1828800" lvl="1" indent="-914400">
              <a:lnSpc>
                <a:spcPct val="80000"/>
              </a:lnSpc>
              <a:spcBef>
                <a:spcPct val="10000"/>
              </a:spcBef>
              <a:spcAft>
                <a:spcPts val="1200"/>
              </a:spcAft>
              <a:buClr>
                <a:srgbClr val="0070C0"/>
              </a:buClr>
              <a:buSzPct val="80000"/>
              <a:buFont typeface="Wingdings" panose="05000000000000000000" pitchFamily="2" charset="2"/>
              <a:buChar char="ü"/>
              <a:defRPr/>
            </a:pPr>
            <a:r>
              <a:rPr lang="en-US" sz="3500" dirty="0">
                <a:latin typeface="Calibri" panose="020F0502020204030204" pitchFamily="34" charset="0"/>
                <a:cs typeface="Arial" pitchFamily="34" charset="0"/>
              </a:rPr>
              <a:t>graduate from high school</a:t>
            </a:r>
          </a:p>
          <a:p>
            <a:pPr marL="1828800" lvl="1" indent="-914400">
              <a:lnSpc>
                <a:spcPct val="80000"/>
              </a:lnSpc>
              <a:spcBef>
                <a:spcPct val="10000"/>
              </a:spcBef>
              <a:spcAft>
                <a:spcPts val="1200"/>
              </a:spcAft>
              <a:buClr>
                <a:srgbClr val="0070C0"/>
              </a:buClr>
              <a:buSzPct val="80000"/>
              <a:buFont typeface="Wingdings" panose="05000000000000000000" pitchFamily="2" charset="2"/>
              <a:buChar char="ü"/>
              <a:defRPr/>
            </a:pPr>
            <a:r>
              <a:rPr lang="en-US" sz="3500" dirty="0">
                <a:latin typeface="Calibri" panose="020F0502020204030204" pitchFamily="34" charset="0"/>
              </a:rPr>
              <a:t>complete a college degree</a:t>
            </a:r>
          </a:p>
          <a:p>
            <a:pPr marL="1828800" lvl="1" indent="-914400">
              <a:lnSpc>
                <a:spcPct val="80000"/>
              </a:lnSpc>
              <a:spcBef>
                <a:spcPct val="10000"/>
              </a:spcBef>
              <a:spcAft>
                <a:spcPts val="1200"/>
              </a:spcAft>
              <a:buClr>
                <a:srgbClr val="0070C0"/>
              </a:buClr>
              <a:buSzPct val="80000"/>
              <a:buFont typeface="Wingdings" panose="05000000000000000000" pitchFamily="2" charset="2"/>
              <a:buChar char="ü"/>
              <a:defRPr/>
            </a:pPr>
            <a:r>
              <a:rPr lang="en-US" sz="3500" dirty="0">
                <a:latin typeface="Calibri" panose="020F0502020204030204" pitchFamily="34" charset="0"/>
              </a:rPr>
              <a:t>obtain stable employment in young adulthood</a:t>
            </a:r>
          </a:p>
        </p:txBody>
      </p:sp>
      <p:sp>
        <p:nvSpPr>
          <p:cNvPr id="9" name="Text Box 8">
            <a:extLst>
              <a:ext uri="{FF2B5EF4-FFF2-40B4-BE49-F238E27FC236}">
                <a16:creationId xmlns:a16="http://schemas.microsoft.com/office/drawing/2014/main" id="{4E5DA694-98E5-471C-9A6B-298A1FC68107}"/>
              </a:ext>
            </a:extLst>
          </p:cNvPr>
          <p:cNvSpPr txBox="1">
            <a:spLocks noChangeArrowheads="1"/>
          </p:cNvSpPr>
          <p:nvPr/>
        </p:nvSpPr>
        <p:spPr bwMode="auto">
          <a:xfrm>
            <a:off x="3258938" y="8544841"/>
            <a:ext cx="12819262" cy="3392774"/>
          </a:xfrm>
          <a:prstGeom prst="rect">
            <a:avLst/>
          </a:prstGeom>
          <a:noFill/>
          <a:ln w="12700" algn="in">
            <a:noFill/>
            <a:miter lim="800000"/>
            <a:headEnd/>
            <a:tailEnd/>
          </a:ln>
        </p:spPr>
        <p:txBody>
          <a:bodyPr lIns="73152" tIns="73152" rIns="73152" bIns="73152"/>
          <a:lstStyle/>
          <a:p>
            <a:pPr>
              <a:lnSpc>
                <a:spcPct val="80000"/>
              </a:lnSpc>
              <a:spcBef>
                <a:spcPct val="10000"/>
              </a:spcBef>
              <a:spcAft>
                <a:spcPts val="1200"/>
              </a:spcAft>
              <a:buClr>
                <a:srgbClr val="0070C0"/>
              </a:buClr>
              <a:buSzPct val="80000"/>
              <a:defRPr/>
            </a:pPr>
            <a:r>
              <a:rPr lang="en-US" sz="3500" dirty="0">
                <a:latin typeface="Calibri" panose="020F0502020204030204" pitchFamily="34" charset="0"/>
              </a:rPr>
              <a:t>And </a:t>
            </a:r>
            <a:r>
              <a:rPr lang="en-US" sz="3500" dirty="0">
                <a:solidFill>
                  <a:srgbClr val="0370C0"/>
                </a:solidFill>
                <a:latin typeface="Calibri" panose="020F0502020204030204" pitchFamily="34" charset="0"/>
              </a:rPr>
              <a:t>less likely </a:t>
            </a:r>
            <a:r>
              <a:rPr lang="en-US" sz="3500" dirty="0">
                <a:latin typeface="Calibri" panose="020F0502020204030204" pitchFamily="34" charset="0"/>
              </a:rPr>
              <a:t>to be:</a:t>
            </a:r>
          </a:p>
          <a:p>
            <a:pPr marL="1828800" lvl="1" indent="-914400">
              <a:lnSpc>
                <a:spcPct val="80000"/>
              </a:lnSpc>
              <a:spcBef>
                <a:spcPct val="10000"/>
              </a:spcBef>
              <a:spcAft>
                <a:spcPts val="1200"/>
              </a:spcAft>
              <a:buClr>
                <a:srgbClr val="0070C0"/>
              </a:buClr>
              <a:buSzPct val="80000"/>
              <a:buFont typeface="Wingdings" panose="05000000000000000000" pitchFamily="2" charset="2"/>
              <a:buChar char=""/>
              <a:defRPr/>
            </a:pPr>
            <a:r>
              <a:rPr lang="en-US" sz="3500" dirty="0">
                <a:latin typeface="Calibri" panose="020F0502020204030204" pitchFamily="34" charset="0"/>
              </a:rPr>
              <a:t>living in public housing </a:t>
            </a:r>
          </a:p>
          <a:p>
            <a:pPr marL="1828800" lvl="1" indent="-914400">
              <a:lnSpc>
                <a:spcPct val="80000"/>
              </a:lnSpc>
              <a:spcBef>
                <a:spcPct val="10000"/>
              </a:spcBef>
              <a:spcAft>
                <a:spcPts val="1200"/>
              </a:spcAft>
              <a:buClr>
                <a:srgbClr val="0070C0"/>
              </a:buClr>
              <a:buSzPct val="80000"/>
              <a:buFont typeface="Wingdings" panose="05000000000000000000" pitchFamily="2" charset="2"/>
              <a:buChar char=""/>
              <a:defRPr/>
            </a:pPr>
            <a:r>
              <a:rPr lang="en-US" sz="3500" dirty="0">
                <a:latin typeface="Calibri" panose="020F0502020204030204" pitchFamily="34" charset="0"/>
              </a:rPr>
              <a:t>receiving public assistance </a:t>
            </a:r>
          </a:p>
          <a:p>
            <a:pPr marL="1828800" lvl="1" indent="-914400">
              <a:lnSpc>
                <a:spcPct val="80000"/>
              </a:lnSpc>
              <a:spcBef>
                <a:spcPct val="10000"/>
              </a:spcBef>
              <a:spcAft>
                <a:spcPts val="1200"/>
              </a:spcAft>
              <a:buClr>
                <a:srgbClr val="0070C0"/>
              </a:buClr>
              <a:buSzPct val="80000"/>
              <a:buFont typeface="Wingdings" panose="05000000000000000000" pitchFamily="2" charset="2"/>
              <a:buChar char=""/>
              <a:defRPr/>
            </a:pPr>
            <a:r>
              <a:rPr lang="en-US" sz="3500" dirty="0">
                <a:latin typeface="Calibri" panose="020F0502020204030204" pitchFamily="34" charset="0"/>
              </a:rPr>
              <a:t>involved with police </a:t>
            </a:r>
          </a:p>
          <a:p>
            <a:pPr marL="1828800" lvl="1" indent="-914400">
              <a:lnSpc>
                <a:spcPct val="80000"/>
              </a:lnSpc>
              <a:spcBef>
                <a:spcPct val="10000"/>
              </a:spcBef>
              <a:spcAft>
                <a:spcPts val="1200"/>
              </a:spcAft>
              <a:buClr>
                <a:srgbClr val="0070C0"/>
              </a:buClr>
              <a:buSzPct val="80000"/>
              <a:buFont typeface="Wingdings" panose="05000000000000000000" pitchFamily="2" charset="2"/>
              <a:buChar char=""/>
              <a:defRPr/>
            </a:pPr>
            <a:r>
              <a:rPr lang="en-US" sz="3500" dirty="0">
                <a:latin typeface="Calibri" panose="020F0502020204030204" pitchFamily="34" charset="0"/>
              </a:rPr>
              <a:t>in a detention facility</a:t>
            </a:r>
          </a:p>
          <a:p>
            <a:pPr>
              <a:lnSpc>
                <a:spcPct val="80000"/>
              </a:lnSpc>
            </a:pPr>
            <a:endParaRPr lang="en-US" sz="4000" b="1" dirty="0">
              <a:latin typeface="Calibri" panose="020F0502020204030204" pitchFamily="34" charset="0"/>
            </a:endParaRPr>
          </a:p>
        </p:txBody>
      </p:sp>
    </p:spTree>
    <p:extLst>
      <p:ext uri="{BB962C8B-B14F-4D97-AF65-F5344CB8AC3E}">
        <p14:creationId xmlns:p14="http://schemas.microsoft.com/office/powerpoint/2010/main" val="224467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14935200" cy="1324978"/>
          </a:xfrm>
        </p:spPr>
        <p:txBody>
          <a:bodyPr/>
          <a:lstStyle/>
          <a:p>
            <a:r>
              <a:rPr lang="en-US" dirty="0">
                <a:latin typeface="Calibri" panose="020F0502020204030204" pitchFamily="34" charset="0"/>
              </a:rPr>
              <a:t>SEL works:</a:t>
            </a:r>
            <a:br>
              <a:rPr lang="en-US" sz="4400" dirty="0">
                <a:solidFill>
                  <a:srgbClr val="0078C0"/>
                </a:solidFill>
                <a:ea typeface="MS PGothic" pitchFamily="34" charset="-128"/>
              </a:rPr>
            </a:br>
            <a:r>
              <a:rPr lang="en-US" sz="4400" dirty="0">
                <a:solidFill>
                  <a:srgbClr val="0078C0"/>
                </a:solidFill>
                <a:ea typeface="MS PGothic" pitchFamily="34" charset="-128"/>
              </a:rPr>
              <a:t>Strong return on investment  </a:t>
            </a:r>
            <a:endParaRPr lang="en-US" dirty="0">
              <a:solidFill>
                <a:srgbClr val="0078C0"/>
              </a:solidFill>
            </a:endParaRPr>
          </a:p>
        </p:txBody>
      </p:sp>
      <p:sp>
        <p:nvSpPr>
          <p:cNvPr id="6" name="TextBox 5">
            <a:extLst>
              <a:ext uri="{FF2B5EF4-FFF2-40B4-BE49-F238E27FC236}">
                <a16:creationId xmlns:a16="http://schemas.microsoft.com/office/drawing/2014/main" id="{60575FBD-B767-814C-9B59-36F68D10F24C}"/>
              </a:ext>
            </a:extLst>
          </p:cNvPr>
          <p:cNvSpPr txBox="1"/>
          <p:nvPr/>
        </p:nvSpPr>
        <p:spPr>
          <a:xfrm>
            <a:off x="1752600" y="12420600"/>
            <a:ext cx="15512187" cy="523220"/>
          </a:xfrm>
          <a:prstGeom prst="rect">
            <a:avLst/>
          </a:prstGeom>
          <a:noFill/>
        </p:spPr>
        <p:txBody>
          <a:bodyPr wrap="square" rtlCol="0">
            <a:spAutoFit/>
          </a:bodyPr>
          <a:lstStyle/>
          <a:p>
            <a:r>
              <a:rPr lang="en-US" sz="1400" dirty="0"/>
              <a:t>Source: Belfield, C., Bowden, B., </a:t>
            </a:r>
            <a:r>
              <a:rPr lang="en-US" sz="1400" dirty="0" err="1"/>
              <a:t>Klapp</a:t>
            </a:r>
            <a:r>
              <a:rPr lang="en-US" sz="1400" dirty="0"/>
              <a:t>, A., Levin, H., Shand, R., &amp; Zander, S. (2015). The Economic Value of Social and Emotional Learning. New York: Center for Benefit-Cost Studies in Education. </a:t>
            </a:r>
          </a:p>
        </p:txBody>
      </p:sp>
      <p:sp>
        <p:nvSpPr>
          <p:cNvPr id="4" name="TextBox 3">
            <a:extLst>
              <a:ext uri="{FF2B5EF4-FFF2-40B4-BE49-F238E27FC236}">
                <a16:creationId xmlns:a16="http://schemas.microsoft.com/office/drawing/2014/main" id="{B252CEAD-83C0-3F4A-8780-AB219976FCC6}"/>
              </a:ext>
            </a:extLst>
          </p:cNvPr>
          <p:cNvSpPr txBox="1"/>
          <p:nvPr/>
        </p:nvSpPr>
        <p:spPr>
          <a:xfrm>
            <a:off x="3794732" y="3657600"/>
            <a:ext cx="13274068" cy="3170099"/>
          </a:xfrm>
          <a:prstGeom prst="rect">
            <a:avLst/>
          </a:prstGeom>
          <a:noFill/>
        </p:spPr>
        <p:txBody>
          <a:bodyPr wrap="square" rtlCol="0">
            <a:spAutoFit/>
          </a:bodyPr>
          <a:lstStyle/>
          <a:p>
            <a:r>
              <a:rPr lang="en-US" sz="4000" dirty="0">
                <a:latin typeface="Calibri" panose="020F0502020204030204" pitchFamily="34" charset="0"/>
              </a:rPr>
              <a:t>The </a:t>
            </a:r>
            <a:r>
              <a:rPr lang="en-US" sz="4000" b="1" dirty="0">
                <a:latin typeface="Calibri" panose="020F0502020204030204" pitchFamily="34" charset="0"/>
              </a:rPr>
              <a:t>average return on investment </a:t>
            </a:r>
            <a:r>
              <a:rPr lang="en-US" sz="4000" dirty="0">
                <a:latin typeface="Calibri" panose="020F0502020204030204" pitchFamily="34" charset="0"/>
              </a:rPr>
              <a:t>for six </a:t>
            </a:r>
          </a:p>
          <a:p>
            <a:r>
              <a:rPr lang="en-US" sz="4000" dirty="0">
                <a:latin typeface="Calibri" panose="020F0502020204030204" pitchFamily="34" charset="0"/>
              </a:rPr>
              <a:t>evidence-based programs is </a:t>
            </a:r>
          </a:p>
          <a:p>
            <a:endParaRPr lang="en-US" sz="4000" dirty="0">
              <a:latin typeface="Calibri" panose="020F0502020204030204" pitchFamily="34" charset="0"/>
            </a:endParaRPr>
          </a:p>
          <a:p>
            <a:r>
              <a:rPr lang="en-US" sz="8000" dirty="0">
                <a:solidFill>
                  <a:srgbClr val="0078C0"/>
                </a:solidFill>
                <a:latin typeface="Calibri" panose="020F0502020204030204" pitchFamily="34" charset="0"/>
              </a:rPr>
              <a:t>		</a:t>
            </a:r>
            <a:r>
              <a:rPr lang="en-US" sz="8000" b="1" dirty="0">
                <a:solidFill>
                  <a:srgbClr val="0078C0"/>
                </a:solidFill>
                <a:latin typeface="Calibri" panose="020F0502020204030204" pitchFamily="34" charset="0"/>
              </a:rPr>
              <a:t>11 to 1</a:t>
            </a:r>
          </a:p>
        </p:txBody>
      </p:sp>
      <p:sp>
        <p:nvSpPr>
          <p:cNvPr id="7" name="TextBox 6">
            <a:extLst>
              <a:ext uri="{FF2B5EF4-FFF2-40B4-BE49-F238E27FC236}">
                <a16:creationId xmlns:a16="http://schemas.microsoft.com/office/drawing/2014/main" id="{3B7D5F8A-AA54-CD44-98A6-680CA63A3F14}"/>
              </a:ext>
            </a:extLst>
          </p:cNvPr>
          <p:cNvSpPr txBox="1"/>
          <p:nvPr/>
        </p:nvSpPr>
        <p:spPr>
          <a:xfrm>
            <a:off x="3794732" y="6960638"/>
            <a:ext cx="13905439" cy="1077218"/>
          </a:xfrm>
          <a:prstGeom prst="rect">
            <a:avLst/>
          </a:prstGeom>
          <a:noFill/>
        </p:spPr>
        <p:txBody>
          <a:bodyPr wrap="square" rtlCol="0">
            <a:spAutoFit/>
          </a:bodyPr>
          <a:lstStyle/>
          <a:p>
            <a:r>
              <a:rPr lang="en-US" sz="3200" dirty="0">
                <a:latin typeface="Calibri" panose="020F0502020204030204" pitchFamily="34" charset="0"/>
              </a:rPr>
              <a:t>meaning for every dollar invested there is an $11 return, savings from costs not incurred for intervention</a:t>
            </a:r>
          </a:p>
        </p:txBody>
      </p:sp>
      <p:grpSp>
        <p:nvGrpSpPr>
          <p:cNvPr id="12" name="Group 11">
            <a:extLst>
              <a:ext uri="{FF2B5EF4-FFF2-40B4-BE49-F238E27FC236}">
                <a16:creationId xmlns:a16="http://schemas.microsoft.com/office/drawing/2014/main" id="{1CD19591-C84D-0440-8F20-7D6C1856294C}"/>
              </a:ext>
            </a:extLst>
          </p:cNvPr>
          <p:cNvGrpSpPr/>
          <p:nvPr/>
        </p:nvGrpSpPr>
        <p:grpSpPr>
          <a:xfrm>
            <a:off x="1685402" y="3395008"/>
            <a:ext cx="1743598" cy="1938992"/>
            <a:chOff x="914400" y="3675567"/>
            <a:chExt cx="1743598" cy="1938992"/>
          </a:xfrm>
        </p:grpSpPr>
        <p:sp>
          <p:nvSpPr>
            <p:cNvPr id="5" name="TextBox 4">
              <a:extLst>
                <a:ext uri="{FF2B5EF4-FFF2-40B4-BE49-F238E27FC236}">
                  <a16:creationId xmlns:a16="http://schemas.microsoft.com/office/drawing/2014/main" id="{D43CAE3E-89CF-D94D-B807-CC894468B832}"/>
                </a:ext>
              </a:extLst>
            </p:cNvPr>
            <p:cNvSpPr txBox="1"/>
            <p:nvPr/>
          </p:nvSpPr>
          <p:spPr>
            <a:xfrm>
              <a:off x="1295400" y="3675567"/>
              <a:ext cx="1295400" cy="1938992"/>
            </a:xfrm>
            <a:prstGeom prst="rect">
              <a:avLst/>
            </a:prstGeom>
            <a:noFill/>
          </p:spPr>
          <p:txBody>
            <a:bodyPr wrap="square" rtlCol="0">
              <a:spAutoFit/>
            </a:bodyPr>
            <a:lstStyle/>
            <a:p>
              <a:r>
                <a:rPr lang="en-US" sz="12000" b="1" dirty="0">
                  <a:solidFill>
                    <a:srgbClr val="50B24E"/>
                  </a:solidFill>
                </a:rPr>
                <a:t>$</a:t>
              </a:r>
            </a:p>
          </p:txBody>
        </p:sp>
        <p:sp>
          <p:nvSpPr>
            <p:cNvPr id="11" name="Oval 10">
              <a:extLst>
                <a:ext uri="{FF2B5EF4-FFF2-40B4-BE49-F238E27FC236}">
                  <a16:creationId xmlns:a16="http://schemas.microsoft.com/office/drawing/2014/main" id="{0EB2F617-87A4-EC4D-9A88-F631B85EFA0F}"/>
                </a:ext>
              </a:extLst>
            </p:cNvPr>
            <p:cNvSpPr/>
            <p:nvPr/>
          </p:nvSpPr>
          <p:spPr>
            <a:xfrm>
              <a:off x="914400" y="3751804"/>
              <a:ext cx="1743598" cy="1743598"/>
            </a:xfrm>
            <a:prstGeom prst="ellipse">
              <a:avLst/>
            </a:prstGeom>
            <a:noFill/>
            <a:ln w="254000">
              <a:solidFill>
                <a:srgbClr val="50B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696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14935200" cy="1350370"/>
          </a:xfrm>
        </p:spPr>
        <p:txBody>
          <a:bodyPr/>
          <a:lstStyle/>
          <a:p>
            <a:r>
              <a:rPr lang="en-US" dirty="0">
                <a:latin typeface="Calibri" panose="020F0502020204030204" pitchFamily="34" charset="0"/>
              </a:rPr>
              <a:t>SEL works:</a:t>
            </a:r>
            <a:br>
              <a:rPr lang="en-US" dirty="0">
                <a:latin typeface="Calibri" panose="020F0502020204030204" pitchFamily="34" charset="0"/>
              </a:rPr>
            </a:br>
            <a:r>
              <a:rPr lang="en-US" sz="4400" dirty="0">
                <a:solidFill>
                  <a:srgbClr val="0078C0"/>
                </a:solidFill>
                <a:ea typeface="MS PGothic" pitchFamily="34" charset="-128"/>
              </a:rPr>
              <a:t>Compelling local evidence</a:t>
            </a:r>
            <a:r>
              <a:rPr lang="en-US" dirty="0">
                <a:latin typeface="Calibri" panose="020F0502020204030204" pitchFamily="34" charset="0"/>
              </a:rPr>
              <a:t> </a:t>
            </a:r>
            <a:endParaRPr lang="en-US" dirty="0">
              <a:solidFill>
                <a:srgbClr val="0078C0"/>
              </a:solidFill>
            </a:endParaRPr>
          </a:p>
        </p:txBody>
      </p:sp>
      <p:sp>
        <p:nvSpPr>
          <p:cNvPr id="5" name="Rectangle 4">
            <a:extLst>
              <a:ext uri="{FF2B5EF4-FFF2-40B4-BE49-F238E27FC236}">
                <a16:creationId xmlns:a16="http://schemas.microsoft.com/office/drawing/2014/main" id="{1875F695-336F-4D27-BBF6-9C2C0C76CDE7}"/>
              </a:ext>
            </a:extLst>
          </p:cNvPr>
          <p:cNvSpPr/>
          <p:nvPr/>
        </p:nvSpPr>
        <p:spPr>
          <a:xfrm>
            <a:off x="1143000" y="2819400"/>
            <a:ext cx="16916400" cy="9033242"/>
          </a:xfrm>
          <a:prstGeom prst="rect">
            <a:avLst/>
          </a:prstGeom>
        </p:spPr>
        <p:txBody>
          <a:bodyPr wrap="square">
            <a:spAutoFit/>
          </a:bodyPr>
          <a:lstStyle/>
          <a:p>
            <a:pPr>
              <a:spcAft>
                <a:spcPts val="4200"/>
              </a:spcAft>
            </a:pPr>
            <a:r>
              <a:rPr lang="en-US" sz="4800" dirty="0">
                <a:latin typeface="Calibri" panose="020F0502020204030204" pitchFamily="34" charset="0"/>
              </a:rPr>
              <a:t>[School/district name] has seen improvements in:</a:t>
            </a:r>
          </a:p>
          <a:p>
            <a:pPr marL="2743200" lvl="3" indent="-685800">
              <a:spcAft>
                <a:spcPts val="4200"/>
              </a:spcAft>
              <a:buFont typeface="Arial" panose="020B0604020202020204" pitchFamily="34" charset="0"/>
              <a:buChar char="•"/>
            </a:pPr>
            <a:r>
              <a:rPr lang="en-US" sz="4000" dirty="0">
                <a:latin typeface="Calibri" panose="020F0502020204030204" pitchFamily="34" charset="0"/>
              </a:rPr>
              <a:t>Data point 1</a:t>
            </a:r>
          </a:p>
          <a:p>
            <a:pPr marL="2743200" lvl="3" indent="-685800">
              <a:spcAft>
                <a:spcPts val="4200"/>
              </a:spcAft>
              <a:buFont typeface="Arial" panose="020B0604020202020204" pitchFamily="34" charset="0"/>
              <a:buChar char="•"/>
            </a:pPr>
            <a:r>
              <a:rPr lang="en-US" sz="4000" dirty="0">
                <a:latin typeface="Calibri" panose="020F0502020204030204" pitchFamily="34" charset="0"/>
              </a:rPr>
              <a:t>Data point 2</a:t>
            </a:r>
          </a:p>
          <a:p>
            <a:pPr marL="2743200" lvl="3" indent="-685800">
              <a:spcAft>
                <a:spcPts val="4200"/>
              </a:spcAft>
              <a:buFont typeface="Arial" panose="020B0604020202020204" pitchFamily="34" charset="0"/>
              <a:buChar char="•"/>
            </a:pPr>
            <a:r>
              <a:rPr lang="en-US" sz="4000" dirty="0">
                <a:latin typeface="Calibri" panose="020F0502020204030204" pitchFamily="34" charset="0"/>
              </a:rPr>
              <a:t>Data point 3</a:t>
            </a:r>
          </a:p>
          <a:p>
            <a:pPr lvl="1">
              <a:spcAft>
                <a:spcPts val="4200"/>
              </a:spcAft>
            </a:pPr>
            <a:r>
              <a:rPr lang="en-US" sz="4800" dirty="0">
                <a:latin typeface="Calibri" panose="020F0502020204030204" pitchFamily="34" charset="0"/>
              </a:rPr>
              <a:t>… and declines in:</a:t>
            </a:r>
          </a:p>
          <a:p>
            <a:pPr marL="2743200" lvl="3" indent="-685800">
              <a:spcAft>
                <a:spcPts val="4200"/>
              </a:spcAft>
              <a:buFont typeface="Arial" panose="020B0604020202020204" pitchFamily="34" charset="0"/>
              <a:buChar char="•"/>
            </a:pPr>
            <a:r>
              <a:rPr lang="en-US" sz="4000" dirty="0">
                <a:latin typeface="Calibri" panose="020F0502020204030204" pitchFamily="34" charset="0"/>
              </a:rPr>
              <a:t>Data point 1</a:t>
            </a:r>
          </a:p>
          <a:p>
            <a:pPr marL="2743200" lvl="3" indent="-685800">
              <a:spcAft>
                <a:spcPts val="4200"/>
              </a:spcAft>
              <a:buFont typeface="Arial" panose="020B0604020202020204" pitchFamily="34" charset="0"/>
              <a:buChar char="•"/>
            </a:pPr>
            <a:r>
              <a:rPr lang="en-US" sz="4000" dirty="0">
                <a:latin typeface="Calibri" panose="020F0502020204030204" pitchFamily="34" charset="0"/>
              </a:rPr>
              <a:t>Data point 2</a:t>
            </a:r>
          </a:p>
          <a:p>
            <a:pPr marL="2743200" lvl="3" indent="-685800">
              <a:spcAft>
                <a:spcPts val="4200"/>
              </a:spcAft>
              <a:buFont typeface="Arial" panose="020B0604020202020204" pitchFamily="34" charset="0"/>
              <a:buChar char="•"/>
            </a:pPr>
            <a:r>
              <a:rPr lang="en-US" sz="4000" dirty="0">
                <a:latin typeface="Calibri" panose="020F0502020204030204" pitchFamily="34" charset="0"/>
              </a:rPr>
              <a:t>Data point 3</a:t>
            </a:r>
          </a:p>
        </p:txBody>
      </p:sp>
      <p:grpSp>
        <p:nvGrpSpPr>
          <p:cNvPr id="6" name="Group 5">
            <a:extLst>
              <a:ext uri="{FF2B5EF4-FFF2-40B4-BE49-F238E27FC236}">
                <a16:creationId xmlns:a16="http://schemas.microsoft.com/office/drawing/2014/main" id="{9CFE171A-366C-4AB0-B918-C237D8EA2060}"/>
              </a:ext>
            </a:extLst>
          </p:cNvPr>
          <p:cNvGrpSpPr/>
          <p:nvPr/>
        </p:nvGrpSpPr>
        <p:grpSpPr>
          <a:xfrm>
            <a:off x="1066800" y="4114800"/>
            <a:ext cx="1634965" cy="1559657"/>
            <a:chOff x="4267200" y="3200400"/>
            <a:chExt cx="3186083" cy="3202104"/>
          </a:xfrm>
          <a:solidFill>
            <a:srgbClr val="5EB345"/>
          </a:solidFill>
        </p:grpSpPr>
        <p:sp>
          <p:nvSpPr>
            <p:cNvPr id="7" name="Circle: Hollow 6">
              <a:extLst>
                <a:ext uri="{FF2B5EF4-FFF2-40B4-BE49-F238E27FC236}">
                  <a16:creationId xmlns:a16="http://schemas.microsoft.com/office/drawing/2014/main" id="{29D7AE37-47FA-4DAA-B427-82309C6527E9}"/>
                </a:ext>
              </a:extLst>
            </p:cNvPr>
            <p:cNvSpPr/>
            <p:nvPr/>
          </p:nvSpPr>
          <p:spPr>
            <a:xfrm>
              <a:off x="4267200" y="3200400"/>
              <a:ext cx="3186083" cy="3202104"/>
            </a:xfrm>
            <a:prstGeom prst="donut">
              <a:avLst>
                <a:gd name="adj" fmla="val 10021"/>
              </a:avLst>
            </a:prstGeom>
            <a:grpFill/>
            <a:ln>
              <a:solidFill>
                <a:srgbClr val="5EB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Up 7">
              <a:extLst>
                <a:ext uri="{FF2B5EF4-FFF2-40B4-BE49-F238E27FC236}">
                  <a16:creationId xmlns:a16="http://schemas.microsoft.com/office/drawing/2014/main" id="{531B912D-5D04-4F60-9B66-B8E28B70EEC7}"/>
                </a:ext>
              </a:extLst>
            </p:cNvPr>
            <p:cNvSpPr/>
            <p:nvPr/>
          </p:nvSpPr>
          <p:spPr>
            <a:xfrm>
              <a:off x="5257800" y="3962400"/>
              <a:ext cx="1295400" cy="2133600"/>
            </a:xfrm>
            <a:prstGeom prst="upArrow">
              <a:avLst/>
            </a:prstGeom>
            <a:grpFill/>
            <a:ln>
              <a:solidFill>
                <a:srgbClr val="5EB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ADA5158-D994-44B3-B575-825650C91D8A}"/>
              </a:ext>
            </a:extLst>
          </p:cNvPr>
          <p:cNvGrpSpPr/>
          <p:nvPr/>
        </p:nvGrpSpPr>
        <p:grpSpPr>
          <a:xfrm>
            <a:off x="1117661" y="8686801"/>
            <a:ext cx="1658911" cy="1676399"/>
            <a:chOff x="10433133" y="3200400"/>
            <a:chExt cx="3186083" cy="3202104"/>
          </a:xfrm>
        </p:grpSpPr>
        <p:sp>
          <p:nvSpPr>
            <p:cNvPr id="10" name="Circle: Hollow 9">
              <a:extLst>
                <a:ext uri="{FF2B5EF4-FFF2-40B4-BE49-F238E27FC236}">
                  <a16:creationId xmlns:a16="http://schemas.microsoft.com/office/drawing/2014/main" id="{9F46B647-D129-43E1-AE18-99B3A3E3812B}"/>
                </a:ext>
              </a:extLst>
            </p:cNvPr>
            <p:cNvSpPr/>
            <p:nvPr/>
          </p:nvSpPr>
          <p:spPr>
            <a:xfrm>
              <a:off x="10433133" y="3200400"/>
              <a:ext cx="3186083" cy="3202104"/>
            </a:xfrm>
            <a:prstGeom prst="donut">
              <a:avLst>
                <a:gd name="adj" fmla="val 1002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Up 10">
              <a:extLst>
                <a:ext uri="{FF2B5EF4-FFF2-40B4-BE49-F238E27FC236}">
                  <a16:creationId xmlns:a16="http://schemas.microsoft.com/office/drawing/2014/main" id="{790115DA-9A4B-4901-86EE-192294152665}"/>
                </a:ext>
              </a:extLst>
            </p:cNvPr>
            <p:cNvSpPr/>
            <p:nvPr/>
          </p:nvSpPr>
          <p:spPr>
            <a:xfrm flipV="1">
              <a:off x="11378474" y="3429000"/>
              <a:ext cx="1295400" cy="21336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665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400800" cy="13716000"/>
          </a:xfrm>
          <a:prstGeom prst="rect">
            <a:avLst/>
          </a:prstGeom>
          <a:solidFill>
            <a:srgbClr val="253746">
              <a:alpha val="64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nvGrpSpPr>
          <p:cNvPr id="9" name="Group 8"/>
          <p:cNvGrpSpPr/>
          <p:nvPr/>
        </p:nvGrpSpPr>
        <p:grpSpPr>
          <a:xfrm>
            <a:off x="768350" y="3733800"/>
            <a:ext cx="4864100" cy="5867400"/>
            <a:chOff x="6711950" y="4457700"/>
            <a:chExt cx="4864100" cy="5867400"/>
          </a:xfrm>
        </p:grpSpPr>
        <p:sp>
          <p:nvSpPr>
            <p:cNvPr id="10" name="TextBox 9"/>
            <p:cNvSpPr txBox="1"/>
            <p:nvPr/>
          </p:nvSpPr>
          <p:spPr>
            <a:xfrm>
              <a:off x="6863443" y="4621054"/>
              <a:ext cx="4561114" cy="5632311"/>
            </a:xfrm>
            <a:prstGeom prst="rect">
              <a:avLst/>
            </a:prstGeom>
            <a:noFill/>
          </p:spPr>
          <p:txBody>
            <a:bodyPr wrap="square" rtlCol="0">
              <a:spAutoFit/>
            </a:bodyPr>
            <a:lstStyle/>
            <a:p>
              <a:pPr algn="ctr"/>
              <a:r>
                <a:rPr lang="en-US" sz="7200" dirty="0">
                  <a:solidFill>
                    <a:schemeClr val="bg2"/>
                  </a:solidFill>
                  <a:effectLst>
                    <a:outerShdw blurRad="50800" dist="38100" dir="2700000" algn="tl" rotWithShape="0">
                      <a:prstClr val="black">
                        <a:alpha val="40000"/>
                      </a:prstClr>
                    </a:outerShdw>
                  </a:effectLst>
                  <a:ea typeface="Roboto Condensed" panose="02000000000000000000" pitchFamily="2" charset="0"/>
                  <a:cs typeface="Calibri"/>
                </a:rPr>
                <a:t>Demand is at an all- time high in every sector</a:t>
              </a:r>
              <a:endParaRPr lang="ru-RU" sz="7200" dirty="0">
                <a:solidFill>
                  <a:schemeClr val="bg2"/>
                </a:solidFill>
                <a:effectLst>
                  <a:outerShdw blurRad="50800" dist="38100" dir="2700000" algn="tl" rotWithShape="0">
                    <a:prstClr val="black">
                      <a:alpha val="40000"/>
                    </a:prstClr>
                  </a:outerShdw>
                </a:effectLst>
                <a:ea typeface="Lato Semibold" panose="020F0502020204030203" pitchFamily="34" charset="0"/>
                <a:cs typeface="Calibri"/>
              </a:endParaRPr>
            </a:p>
          </p:txBody>
        </p:sp>
        <p:grpSp>
          <p:nvGrpSpPr>
            <p:cNvPr id="11" name="Group 10"/>
            <p:cNvGrpSpPr/>
            <p:nvPr/>
          </p:nvGrpSpPr>
          <p:grpSpPr>
            <a:xfrm>
              <a:off x="6711950" y="4457700"/>
              <a:ext cx="685800" cy="685800"/>
              <a:chOff x="6324600" y="4114799"/>
              <a:chExt cx="685800" cy="685800"/>
            </a:xfrm>
          </p:grpSpPr>
          <p:cxnSp>
            <p:nvCxnSpPr>
              <p:cNvPr id="15" name="Straight Connector 14"/>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0800000">
              <a:off x="10890250" y="9639300"/>
              <a:ext cx="685800" cy="685800"/>
              <a:chOff x="6324600" y="-381001"/>
              <a:chExt cx="685800" cy="685800"/>
            </a:xfrm>
          </p:grpSpPr>
          <p:cxnSp>
            <p:nvCxnSpPr>
              <p:cNvPr id="13" name="Straight Connector 12"/>
              <p:cNvCxnSpPr/>
              <p:nvPr/>
            </p:nvCxnSpPr>
            <p:spPr>
              <a:xfrm flipV="1">
                <a:off x="6324600" y="-381001"/>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24600" y="-381001"/>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60" name="Group 59"/>
          <p:cNvGrpSpPr/>
          <p:nvPr/>
        </p:nvGrpSpPr>
        <p:grpSpPr>
          <a:xfrm>
            <a:off x="6934200" y="228600"/>
            <a:ext cx="10591800" cy="2215991"/>
            <a:chOff x="3276600" y="3205810"/>
            <a:chExt cx="10363200" cy="1944034"/>
          </a:xfrm>
        </p:grpSpPr>
        <p:sp>
          <p:nvSpPr>
            <p:cNvPr id="70" name="Freeform 29"/>
            <p:cNvSpPr>
              <a:spLocks noEditPoints="1"/>
            </p:cNvSpPr>
            <p:nvPr/>
          </p:nvSpPr>
          <p:spPr bwMode="auto">
            <a:xfrm>
              <a:off x="3276600" y="3298531"/>
              <a:ext cx="914400" cy="9144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71" name="TextBox 70"/>
            <p:cNvSpPr txBox="1"/>
            <p:nvPr/>
          </p:nvSpPr>
          <p:spPr>
            <a:xfrm>
              <a:off x="4419600" y="3205810"/>
              <a:ext cx="9220200" cy="1944034"/>
            </a:xfrm>
            <a:prstGeom prst="rect">
              <a:avLst/>
            </a:prstGeom>
            <a:noFill/>
          </p:spPr>
          <p:txBody>
            <a:bodyPr wrap="square" rtlCol="0">
              <a:spAutoFit/>
            </a:bodyPr>
            <a:lstStyle/>
            <a:p>
              <a:r>
                <a:rPr lang="en-US" sz="4000" b="1" dirty="0">
                  <a:solidFill>
                    <a:srgbClr val="0070C0"/>
                  </a:solidFill>
                  <a:cs typeface="Calibri"/>
                </a:rPr>
                <a:t>public  </a:t>
              </a:r>
              <a:br>
                <a:rPr lang="en-US" sz="3600" b="1" dirty="0">
                  <a:solidFill>
                    <a:srgbClr val="0070C0">
                      <a:alpha val="75000"/>
                    </a:srgbClr>
                  </a:solidFill>
                </a:rPr>
              </a:br>
              <a:r>
                <a:rPr lang="en-US" sz="2800" dirty="0">
                  <a:solidFill>
                    <a:schemeClr val="bg1">
                      <a:lumMod val="50000"/>
                    </a:schemeClr>
                  </a:solidFill>
                  <a:cs typeface="Calibri"/>
                </a:rPr>
                <a:t>Most important factor in school quality: </a:t>
              </a:r>
              <a:r>
                <a:rPr lang="en-US" sz="2800" dirty="0">
                  <a:solidFill>
                    <a:srgbClr val="0070C0"/>
                  </a:solidFill>
                  <a:cs typeface="Calibri"/>
                </a:rPr>
                <a:t>teach cooperation, respect, problem solving</a:t>
              </a:r>
            </a:p>
            <a:p>
              <a:pPr algn="r"/>
              <a:r>
                <a:rPr lang="en-US" sz="1400" i="1" dirty="0">
                  <a:solidFill>
                    <a:srgbClr val="253746">
                      <a:alpha val="74000"/>
                    </a:srgbClr>
                  </a:solidFill>
                  <a:cs typeface="Calibri"/>
                </a:rPr>
                <a:t>PDK Poll, 2017</a:t>
              </a:r>
            </a:p>
            <a:p>
              <a:endParaRPr lang="uk-UA" sz="2800" b="1" dirty="0">
                <a:solidFill>
                  <a:srgbClr val="0070C0">
                    <a:alpha val="75000"/>
                  </a:srgbClr>
                </a:solidFill>
              </a:endParaRPr>
            </a:p>
          </p:txBody>
        </p:sp>
      </p:grpSp>
      <p:sp>
        <p:nvSpPr>
          <p:cNvPr id="69" name="TextBox 68"/>
          <p:cNvSpPr txBox="1"/>
          <p:nvPr/>
        </p:nvSpPr>
        <p:spPr>
          <a:xfrm>
            <a:off x="8102413" y="2076879"/>
            <a:ext cx="9423587" cy="1785104"/>
          </a:xfrm>
          <a:prstGeom prst="rect">
            <a:avLst/>
          </a:prstGeom>
          <a:noFill/>
        </p:spPr>
        <p:txBody>
          <a:bodyPr wrap="square" rtlCol="0">
            <a:spAutoFit/>
          </a:bodyPr>
          <a:lstStyle/>
          <a:p>
            <a:r>
              <a:rPr lang="en-US" sz="4000" b="1" dirty="0">
                <a:solidFill>
                  <a:srgbClr val="0070C0"/>
                </a:solidFill>
              </a:rPr>
              <a:t>employers</a:t>
            </a:r>
            <a:br>
              <a:rPr lang="en-US" sz="3600" dirty="0">
                <a:solidFill>
                  <a:srgbClr val="253746">
                    <a:alpha val="75000"/>
                  </a:srgbClr>
                </a:solidFill>
              </a:rPr>
            </a:br>
            <a:r>
              <a:rPr lang="en-US" sz="2800" dirty="0">
                <a:solidFill>
                  <a:srgbClr val="253746">
                    <a:alpha val="75000"/>
                  </a:srgbClr>
                </a:solidFill>
                <a:cs typeface="Calibri"/>
              </a:rPr>
              <a:t>growth in jobs that require </a:t>
            </a:r>
            <a:r>
              <a:rPr lang="en-US" sz="2800" dirty="0">
                <a:solidFill>
                  <a:srgbClr val="0078C0"/>
                </a:solidFill>
                <a:cs typeface="Calibri"/>
              </a:rPr>
              <a:t>mastery of SEL skills outpaced growth of all other jobs</a:t>
            </a:r>
          </a:p>
          <a:p>
            <a:pPr algn="r"/>
            <a:r>
              <a:rPr lang="en-US" sz="1400" i="1" dirty="0">
                <a:solidFill>
                  <a:schemeClr val="tx1">
                    <a:lumMod val="50000"/>
                    <a:alpha val="74000"/>
                  </a:schemeClr>
                </a:solidFill>
                <a:cs typeface="Calibri"/>
              </a:rPr>
              <a:t>National Bureau of Economic Research, 2015</a:t>
            </a:r>
          </a:p>
        </p:txBody>
      </p:sp>
      <p:sp>
        <p:nvSpPr>
          <p:cNvPr id="67" name="TextBox 66"/>
          <p:cNvSpPr txBox="1"/>
          <p:nvPr/>
        </p:nvSpPr>
        <p:spPr>
          <a:xfrm>
            <a:off x="8102413" y="3820950"/>
            <a:ext cx="9423587" cy="2739211"/>
          </a:xfrm>
          <a:prstGeom prst="rect">
            <a:avLst/>
          </a:prstGeom>
          <a:noFill/>
        </p:spPr>
        <p:txBody>
          <a:bodyPr wrap="square" rtlCol="0">
            <a:spAutoFit/>
          </a:bodyPr>
          <a:lstStyle/>
          <a:p>
            <a:r>
              <a:rPr lang="en-US" sz="4000" b="1" dirty="0">
                <a:solidFill>
                  <a:srgbClr val="0070C0"/>
                </a:solidFill>
                <a:cs typeface="Calibri"/>
              </a:rPr>
              <a:t>district personnel</a:t>
            </a:r>
            <a:r>
              <a:rPr lang="en-US" sz="4000" dirty="0">
                <a:solidFill>
                  <a:schemeClr val="bg1">
                    <a:lumMod val="50000"/>
                  </a:schemeClr>
                </a:solidFill>
                <a:cs typeface="Calibri"/>
              </a:rPr>
              <a:t> </a:t>
            </a:r>
            <a:br>
              <a:rPr lang="en-US" sz="4000" dirty="0">
                <a:solidFill>
                  <a:schemeClr val="bg1">
                    <a:lumMod val="50000"/>
                  </a:schemeClr>
                </a:solidFill>
                <a:cs typeface="Calibri"/>
              </a:rPr>
            </a:br>
            <a:r>
              <a:rPr lang="en-US" sz="2800" dirty="0">
                <a:solidFill>
                  <a:schemeClr val="bg1">
                    <a:lumMod val="50000"/>
                  </a:schemeClr>
                </a:solidFill>
                <a:cs typeface="Calibri"/>
              </a:rPr>
              <a:t>strong consensus among school/district administrators: </a:t>
            </a:r>
            <a:r>
              <a:rPr lang="en-US" sz="2800" dirty="0">
                <a:solidFill>
                  <a:srgbClr val="0070C0"/>
                </a:solidFill>
                <a:cs typeface="Calibri"/>
              </a:rPr>
              <a:t>SEL skills are important &amp; should be taught in schools to all students</a:t>
            </a:r>
            <a:br>
              <a:rPr lang="en-US" sz="2800" dirty="0">
                <a:solidFill>
                  <a:srgbClr val="0070C0"/>
                </a:solidFill>
                <a:cs typeface="Calibri"/>
              </a:rPr>
            </a:br>
            <a:r>
              <a:rPr lang="en-US" sz="2400" dirty="0">
                <a:solidFill>
                  <a:srgbClr val="0070C0"/>
                </a:solidFill>
              </a:rPr>
              <a:t>                                                                                    </a:t>
            </a:r>
            <a:r>
              <a:rPr lang="en-US" sz="1400" i="1" dirty="0">
                <a:solidFill>
                  <a:schemeClr val="tx1">
                    <a:lumMod val="50000"/>
                    <a:alpha val="74000"/>
                  </a:schemeClr>
                </a:solidFill>
                <a:cs typeface="Calibri"/>
              </a:rPr>
              <a:t>Ready to Lead </a:t>
            </a:r>
            <a:r>
              <a:rPr lang="en-US" sz="1400" i="1" dirty="0">
                <a:solidFill>
                  <a:schemeClr val="tx1">
                    <a:lumMod val="50000"/>
                    <a:alpha val="74000"/>
                  </a:schemeClr>
                </a:solidFill>
                <a:latin typeface="Calibri"/>
                <a:cs typeface="Calibri"/>
              </a:rPr>
              <a:t>survey, 2017</a:t>
            </a:r>
          </a:p>
          <a:p>
            <a:endParaRPr lang="uk-UA" sz="2400" b="1" dirty="0">
              <a:solidFill>
                <a:srgbClr val="0070C0"/>
              </a:solidFill>
              <a:latin typeface="+mj-lt"/>
            </a:endParaRPr>
          </a:p>
        </p:txBody>
      </p:sp>
      <p:sp>
        <p:nvSpPr>
          <p:cNvPr id="65" name="TextBox 64"/>
          <p:cNvSpPr txBox="1"/>
          <p:nvPr/>
        </p:nvSpPr>
        <p:spPr>
          <a:xfrm>
            <a:off x="8102413" y="7696200"/>
            <a:ext cx="9423587" cy="1785104"/>
          </a:xfrm>
          <a:prstGeom prst="rect">
            <a:avLst/>
          </a:prstGeom>
          <a:noFill/>
        </p:spPr>
        <p:txBody>
          <a:bodyPr wrap="square" rtlCol="0">
            <a:spAutoFit/>
          </a:bodyPr>
          <a:lstStyle/>
          <a:p>
            <a:r>
              <a:rPr lang="en-US" sz="4000" b="1" dirty="0">
                <a:solidFill>
                  <a:srgbClr val="0070C0"/>
                </a:solidFill>
                <a:cs typeface="Calibri"/>
              </a:rPr>
              <a:t>teachers</a:t>
            </a:r>
          </a:p>
          <a:p>
            <a:r>
              <a:rPr lang="en-US" sz="2800" dirty="0">
                <a:solidFill>
                  <a:srgbClr val="253746">
                    <a:alpha val="74000"/>
                  </a:srgbClr>
                </a:solidFill>
                <a:cs typeface="Calibri"/>
              </a:rPr>
              <a:t>93% of teachers want </a:t>
            </a:r>
            <a:r>
              <a:rPr lang="en-US" sz="2800" dirty="0">
                <a:solidFill>
                  <a:srgbClr val="0078C0"/>
                </a:solidFill>
                <a:cs typeface="Calibri"/>
              </a:rPr>
              <a:t>a greater focus on social and emotional learning</a:t>
            </a:r>
            <a:r>
              <a:rPr lang="en-US" sz="2800" i="1" dirty="0">
                <a:solidFill>
                  <a:schemeClr val="tx1">
                    <a:alpha val="75000"/>
                  </a:schemeClr>
                </a:solidFill>
                <a:cs typeface="Calibri"/>
              </a:rPr>
              <a:t> </a:t>
            </a:r>
          </a:p>
          <a:p>
            <a:pPr algn="r"/>
            <a:r>
              <a:rPr lang="en-US" sz="1400" i="1" dirty="0">
                <a:solidFill>
                  <a:schemeClr val="tx1">
                    <a:alpha val="75000"/>
                  </a:schemeClr>
                </a:solidFill>
                <a:latin typeface="Calibri"/>
                <a:cs typeface="Calibri"/>
              </a:rPr>
              <a:t>Missing Piece survey, 2013</a:t>
            </a:r>
            <a:endParaRPr lang="uk-UA" sz="1400" dirty="0">
              <a:solidFill>
                <a:srgbClr val="0078C0"/>
              </a:solidFill>
              <a:latin typeface="Calibri"/>
              <a:cs typeface="Calibri"/>
            </a:endParaRPr>
          </a:p>
        </p:txBody>
      </p:sp>
      <p:sp>
        <p:nvSpPr>
          <p:cNvPr id="73" name="TextBox 72"/>
          <p:cNvSpPr txBox="1"/>
          <p:nvPr/>
        </p:nvSpPr>
        <p:spPr>
          <a:xfrm>
            <a:off x="8102413" y="9372600"/>
            <a:ext cx="9956987" cy="2492990"/>
          </a:xfrm>
          <a:prstGeom prst="rect">
            <a:avLst/>
          </a:prstGeom>
          <a:noFill/>
        </p:spPr>
        <p:txBody>
          <a:bodyPr wrap="square" rtlCol="0">
            <a:spAutoFit/>
          </a:bodyPr>
          <a:lstStyle/>
          <a:p>
            <a:r>
              <a:rPr lang="en-US" sz="4000" b="1" dirty="0">
                <a:solidFill>
                  <a:srgbClr val="0078C0"/>
                </a:solidFill>
                <a:cs typeface="Calibri"/>
              </a:rPr>
              <a:t>parents</a:t>
            </a:r>
          </a:p>
          <a:p>
            <a:r>
              <a:rPr lang="en-US" sz="2800" dirty="0">
                <a:solidFill>
                  <a:srgbClr val="0078C0"/>
                </a:solidFill>
                <a:cs typeface="Calibri"/>
              </a:rPr>
              <a:t>3 out of 5 </a:t>
            </a:r>
            <a:r>
              <a:rPr lang="en-US" sz="2800" dirty="0">
                <a:solidFill>
                  <a:srgbClr val="0078C0">
                    <a:alpha val="75000"/>
                  </a:srgbClr>
                </a:solidFill>
                <a:cs typeface="Calibri"/>
              </a:rPr>
              <a:t>give</a:t>
            </a:r>
            <a:r>
              <a:rPr lang="en-US" sz="2800" dirty="0">
                <a:solidFill>
                  <a:srgbClr val="253746">
                    <a:alpha val="75000"/>
                  </a:srgbClr>
                </a:solidFill>
                <a:cs typeface="Calibri"/>
              </a:rPr>
              <a:t> </a:t>
            </a:r>
            <a:r>
              <a:rPr lang="en-US" sz="2800" dirty="0">
                <a:solidFill>
                  <a:srgbClr val="0070C0"/>
                </a:solidFill>
                <a:cs typeface="Calibri"/>
              </a:rPr>
              <a:t>greater importance to their children being happy &amp; not overly stressed, </a:t>
            </a:r>
            <a:r>
              <a:rPr lang="en-US" sz="2800" dirty="0">
                <a:solidFill>
                  <a:schemeClr val="tx1">
                    <a:alpha val="75000"/>
                  </a:schemeClr>
                </a:solidFill>
                <a:cs typeface="Calibri"/>
              </a:rPr>
              <a:t>than doing well in school</a:t>
            </a:r>
            <a:r>
              <a:rPr lang="en-US" sz="2400" dirty="0"/>
              <a:t>			                                             </a:t>
            </a:r>
            <a:r>
              <a:rPr lang="en-US" sz="1400" i="1" dirty="0">
                <a:solidFill>
                  <a:schemeClr val="tx1">
                    <a:alpha val="75000"/>
                  </a:schemeClr>
                </a:solidFill>
                <a:cs typeface="Calibri"/>
              </a:rPr>
              <a:t>Learning Heroes Parent Survey</a:t>
            </a:r>
            <a:r>
              <a:rPr lang="en-US" sz="1400" i="1" dirty="0">
                <a:solidFill>
                  <a:schemeClr val="tx1">
                    <a:alpha val="75000"/>
                  </a:schemeClr>
                </a:solidFill>
                <a:latin typeface="Calibri"/>
                <a:cs typeface="Calibri"/>
              </a:rPr>
              <a:t>, 2017</a:t>
            </a:r>
          </a:p>
          <a:p>
            <a:endParaRPr lang="uk-UA" sz="3600" dirty="0">
              <a:solidFill>
                <a:srgbClr val="253746">
                  <a:alpha val="75000"/>
                </a:srgbClr>
              </a:solidFill>
              <a:latin typeface="+mj-lt"/>
            </a:endParaRPr>
          </a:p>
        </p:txBody>
      </p:sp>
      <p:sp>
        <p:nvSpPr>
          <p:cNvPr id="28" name="Freeform 29"/>
          <p:cNvSpPr>
            <a:spLocks noEditPoints="1"/>
          </p:cNvSpPr>
          <p:nvPr/>
        </p:nvSpPr>
        <p:spPr bwMode="auto">
          <a:xfrm>
            <a:off x="6858000" y="2086894"/>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29" name="Freeform 29"/>
          <p:cNvSpPr>
            <a:spLocks noEditPoints="1"/>
          </p:cNvSpPr>
          <p:nvPr/>
        </p:nvSpPr>
        <p:spPr bwMode="auto">
          <a:xfrm>
            <a:off x="6858000" y="3839494"/>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30" name="Freeform 29"/>
          <p:cNvSpPr>
            <a:spLocks noEditPoints="1"/>
          </p:cNvSpPr>
          <p:nvPr/>
        </p:nvSpPr>
        <p:spPr bwMode="auto">
          <a:xfrm>
            <a:off x="6934200" y="7924800"/>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31" name="Freeform 29"/>
          <p:cNvSpPr>
            <a:spLocks noEditPoints="1"/>
          </p:cNvSpPr>
          <p:nvPr/>
        </p:nvSpPr>
        <p:spPr bwMode="auto">
          <a:xfrm>
            <a:off x="6934200" y="9601200"/>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22" name="TextBox 21"/>
          <p:cNvSpPr txBox="1"/>
          <p:nvPr/>
        </p:nvSpPr>
        <p:spPr>
          <a:xfrm>
            <a:off x="8102413" y="5867400"/>
            <a:ext cx="9423587" cy="2308324"/>
          </a:xfrm>
          <a:prstGeom prst="rect">
            <a:avLst/>
          </a:prstGeom>
          <a:noFill/>
        </p:spPr>
        <p:txBody>
          <a:bodyPr wrap="square" rtlCol="0">
            <a:spAutoFit/>
          </a:bodyPr>
          <a:lstStyle/>
          <a:p>
            <a:r>
              <a:rPr lang="en-US" sz="4000" b="1" dirty="0">
                <a:solidFill>
                  <a:srgbClr val="0070C0"/>
                </a:solidFill>
                <a:cs typeface="Calibri"/>
              </a:rPr>
              <a:t>principals</a:t>
            </a:r>
            <a:br>
              <a:rPr lang="en-US" sz="4000" dirty="0">
                <a:solidFill>
                  <a:schemeClr val="bg1">
                    <a:lumMod val="50000"/>
                  </a:schemeClr>
                </a:solidFill>
                <a:cs typeface="Calibri"/>
              </a:rPr>
            </a:br>
            <a:r>
              <a:rPr lang="en-US" sz="2800" dirty="0">
                <a:solidFill>
                  <a:schemeClr val="bg1">
                    <a:lumMod val="50000"/>
                  </a:schemeClr>
                </a:solidFill>
                <a:cs typeface="Calibri"/>
              </a:rPr>
              <a:t>95% are committed to developing </a:t>
            </a:r>
            <a:r>
              <a:rPr lang="en-US" sz="2800" dirty="0">
                <a:solidFill>
                  <a:srgbClr val="0070C0"/>
                </a:solidFill>
                <a:cs typeface="Calibri"/>
              </a:rPr>
              <a:t>students’ social and emotional skills in their schools </a:t>
            </a:r>
            <a:br>
              <a:rPr lang="en-US" sz="2800" dirty="0">
                <a:solidFill>
                  <a:srgbClr val="0070C0"/>
                </a:solidFill>
                <a:cs typeface="Calibri"/>
              </a:rPr>
            </a:br>
            <a:r>
              <a:rPr lang="en-US" sz="2400" dirty="0">
                <a:solidFill>
                  <a:srgbClr val="0070C0"/>
                </a:solidFill>
              </a:rPr>
              <a:t>                                                                                    </a:t>
            </a:r>
            <a:r>
              <a:rPr lang="en-US" sz="1400" i="1" dirty="0">
                <a:solidFill>
                  <a:schemeClr val="tx1">
                    <a:lumMod val="50000"/>
                    <a:alpha val="74000"/>
                  </a:schemeClr>
                </a:solidFill>
                <a:cs typeface="Calibri"/>
              </a:rPr>
              <a:t>Ready to Lead </a:t>
            </a:r>
            <a:r>
              <a:rPr lang="en-US" sz="1400" i="1" dirty="0">
                <a:solidFill>
                  <a:schemeClr val="tx1">
                    <a:lumMod val="50000"/>
                    <a:alpha val="74000"/>
                  </a:schemeClr>
                </a:solidFill>
                <a:latin typeface="Calibri"/>
                <a:cs typeface="Calibri"/>
              </a:rPr>
              <a:t>survey, 2017</a:t>
            </a:r>
          </a:p>
          <a:p>
            <a:endParaRPr lang="uk-UA" sz="2400" b="1" dirty="0">
              <a:solidFill>
                <a:srgbClr val="0070C0"/>
              </a:solidFill>
              <a:latin typeface="+mj-lt"/>
            </a:endParaRPr>
          </a:p>
        </p:txBody>
      </p:sp>
      <p:sp>
        <p:nvSpPr>
          <p:cNvPr id="23" name="Freeform 29"/>
          <p:cNvSpPr>
            <a:spLocks noEditPoints="1"/>
          </p:cNvSpPr>
          <p:nvPr/>
        </p:nvSpPr>
        <p:spPr bwMode="auto">
          <a:xfrm>
            <a:off x="6858000" y="6038344"/>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24" name="TextBox 23">
            <a:extLst>
              <a:ext uri="{FF2B5EF4-FFF2-40B4-BE49-F238E27FC236}">
                <a16:creationId xmlns:a16="http://schemas.microsoft.com/office/drawing/2014/main" id="{D910234B-A1B2-4A5B-83B6-D116F1DDC896}"/>
              </a:ext>
            </a:extLst>
          </p:cNvPr>
          <p:cNvSpPr txBox="1"/>
          <p:nvPr/>
        </p:nvSpPr>
        <p:spPr>
          <a:xfrm>
            <a:off x="8102413" y="11125200"/>
            <a:ext cx="10109387" cy="2646878"/>
          </a:xfrm>
          <a:prstGeom prst="rect">
            <a:avLst/>
          </a:prstGeom>
          <a:noFill/>
        </p:spPr>
        <p:txBody>
          <a:bodyPr wrap="square" rtlCol="0">
            <a:spAutoFit/>
          </a:bodyPr>
          <a:lstStyle/>
          <a:p>
            <a:r>
              <a:rPr lang="en-US" sz="4000" b="1" dirty="0">
                <a:solidFill>
                  <a:srgbClr val="0078C0"/>
                </a:solidFill>
                <a:cs typeface="Calibri"/>
              </a:rPr>
              <a:t>students</a:t>
            </a:r>
          </a:p>
          <a:p>
            <a:r>
              <a:rPr lang="en-US" sz="2800" dirty="0">
                <a:cs typeface="Calibri"/>
              </a:rPr>
              <a:t>The majority of high school and recent grads agree that </a:t>
            </a:r>
            <a:r>
              <a:rPr lang="en-US" sz="2800" dirty="0">
                <a:solidFill>
                  <a:srgbClr val="0078C0"/>
                </a:solidFill>
                <a:cs typeface="Calibri"/>
              </a:rPr>
              <a:t>going to a school that focuses on developing SEL skills would help better prepare them for life after high school              						</a:t>
            </a:r>
            <a:r>
              <a:rPr lang="en-US" sz="1400" i="1" dirty="0">
                <a:solidFill>
                  <a:schemeClr val="tx1">
                    <a:alpha val="75000"/>
                  </a:schemeClr>
                </a:solidFill>
                <a:cs typeface="Calibri"/>
              </a:rPr>
              <a:t>Respected Survey</a:t>
            </a:r>
            <a:r>
              <a:rPr lang="en-US" sz="1400" i="1" dirty="0">
                <a:solidFill>
                  <a:schemeClr val="tx1">
                    <a:alpha val="75000"/>
                  </a:schemeClr>
                </a:solidFill>
                <a:latin typeface="Calibri"/>
                <a:cs typeface="Calibri"/>
              </a:rPr>
              <a:t>, 2018</a:t>
            </a:r>
            <a:endParaRPr lang="uk-UA" sz="1400" dirty="0">
              <a:solidFill>
                <a:srgbClr val="253746">
                  <a:alpha val="75000"/>
                </a:srgbClr>
              </a:solidFill>
              <a:latin typeface="+mj-lt"/>
            </a:endParaRPr>
          </a:p>
        </p:txBody>
      </p:sp>
      <p:sp>
        <p:nvSpPr>
          <p:cNvPr id="25" name="Freeform 29">
            <a:extLst>
              <a:ext uri="{FF2B5EF4-FFF2-40B4-BE49-F238E27FC236}">
                <a16:creationId xmlns:a16="http://schemas.microsoft.com/office/drawing/2014/main" id="{CE421F2D-5B5F-4554-9CA5-4EC70D64E5D6}"/>
              </a:ext>
            </a:extLst>
          </p:cNvPr>
          <p:cNvSpPr>
            <a:spLocks noEditPoints="1"/>
          </p:cNvSpPr>
          <p:nvPr/>
        </p:nvSpPr>
        <p:spPr bwMode="auto">
          <a:xfrm>
            <a:off x="6934200" y="11353800"/>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101265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8153120" cy="1477328"/>
          </a:xfrm>
        </p:spPr>
        <p:txBody>
          <a:bodyPr/>
          <a:lstStyle/>
          <a:p>
            <a:r>
              <a:rPr lang="en-US" sz="5000" dirty="0">
                <a:solidFill>
                  <a:srgbClr val="0078C0"/>
                </a:solidFill>
                <a:cs typeface="Calibri"/>
              </a:rPr>
              <a:t>Employers</a:t>
            </a:r>
            <a:br>
              <a:rPr lang="en-US" sz="5000" dirty="0">
                <a:cs typeface="Calibri"/>
              </a:rPr>
            </a:br>
            <a:r>
              <a:rPr lang="en-US" sz="5000" dirty="0">
                <a:cs typeface="Calibri"/>
              </a:rPr>
              <a:t>value SEL</a:t>
            </a:r>
            <a:endParaRPr lang="uk-UA" sz="5000" dirty="0">
              <a:cs typeface="Calibri"/>
            </a:endParaRPr>
          </a:p>
        </p:txBody>
      </p:sp>
      <p:grpSp>
        <p:nvGrpSpPr>
          <p:cNvPr id="7" name="Group 6">
            <a:extLst>
              <a:ext uri="{FF2B5EF4-FFF2-40B4-BE49-F238E27FC236}">
                <a16:creationId xmlns:a16="http://schemas.microsoft.com/office/drawing/2014/main" id="{C83B0C5E-74E3-4141-B68C-27154E4CDFFD}"/>
              </a:ext>
            </a:extLst>
          </p:cNvPr>
          <p:cNvGrpSpPr/>
          <p:nvPr/>
        </p:nvGrpSpPr>
        <p:grpSpPr>
          <a:xfrm>
            <a:off x="2618930" y="2590800"/>
            <a:ext cx="11887060" cy="2282401"/>
            <a:chOff x="1931713" y="3330274"/>
            <a:chExt cx="11887060" cy="2282401"/>
          </a:xfrm>
        </p:grpSpPr>
        <p:sp>
          <p:nvSpPr>
            <p:cNvPr id="14" name="TextBox 13">
              <a:extLst>
                <a:ext uri="{FF2B5EF4-FFF2-40B4-BE49-F238E27FC236}">
                  <a16:creationId xmlns:a16="http://schemas.microsoft.com/office/drawing/2014/main" id="{406F292D-F502-4797-986F-0247135BC151}"/>
                </a:ext>
              </a:extLst>
            </p:cNvPr>
            <p:cNvSpPr txBox="1"/>
            <p:nvPr/>
          </p:nvSpPr>
          <p:spPr>
            <a:xfrm>
              <a:off x="4421801" y="3330274"/>
              <a:ext cx="9396972" cy="2154436"/>
            </a:xfrm>
            <a:prstGeom prst="rect">
              <a:avLst/>
            </a:prstGeom>
            <a:noFill/>
          </p:spPr>
          <p:txBody>
            <a:bodyPr wrap="square" rtlCol="0">
              <a:spAutoFit/>
            </a:bodyPr>
            <a:lstStyle/>
            <a:p>
              <a:r>
                <a:rPr lang="en-US" sz="3200" dirty="0">
                  <a:latin typeface="Roboto" panose="02000000000000000000" pitchFamily="2" charset="0"/>
                  <a:ea typeface="Roboto" panose="02000000000000000000" pitchFamily="2" charset="0"/>
                  <a:cs typeface="Calibri"/>
                </a:rPr>
                <a:t>Of surveyed executives say skills such as </a:t>
              </a:r>
              <a:r>
                <a:rPr lang="en-US" sz="3200" dirty="0">
                  <a:solidFill>
                    <a:srgbClr val="0078C0"/>
                  </a:solidFill>
                  <a:latin typeface="Roboto" panose="02000000000000000000" pitchFamily="2" charset="0"/>
                  <a:ea typeface="Roboto" panose="02000000000000000000" pitchFamily="2" charset="0"/>
                  <a:cs typeface="Calibri"/>
                </a:rPr>
                <a:t>problem-solving and communicating clearly </a:t>
              </a:r>
              <a:r>
                <a:rPr lang="en-US" sz="3200" dirty="0">
                  <a:latin typeface="Roboto" panose="02000000000000000000" pitchFamily="2" charset="0"/>
                  <a:ea typeface="Roboto" panose="02000000000000000000" pitchFamily="2" charset="0"/>
                  <a:cs typeface="Calibri"/>
                </a:rPr>
                <a:t>are equally or more important than technical skills</a:t>
              </a:r>
            </a:p>
            <a:p>
              <a:endParaRPr lang="en-US" sz="2400" i="1" dirty="0">
                <a:solidFill>
                  <a:schemeClr val="tx1">
                    <a:lumMod val="50000"/>
                    <a:alpha val="74000"/>
                  </a:schemeClr>
                </a:solidFill>
                <a:latin typeface="Roboto" panose="02000000000000000000" pitchFamily="2" charset="0"/>
                <a:ea typeface="Roboto" panose="02000000000000000000" pitchFamily="2" charset="0"/>
                <a:cs typeface="Calibri"/>
              </a:endParaRPr>
            </a:p>
            <a:p>
              <a:r>
                <a:rPr lang="en-US" sz="1400" i="1" dirty="0">
                  <a:solidFill>
                    <a:schemeClr val="tx1">
                      <a:lumMod val="50000"/>
                      <a:alpha val="74000"/>
                    </a:schemeClr>
                  </a:solidFill>
                  <a:latin typeface="Roboto" panose="02000000000000000000" pitchFamily="2" charset="0"/>
                  <a:ea typeface="Roboto" panose="02000000000000000000" pitchFamily="2" charset="0"/>
                  <a:cs typeface="Calibri"/>
                </a:rPr>
                <a:t>National Bureau of Economic Research, 2015</a:t>
              </a:r>
            </a:p>
          </p:txBody>
        </p:sp>
        <p:grpSp>
          <p:nvGrpSpPr>
            <p:cNvPr id="9" name="Group 8">
              <a:extLst>
                <a:ext uri="{FF2B5EF4-FFF2-40B4-BE49-F238E27FC236}">
                  <a16:creationId xmlns:a16="http://schemas.microsoft.com/office/drawing/2014/main" id="{7CE96789-4BFD-4AA8-9B2B-1F9DB1265D3A}"/>
                </a:ext>
              </a:extLst>
            </p:cNvPr>
            <p:cNvGrpSpPr/>
            <p:nvPr/>
          </p:nvGrpSpPr>
          <p:grpSpPr>
            <a:xfrm>
              <a:off x="1931713" y="3356854"/>
              <a:ext cx="3633228" cy="2255821"/>
              <a:chOff x="1931713" y="3356854"/>
              <a:chExt cx="3633228" cy="2255821"/>
            </a:xfrm>
          </p:grpSpPr>
          <p:sp>
            <p:nvSpPr>
              <p:cNvPr id="10" name="Title 1">
                <a:extLst>
                  <a:ext uri="{FF2B5EF4-FFF2-40B4-BE49-F238E27FC236}">
                    <a16:creationId xmlns:a16="http://schemas.microsoft.com/office/drawing/2014/main" id="{382EAD66-C2E0-4AC2-AD56-CD2864F6121E}"/>
                  </a:ext>
                </a:extLst>
              </p:cNvPr>
              <p:cNvSpPr txBox="1">
                <a:spLocks/>
              </p:cNvSpPr>
              <p:nvPr/>
            </p:nvSpPr>
            <p:spPr>
              <a:xfrm>
                <a:off x="2189682" y="4239790"/>
                <a:ext cx="3375259" cy="923330"/>
              </a:xfrm>
              <a:prstGeom prst="rect">
                <a:avLst/>
              </a:prstGeom>
              <a:noFill/>
            </p:spPr>
            <p:txBody>
              <a:bodyPr wrap="square" rtlCol="0">
                <a:spAutoFit/>
              </a:bodyPr>
              <a:lstStyle>
                <a:lvl1pPr algn="l" defTabSz="18288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6000" dirty="0">
                    <a:solidFill>
                      <a:srgbClr val="0078C0"/>
                    </a:solidFill>
                    <a:latin typeface="Arial Narrow" panose="020B0606020202030204" pitchFamily="34" charset="0"/>
                    <a:cs typeface="Calibri"/>
                  </a:rPr>
                  <a:t>92%</a:t>
                </a:r>
                <a:endParaRPr lang="en-US" sz="6000" dirty="0">
                  <a:latin typeface="Arial Narrow" panose="020B0606020202030204" pitchFamily="34" charset="0"/>
                  <a:cs typeface="Calibri"/>
                </a:endParaRPr>
              </a:p>
            </p:txBody>
          </p:sp>
          <p:grpSp>
            <p:nvGrpSpPr>
              <p:cNvPr id="11" name="Group 10">
                <a:extLst>
                  <a:ext uri="{FF2B5EF4-FFF2-40B4-BE49-F238E27FC236}">
                    <a16:creationId xmlns:a16="http://schemas.microsoft.com/office/drawing/2014/main" id="{E523C846-1020-4534-A5BB-974346E5FC53}"/>
                  </a:ext>
                </a:extLst>
              </p:cNvPr>
              <p:cNvGrpSpPr/>
              <p:nvPr/>
            </p:nvGrpSpPr>
            <p:grpSpPr>
              <a:xfrm>
                <a:off x="1931713" y="3356854"/>
                <a:ext cx="1981200" cy="2255821"/>
                <a:chOff x="2743200" y="3916379"/>
                <a:chExt cx="1981200" cy="2255821"/>
              </a:xfrm>
            </p:grpSpPr>
            <p:sp>
              <p:nvSpPr>
                <p:cNvPr id="12" name="Oval 11">
                  <a:extLst>
                    <a:ext uri="{FF2B5EF4-FFF2-40B4-BE49-F238E27FC236}">
                      <a16:creationId xmlns:a16="http://schemas.microsoft.com/office/drawing/2014/main" id="{998B145B-C186-4074-8BA0-C49858F5C89A}"/>
                    </a:ext>
                  </a:extLst>
                </p:cNvPr>
                <p:cNvSpPr/>
                <p:nvPr/>
              </p:nvSpPr>
              <p:spPr>
                <a:xfrm>
                  <a:off x="2743200" y="4191000"/>
                  <a:ext cx="1981200" cy="1981200"/>
                </a:xfrm>
                <a:prstGeom prst="ellipse">
                  <a:avLst/>
                </a:prstGeom>
                <a:noFill/>
                <a:ln w="279400">
                  <a:solidFill>
                    <a:srgbClr val="0078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3" name="Rectangle: Rounded Corners 12">
                  <a:extLst>
                    <a:ext uri="{FF2B5EF4-FFF2-40B4-BE49-F238E27FC236}">
                      <a16:creationId xmlns:a16="http://schemas.microsoft.com/office/drawing/2014/main" id="{F5158B4E-B307-4A05-ACAD-63CD8CB2E064}"/>
                    </a:ext>
                  </a:extLst>
                </p:cNvPr>
                <p:cNvSpPr/>
                <p:nvPr/>
              </p:nvSpPr>
              <p:spPr>
                <a:xfrm rot="20100762">
                  <a:off x="3304618" y="3916379"/>
                  <a:ext cx="303771" cy="5215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TextBox 2">
            <a:extLst>
              <a:ext uri="{FF2B5EF4-FFF2-40B4-BE49-F238E27FC236}">
                <a16:creationId xmlns:a16="http://schemas.microsoft.com/office/drawing/2014/main" id="{A770FE17-F998-A44B-8B72-A989E69FA007}"/>
              </a:ext>
            </a:extLst>
          </p:cNvPr>
          <p:cNvSpPr txBox="1"/>
          <p:nvPr/>
        </p:nvSpPr>
        <p:spPr>
          <a:xfrm>
            <a:off x="1169894" y="6007628"/>
            <a:ext cx="16051306" cy="6848029"/>
          </a:xfrm>
          <a:prstGeom prst="rect">
            <a:avLst/>
          </a:prstGeom>
          <a:noFill/>
        </p:spPr>
        <p:txBody>
          <a:bodyPr wrap="square" rtlCol="0">
            <a:spAutoFit/>
          </a:bodyPr>
          <a:lstStyle/>
          <a:p>
            <a:r>
              <a:rPr lang="en-US" sz="3200" dirty="0"/>
              <a:t>The Top 10 skills identified by the World Economic Forum all </a:t>
            </a:r>
            <a:r>
              <a:rPr lang="en-US" sz="3200" dirty="0">
                <a:solidFill>
                  <a:srgbClr val="0078C0"/>
                </a:solidFill>
              </a:rPr>
              <a:t>involve social and emotional competence.</a:t>
            </a:r>
            <a:endParaRPr lang="en-US" sz="3200" dirty="0"/>
          </a:p>
          <a:p>
            <a:endParaRPr lang="en-US" sz="3200" dirty="0"/>
          </a:p>
          <a:p>
            <a:endParaRPr lang="en-US" sz="3200" dirty="0"/>
          </a:p>
          <a:p>
            <a:endParaRPr lang="en-US" dirty="0"/>
          </a:p>
          <a:p>
            <a:endParaRPr lang="en-US" dirty="0"/>
          </a:p>
          <a:p>
            <a:endParaRPr lang="en-US" dirty="0"/>
          </a:p>
          <a:p>
            <a:endParaRPr lang="en-US" dirty="0"/>
          </a:p>
          <a:p>
            <a:endParaRPr lang="en-US" dirty="0"/>
          </a:p>
          <a:p>
            <a:endParaRPr lang="en-US" dirty="0"/>
          </a:p>
          <a:p>
            <a:endParaRPr lang="en-US" dirty="0"/>
          </a:p>
          <a:p>
            <a:r>
              <a:rPr lang="en-US" dirty="0"/>
              <a:t>And research shows that social and emotional skills and attitudes also contribute to the other skills such as critical thinking.</a:t>
            </a:r>
          </a:p>
          <a:p>
            <a:endParaRPr lang="en-US" dirty="0"/>
          </a:p>
          <a:p>
            <a:endParaRPr lang="en-US" dirty="0"/>
          </a:p>
          <a:p>
            <a:r>
              <a:rPr lang="en-US" sz="1400" dirty="0"/>
              <a:t>           Source: Future of Jobs Report, World Economic Forum</a:t>
            </a:r>
          </a:p>
        </p:txBody>
      </p:sp>
      <p:sp>
        <p:nvSpPr>
          <p:cNvPr id="4" name="TextBox 3">
            <a:extLst>
              <a:ext uri="{FF2B5EF4-FFF2-40B4-BE49-F238E27FC236}">
                <a16:creationId xmlns:a16="http://schemas.microsoft.com/office/drawing/2014/main" id="{CD5BC5E0-DDFC-4245-899B-C4325487ED52}"/>
              </a:ext>
            </a:extLst>
          </p:cNvPr>
          <p:cNvSpPr txBox="1"/>
          <p:nvPr/>
        </p:nvSpPr>
        <p:spPr>
          <a:xfrm>
            <a:off x="2286000" y="7238999"/>
            <a:ext cx="6336736" cy="4114799"/>
          </a:xfrm>
          <a:prstGeom prst="rect">
            <a:avLst/>
          </a:prstGeom>
          <a:noFill/>
        </p:spPr>
        <p:txBody>
          <a:bodyPr wrap="square" numCol="1" rtlCol="0">
            <a:noAutofit/>
          </a:bodyPr>
          <a:lstStyle/>
          <a:p>
            <a:pPr marL="514350" indent="-514350">
              <a:lnSpc>
                <a:spcPct val="150000"/>
              </a:lnSpc>
              <a:buFont typeface="+mj-lt"/>
              <a:buAutoNum type="arabicPeriod"/>
            </a:pPr>
            <a:r>
              <a:rPr lang="en-US" b="1" dirty="0">
                <a:solidFill>
                  <a:srgbClr val="0078C0"/>
                </a:solidFill>
              </a:rPr>
              <a:t>Complex problem solving</a:t>
            </a:r>
          </a:p>
          <a:p>
            <a:pPr marL="514350" indent="-514350">
              <a:lnSpc>
                <a:spcPct val="150000"/>
              </a:lnSpc>
              <a:buFont typeface="+mj-lt"/>
              <a:buAutoNum type="arabicPeriod"/>
            </a:pPr>
            <a:r>
              <a:rPr lang="en-US" b="1" dirty="0">
                <a:solidFill>
                  <a:srgbClr val="0078C0"/>
                </a:solidFill>
              </a:rPr>
              <a:t>Critical thinking</a:t>
            </a:r>
          </a:p>
          <a:p>
            <a:pPr marL="514350" indent="-514350">
              <a:lnSpc>
                <a:spcPct val="150000"/>
              </a:lnSpc>
              <a:buFont typeface="+mj-lt"/>
              <a:buAutoNum type="arabicPeriod"/>
            </a:pPr>
            <a:r>
              <a:rPr lang="en-US" b="1" dirty="0">
                <a:solidFill>
                  <a:srgbClr val="0078C0"/>
                </a:solidFill>
              </a:rPr>
              <a:t>Creativity</a:t>
            </a:r>
          </a:p>
          <a:p>
            <a:pPr marL="514350" indent="-514350">
              <a:lnSpc>
                <a:spcPct val="150000"/>
              </a:lnSpc>
              <a:buFont typeface="+mj-lt"/>
              <a:buAutoNum type="arabicPeriod"/>
            </a:pPr>
            <a:r>
              <a:rPr lang="en-US" b="1" dirty="0">
                <a:solidFill>
                  <a:srgbClr val="0078C0"/>
                </a:solidFill>
              </a:rPr>
              <a:t>People management</a:t>
            </a:r>
          </a:p>
          <a:p>
            <a:pPr marL="514350" indent="-514350">
              <a:lnSpc>
                <a:spcPct val="150000"/>
              </a:lnSpc>
              <a:buFont typeface="+mj-lt"/>
              <a:buAutoNum type="arabicPeriod"/>
            </a:pPr>
            <a:r>
              <a:rPr lang="en-US" b="1" dirty="0">
                <a:solidFill>
                  <a:srgbClr val="0078C0"/>
                </a:solidFill>
              </a:rPr>
              <a:t>Coordinating with others</a:t>
            </a:r>
          </a:p>
        </p:txBody>
      </p:sp>
      <p:sp>
        <p:nvSpPr>
          <p:cNvPr id="15" name="TextBox 14">
            <a:extLst>
              <a:ext uri="{FF2B5EF4-FFF2-40B4-BE49-F238E27FC236}">
                <a16:creationId xmlns:a16="http://schemas.microsoft.com/office/drawing/2014/main" id="{2AF8D2C7-694A-CD41-B825-B6C8E864E457}"/>
              </a:ext>
            </a:extLst>
          </p:cNvPr>
          <p:cNvSpPr txBox="1"/>
          <p:nvPr/>
        </p:nvSpPr>
        <p:spPr>
          <a:xfrm>
            <a:off x="10404703" y="7239000"/>
            <a:ext cx="6336736" cy="4114799"/>
          </a:xfrm>
          <a:prstGeom prst="rect">
            <a:avLst/>
          </a:prstGeom>
          <a:noFill/>
        </p:spPr>
        <p:txBody>
          <a:bodyPr wrap="square" numCol="1" rtlCol="0">
            <a:noAutofit/>
          </a:bodyPr>
          <a:lstStyle/>
          <a:p>
            <a:pPr marL="514350" indent="-514350">
              <a:lnSpc>
                <a:spcPct val="150000"/>
              </a:lnSpc>
              <a:buFont typeface="+mj-lt"/>
              <a:buAutoNum type="arabicPeriod" startAt="6"/>
            </a:pPr>
            <a:r>
              <a:rPr lang="en-US" b="1" dirty="0">
                <a:solidFill>
                  <a:srgbClr val="0078C0"/>
                </a:solidFill>
              </a:rPr>
              <a:t>Emotional intelligence</a:t>
            </a:r>
          </a:p>
          <a:p>
            <a:pPr marL="514350" indent="-514350">
              <a:lnSpc>
                <a:spcPct val="150000"/>
              </a:lnSpc>
              <a:buFont typeface="+mj-lt"/>
              <a:buAutoNum type="arabicPeriod" startAt="6"/>
            </a:pPr>
            <a:r>
              <a:rPr lang="en-US" b="1" dirty="0">
                <a:solidFill>
                  <a:srgbClr val="0078C0"/>
                </a:solidFill>
              </a:rPr>
              <a:t>Judgment and decision-making</a:t>
            </a:r>
          </a:p>
          <a:p>
            <a:pPr marL="514350" indent="-514350">
              <a:lnSpc>
                <a:spcPct val="150000"/>
              </a:lnSpc>
              <a:buFont typeface="+mj-lt"/>
              <a:buAutoNum type="arabicPeriod" startAt="6"/>
            </a:pPr>
            <a:r>
              <a:rPr lang="en-US" b="1" dirty="0">
                <a:solidFill>
                  <a:srgbClr val="0078C0"/>
                </a:solidFill>
              </a:rPr>
              <a:t>Service orientation</a:t>
            </a:r>
          </a:p>
          <a:p>
            <a:pPr marL="514350" indent="-514350">
              <a:lnSpc>
                <a:spcPct val="150000"/>
              </a:lnSpc>
              <a:buFont typeface="+mj-lt"/>
              <a:buAutoNum type="arabicPeriod" startAt="6"/>
            </a:pPr>
            <a:r>
              <a:rPr lang="en-US" b="1" dirty="0">
                <a:solidFill>
                  <a:srgbClr val="0078C0"/>
                </a:solidFill>
              </a:rPr>
              <a:t>Negotiation</a:t>
            </a:r>
          </a:p>
          <a:p>
            <a:pPr marL="514350" indent="-514350">
              <a:lnSpc>
                <a:spcPct val="150000"/>
              </a:lnSpc>
              <a:buFont typeface="+mj-lt"/>
              <a:buAutoNum type="arabicPeriod" startAt="6"/>
            </a:pPr>
            <a:r>
              <a:rPr lang="en-US" b="1" dirty="0">
                <a:solidFill>
                  <a:srgbClr val="0078C0"/>
                </a:solidFill>
              </a:rPr>
              <a:t>Cognitive flexibility</a:t>
            </a:r>
          </a:p>
        </p:txBody>
      </p:sp>
      <p:pic>
        <p:nvPicPr>
          <p:cNvPr id="17" name="Picture 16">
            <a:extLst>
              <a:ext uri="{FF2B5EF4-FFF2-40B4-BE49-F238E27FC236}">
                <a16:creationId xmlns:a16="http://schemas.microsoft.com/office/drawing/2014/main" id="{29A76338-B14B-C144-9597-7F5BAA00A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7421971"/>
            <a:ext cx="1969066" cy="2712629"/>
          </a:xfrm>
          <a:prstGeom prst="rect">
            <a:avLst/>
          </a:prstGeom>
        </p:spPr>
      </p:pic>
    </p:spTree>
    <p:extLst>
      <p:ext uri="{BB962C8B-B14F-4D97-AF65-F5344CB8AC3E}">
        <p14:creationId xmlns:p14="http://schemas.microsoft.com/office/powerpoint/2010/main" val="312020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8153120" cy="1490152"/>
          </a:xfrm>
        </p:spPr>
        <p:txBody>
          <a:bodyPr/>
          <a:lstStyle/>
          <a:p>
            <a:r>
              <a:rPr lang="en-US" sz="5000" dirty="0">
                <a:solidFill>
                  <a:srgbClr val="0078C0"/>
                </a:solidFill>
                <a:cs typeface="Calibri"/>
              </a:rPr>
              <a:t>Employers</a:t>
            </a:r>
            <a:br>
              <a:rPr lang="en-US" sz="5000" dirty="0">
                <a:solidFill>
                  <a:srgbClr val="0078C0"/>
                </a:solidFill>
                <a:cs typeface="Calibri"/>
              </a:rPr>
            </a:br>
            <a:r>
              <a:rPr lang="en-US" sz="5000" dirty="0">
                <a:cs typeface="Calibri"/>
              </a:rPr>
              <a:t>value SEL</a:t>
            </a:r>
            <a:endParaRPr lang="uk-UA" sz="5000" dirty="0">
              <a:cs typeface="Calibri"/>
            </a:endParaRPr>
          </a:p>
        </p:txBody>
      </p:sp>
      <p:sp>
        <p:nvSpPr>
          <p:cNvPr id="3" name="TextBox 2">
            <a:extLst>
              <a:ext uri="{FF2B5EF4-FFF2-40B4-BE49-F238E27FC236}">
                <a16:creationId xmlns:a16="http://schemas.microsoft.com/office/drawing/2014/main" id="{F54DF2CE-63DF-4710-9F4B-74025BA86347}"/>
              </a:ext>
            </a:extLst>
          </p:cNvPr>
          <p:cNvSpPr txBox="1"/>
          <p:nvPr/>
        </p:nvSpPr>
        <p:spPr>
          <a:xfrm>
            <a:off x="7124702" y="3431702"/>
            <a:ext cx="9982200" cy="1569660"/>
          </a:xfrm>
          <a:prstGeom prst="rect">
            <a:avLst/>
          </a:prstGeom>
          <a:noFill/>
        </p:spPr>
        <p:txBody>
          <a:bodyPr wrap="square" rtlCol="0">
            <a:spAutoFit/>
          </a:bodyPr>
          <a:lstStyle/>
          <a:p>
            <a:r>
              <a:rPr lang="en-US" sz="3200" dirty="0"/>
              <a:t>7 top characteristics of success at the company are all soft skills, such as communicating and listening well; possessing insights into others; and having empathy.</a:t>
            </a:r>
          </a:p>
        </p:txBody>
      </p:sp>
      <p:grpSp>
        <p:nvGrpSpPr>
          <p:cNvPr id="9" name="Group 8">
            <a:extLst>
              <a:ext uri="{FF2B5EF4-FFF2-40B4-BE49-F238E27FC236}">
                <a16:creationId xmlns:a16="http://schemas.microsoft.com/office/drawing/2014/main" id="{D2BDDD0C-D412-497D-A15C-E0FA9B3121DC}"/>
              </a:ext>
            </a:extLst>
          </p:cNvPr>
          <p:cNvGrpSpPr/>
          <p:nvPr/>
        </p:nvGrpSpPr>
        <p:grpSpPr>
          <a:xfrm>
            <a:off x="1981200" y="4038600"/>
            <a:ext cx="4191000" cy="6770119"/>
            <a:chOff x="1066800" y="3431273"/>
            <a:chExt cx="4191000" cy="6770119"/>
          </a:xfrm>
        </p:grpSpPr>
        <p:pic>
          <p:nvPicPr>
            <p:cNvPr id="4" name="Picture 3">
              <a:extLst>
                <a:ext uri="{FF2B5EF4-FFF2-40B4-BE49-F238E27FC236}">
                  <a16:creationId xmlns:a16="http://schemas.microsoft.com/office/drawing/2014/main" id="{3A87BFBD-2235-E44F-BB55-42953F951845}"/>
                </a:ext>
              </a:extLst>
            </p:cNvPr>
            <p:cNvPicPr>
              <a:picLocks noChangeAspect="1"/>
            </p:cNvPicPr>
            <p:nvPr/>
          </p:nvPicPr>
          <p:blipFill rotWithShape="1">
            <a:blip r:embed="rId3"/>
            <a:srcRect t="23000" b="20000"/>
            <a:stretch/>
          </p:blipFill>
          <p:spPr>
            <a:xfrm>
              <a:off x="1066800" y="3431273"/>
              <a:ext cx="4191000" cy="1592580"/>
            </a:xfrm>
            <a:prstGeom prst="rect">
              <a:avLst/>
            </a:prstGeom>
          </p:spPr>
        </p:pic>
        <p:pic>
          <p:nvPicPr>
            <p:cNvPr id="5" name="Picture 4">
              <a:extLst>
                <a:ext uri="{FF2B5EF4-FFF2-40B4-BE49-F238E27FC236}">
                  <a16:creationId xmlns:a16="http://schemas.microsoft.com/office/drawing/2014/main" id="{66D0643A-7CC1-674C-B92B-211FF27B1D59}"/>
                </a:ext>
              </a:extLst>
            </p:cNvPr>
            <p:cNvPicPr>
              <a:picLocks noChangeAspect="1"/>
            </p:cNvPicPr>
            <p:nvPr/>
          </p:nvPicPr>
          <p:blipFill>
            <a:blip r:embed="rId4"/>
            <a:stretch>
              <a:fillRect/>
            </a:stretch>
          </p:blipFill>
          <p:spPr>
            <a:xfrm>
              <a:off x="1087016" y="5311531"/>
              <a:ext cx="4170784" cy="1665258"/>
            </a:xfrm>
            <a:prstGeom prst="rect">
              <a:avLst/>
            </a:prstGeom>
          </p:spPr>
        </p:pic>
        <p:pic>
          <p:nvPicPr>
            <p:cNvPr id="6" name="Picture 5">
              <a:extLst>
                <a:ext uri="{FF2B5EF4-FFF2-40B4-BE49-F238E27FC236}">
                  <a16:creationId xmlns:a16="http://schemas.microsoft.com/office/drawing/2014/main" id="{ED15DB4D-E36A-5342-8B71-51D9AC87EB6B}"/>
                </a:ext>
              </a:extLst>
            </p:cNvPr>
            <p:cNvPicPr>
              <a:picLocks noChangeAspect="1"/>
            </p:cNvPicPr>
            <p:nvPr/>
          </p:nvPicPr>
          <p:blipFill>
            <a:blip r:embed="rId5"/>
            <a:stretch>
              <a:fillRect/>
            </a:stretch>
          </p:blipFill>
          <p:spPr>
            <a:xfrm>
              <a:off x="1193800" y="7153392"/>
              <a:ext cx="4064000" cy="3048000"/>
            </a:xfrm>
            <a:prstGeom prst="rect">
              <a:avLst/>
            </a:prstGeom>
          </p:spPr>
        </p:pic>
      </p:grpSp>
      <p:sp>
        <p:nvSpPr>
          <p:cNvPr id="7" name="TextBox 6">
            <a:extLst>
              <a:ext uri="{FF2B5EF4-FFF2-40B4-BE49-F238E27FC236}">
                <a16:creationId xmlns:a16="http://schemas.microsoft.com/office/drawing/2014/main" id="{E1CC79E2-CECC-E144-B70F-255E894C8BFB}"/>
              </a:ext>
            </a:extLst>
          </p:cNvPr>
          <p:cNvSpPr txBox="1"/>
          <p:nvPr/>
        </p:nvSpPr>
        <p:spPr>
          <a:xfrm>
            <a:off x="7124702" y="6272252"/>
            <a:ext cx="9982200" cy="1077218"/>
          </a:xfrm>
          <a:prstGeom prst="rect">
            <a:avLst/>
          </a:prstGeom>
          <a:noFill/>
        </p:spPr>
        <p:txBody>
          <a:bodyPr wrap="square" rtlCol="0">
            <a:spAutoFit/>
          </a:bodyPr>
          <a:lstStyle/>
          <a:p>
            <a:r>
              <a:rPr lang="en-US" sz="3200" dirty="0"/>
              <a:t>Priorities: Conflict resolution, leadership, and civic engagement</a:t>
            </a:r>
          </a:p>
        </p:txBody>
      </p:sp>
      <p:sp>
        <p:nvSpPr>
          <p:cNvPr id="8" name="TextBox 7">
            <a:extLst>
              <a:ext uri="{FF2B5EF4-FFF2-40B4-BE49-F238E27FC236}">
                <a16:creationId xmlns:a16="http://schemas.microsoft.com/office/drawing/2014/main" id="{B354ACB3-9552-CB47-A307-B15949FE2D8F}"/>
              </a:ext>
            </a:extLst>
          </p:cNvPr>
          <p:cNvSpPr txBox="1"/>
          <p:nvPr/>
        </p:nvSpPr>
        <p:spPr>
          <a:xfrm>
            <a:off x="7124702" y="8746616"/>
            <a:ext cx="9982200" cy="2062103"/>
          </a:xfrm>
          <a:prstGeom prst="rect">
            <a:avLst/>
          </a:prstGeom>
          <a:noFill/>
        </p:spPr>
        <p:txBody>
          <a:bodyPr wrap="square" rtlCol="0">
            <a:spAutoFit/>
          </a:bodyPr>
          <a:lstStyle/>
          <a:p>
            <a:r>
              <a:rPr lang="en-US" sz="3200" b="1" dirty="0"/>
              <a:t>Wanted: Employees Who Can Shake Hands, Make Small Talk</a:t>
            </a:r>
          </a:p>
          <a:p>
            <a:r>
              <a:rPr lang="en-US" sz="3200" dirty="0"/>
              <a:t>Bank of America teaches empathy in-house; Subaru pays for soft-skills training (Dec. 10, 2018)</a:t>
            </a:r>
          </a:p>
        </p:txBody>
      </p:sp>
    </p:spTree>
    <p:extLst>
      <p:ext uri="{BB962C8B-B14F-4D97-AF65-F5344CB8AC3E}">
        <p14:creationId xmlns:p14="http://schemas.microsoft.com/office/powerpoint/2010/main" val="4872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13677900" cy="2169825"/>
          </a:xfrm>
        </p:spPr>
        <p:txBody>
          <a:bodyPr/>
          <a:lstStyle/>
          <a:p>
            <a:r>
              <a:rPr lang="en-US" sz="5000" dirty="0">
                <a:solidFill>
                  <a:srgbClr val="0078C0"/>
                </a:solidFill>
                <a:cs typeface="Calibri"/>
              </a:rPr>
              <a:t>Administrators, Parents, and Teachers</a:t>
            </a:r>
            <a:br>
              <a:rPr lang="en-US" sz="5000" dirty="0">
                <a:solidFill>
                  <a:srgbClr val="0078C0"/>
                </a:solidFill>
                <a:cs typeface="Calibri"/>
              </a:rPr>
            </a:br>
            <a:r>
              <a:rPr lang="en-US" sz="5000" dirty="0">
                <a:cs typeface="Calibri"/>
              </a:rPr>
              <a:t>value SEL</a:t>
            </a:r>
            <a:endParaRPr lang="uk-UA" sz="5000" dirty="0">
              <a:cs typeface="Calibri"/>
            </a:endParaRPr>
          </a:p>
        </p:txBody>
      </p:sp>
      <p:sp>
        <p:nvSpPr>
          <p:cNvPr id="8" name="TextBox 7">
            <a:extLst>
              <a:ext uri="{FF2B5EF4-FFF2-40B4-BE49-F238E27FC236}">
                <a16:creationId xmlns:a16="http://schemas.microsoft.com/office/drawing/2014/main" id="{B354ACB3-9552-CB47-A307-B15949FE2D8F}"/>
              </a:ext>
            </a:extLst>
          </p:cNvPr>
          <p:cNvSpPr txBox="1"/>
          <p:nvPr/>
        </p:nvSpPr>
        <p:spPr>
          <a:xfrm>
            <a:off x="1600200" y="2969806"/>
            <a:ext cx="14859000" cy="7248138"/>
          </a:xfrm>
          <a:prstGeom prst="rect">
            <a:avLst/>
          </a:prstGeom>
          <a:noFill/>
        </p:spPr>
        <p:txBody>
          <a:bodyPr wrap="square" rtlCol="0">
            <a:spAutoFit/>
          </a:bodyPr>
          <a:lstStyle/>
          <a:p>
            <a:r>
              <a:rPr lang="en-US" sz="4000" dirty="0">
                <a:latin typeface="Calibri" panose="020F0502020204030204" pitchFamily="34" charset="0"/>
              </a:rPr>
              <a:t>The overwhelming majority of administrators (</a:t>
            </a:r>
            <a:r>
              <a:rPr lang="en-US" sz="4000" dirty="0">
                <a:solidFill>
                  <a:srgbClr val="0078C0"/>
                </a:solidFill>
                <a:latin typeface="Calibri" panose="020F0502020204030204" pitchFamily="34" charset="0"/>
              </a:rPr>
              <a:t>96%</a:t>
            </a:r>
            <a:r>
              <a:rPr lang="en-US" sz="4000" dirty="0">
                <a:latin typeface="Calibri" panose="020F0502020204030204" pitchFamily="34" charset="0"/>
              </a:rPr>
              <a:t>), teachers (</a:t>
            </a:r>
            <a:r>
              <a:rPr lang="en-US" sz="4000" dirty="0">
                <a:solidFill>
                  <a:srgbClr val="0078C0"/>
                </a:solidFill>
                <a:latin typeface="Calibri" panose="020F0502020204030204" pitchFamily="34" charset="0"/>
              </a:rPr>
              <a:t>93%</a:t>
            </a:r>
            <a:r>
              <a:rPr lang="en-US" sz="4000" dirty="0">
                <a:latin typeface="Calibri" panose="020F0502020204030204" pitchFamily="34" charset="0"/>
              </a:rPr>
              <a:t>) and parents (</a:t>
            </a:r>
            <a:r>
              <a:rPr lang="en-US" sz="4000" dirty="0">
                <a:solidFill>
                  <a:srgbClr val="0078C0"/>
                </a:solidFill>
                <a:latin typeface="Calibri" panose="020F0502020204030204" pitchFamily="34" charset="0"/>
              </a:rPr>
              <a:t>81%</a:t>
            </a:r>
            <a:r>
              <a:rPr lang="en-US" sz="4000" dirty="0">
                <a:latin typeface="Calibri" panose="020F0502020204030204" pitchFamily="34" charset="0"/>
              </a:rPr>
              <a:t>) believe that </a:t>
            </a:r>
            <a:r>
              <a:rPr lang="en-US" sz="4000" b="1" dirty="0">
                <a:latin typeface="Calibri" panose="020F0502020204030204" pitchFamily="34" charset="0"/>
              </a:rPr>
              <a:t>social and emotional learning is just as</a:t>
            </a:r>
          </a:p>
          <a:p>
            <a:r>
              <a:rPr lang="en-US" sz="4000" b="1" dirty="0">
                <a:latin typeface="Calibri" panose="020F0502020204030204" pitchFamily="34" charset="0"/>
              </a:rPr>
              <a:t>important as academic learning.</a:t>
            </a:r>
          </a:p>
          <a:p>
            <a:endParaRPr lang="en-US" sz="4000" b="1" dirty="0">
              <a:latin typeface="Calibri" panose="020F0502020204030204" pitchFamily="34" charset="0"/>
            </a:endParaRPr>
          </a:p>
          <a:p>
            <a:endParaRPr lang="en-US" sz="3500" b="1" dirty="0">
              <a:latin typeface="Calibri" panose="020F0502020204030204" pitchFamily="34" charset="0"/>
            </a:endParaRPr>
          </a:p>
          <a:p>
            <a:pPr algn="ctr"/>
            <a:r>
              <a:rPr lang="en-US" sz="3500" dirty="0">
                <a:solidFill>
                  <a:srgbClr val="0078C0"/>
                </a:solidFill>
                <a:latin typeface="Calibri" panose="020F0502020204030204" pitchFamily="34" charset="0"/>
              </a:rPr>
              <a:t>Teaching SEL skills in the classroom is most important for improving: </a:t>
            </a:r>
            <a:endParaRPr lang="en-US" sz="3500" b="1" dirty="0">
              <a:solidFill>
                <a:srgbClr val="0078C0"/>
              </a:solidFill>
              <a:latin typeface="Calibri" panose="020F0502020204030204" pitchFamily="34" charset="0"/>
            </a:endParaRPr>
          </a:p>
          <a:p>
            <a:endParaRPr lang="en-US" sz="3500" b="1" dirty="0">
              <a:solidFill>
                <a:srgbClr val="0078C0"/>
              </a:solidFill>
              <a:latin typeface="Calibri" panose="020F0502020204030204" pitchFamily="34" charset="0"/>
            </a:endParaRPr>
          </a:p>
          <a:p>
            <a:r>
              <a:rPr lang="en-US" sz="4000" b="1" dirty="0">
                <a:latin typeface="Calibri" panose="020F0502020204030204" pitchFamily="34" charset="0"/>
              </a:rPr>
              <a:t>Negative student behaviors such</a:t>
            </a:r>
          </a:p>
          <a:p>
            <a:r>
              <a:rPr lang="en-US" sz="4000" b="1" dirty="0">
                <a:latin typeface="Calibri" panose="020F0502020204030204" pitchFamily="34" charset="0"/>
              </a:rPr>
              <a:t>as bullying </a:t>
            </a:r>
          </a:p>
          <a:p>
            <a:endParaRPr lang="en-US" sz="4000" b="1" dirty="0">
              <a:latin typeface="Calibri" panose="020F0502020204030204" pitchFamily="34" charset="0"/>
            </a:endParaRPr>
          </a:p>
          <a:p>
            <a:r>
              <a:rPr lang="en-US" sz="4000" b="1" dirty="0">
                <a:latin typeface="Calibri" panose="020F0502020204030204" pitchFamily="34" charset="0"/>
              </a:rPr>
              <a:t>– </a:t>
            </a:r>
            <a:r>
              <a:rPr lang="en-US" sz="4000" dirty="0">
                <a:latin typeface="Calibri" panose="020F0502020204030204" pitchFamily="34" charset="0"/>
              </a:rPr>
              <a:t>according to teachers</a:t>
            </a:r>
          </a:p>
          <a:p>
            <a:r>
              <a:rPr lang="en-US" sz="4000" dirty="0">
                <a:latin typeface="Calibri" panose="020F0502020204030204" pitchFamily="34" charset="0"/>
              </a:rPr>
              <a:t>   and administrators</a:t>
            </a:r>
            <a:endParaRPr lang="en-US" sz="4000" b="1" dirty="0">
              <a:latin typeface="Calibri" panose="020F0502020204030204" pitchFamily="34" charset="0"/>
            </a:endParaRPr>
          </a:p>
        </p:txBody>
      </p:sp>
      <p:sp>
        <p:nvSpPr>
          <p:cNvPr id="10" name="TextBox 9">
            <a:extLst>
              <a:ext uri="{FF2B5EF4-FFF2-40B4-BE49-F238E27FC236}">
                <a16:creationId xmlns:a16="http://schemas.microsoft.com/office/drawing/2014/main" id="{4CCD966C-E30E-44A7-A15C-195F0C0E9A5A}"/>
              </a:ext>
            </a:extLst>
          </p:cNvPr>
          <p:cNvSpPr txBox="1"/>
          <p:nvPr/>
        </p:nvSpPr>
        <p:spPr>
          <a:xfrm>
            <a:off x="-427118" y="12420600"/>
            <a:ext cx="6751717" cy="415498"/>
          </a:xfrm>
          <a:prstGeom prst="rect">
            <a:avLst/>
          </a:prstGeom>
          <a:noFill/>
        </p:spPr>
        <p:txBody>
          <a:bodyPr wrap="square" rtlCol="0">
            <a:spAutoFit/>
          </a:bodyPr>
          <a:lstStyle/>
          <a:p>
            <a:endParaRPr lang="en-US" sz="700" dirty="0"/>
          </a:p>
          <a:p>
            <a:pPr algn="r"/>
            <a:r>
              <a:rPr lang="en-US" sz="1400" dirty="0"/>
              <a:t> Source: </a:t>
            </a:r>
            <a:r>
              <a:rPr lang="en-US" sz="1400" i="1" dirty="0">
                <a:cs typeface="Calibri"/>
              </a:rPr>
              <a:t>2018 Social and Emotional Learning report, 2018</a:t>
            </a:r>
          </a:p>
        </p:txBody>
      </p:sp>
      <p:sp>
        <p:nvSpPr>
          <p:cNvPr id="11" name="Rectangle 10">
            <a:extLst>
              <a:ext uri="{FF2B5EF4-FFF2-40B4-BE49-F238E27FC236}">
                <a16:creationId xmlns:a16="http://schemas.microsoft.com/office/drawing/2014/main" id="{E5925EC8-865D-43A5-8C36-537A7629CE57}"/>
              </a:ext>
            </a:extLst>
          </p:cNvPr>
          <p:cNvSpPr/>
          <p:nvPr/>
        </p:nvSpPr>
        <p:spPr>
          <a:xfrm>
            <a:off x="11734800" y="7281208"/>
            <a:ext cx="6172200" cy="1938992"/>
          </a:xfrm>
          <a:prstGeom prst="rect">
            <a:avLst/>
          </a:prstGeom>
        </p:spPr>
        <p:txBody>
          <a:bodyPr wrap="square">
            <a:spAutoFit/>
          </a:bodyPr>
          <a:lstStyle/>
          <a:p>
            <a:r>
              <a:rPr lang="en-US" sz="4000" b="1" dirty="0">
                <a:latin typeface="Calibri" panose="020F0502020204030204" pitchFamily="34" charset="0"/>
              </a:rPr>
              <a:t>School safety</a:t>
            </a:r>
          </a:p>
          <a:p>
            <a:endParaRPr lang="en-US" sz="4000" b="1" dirty="0">
              <a:latin typeface="Calibri" panose="020F0502020204030204" pitchFamily="34" charset="0"/>
            </a:endParaRPr>
          </a:p>
          <a:p>
            <a:r>
              <a:rPr lang="en-US" sz="4000" b="1" dirty="0">
                <a:latin typeface="Calibri" panose="020F0502020204030204" pitchFamily="34" charset="0"/>
              </a:rPr>
              <a:t>– </a:t>
            </a:r>
            <a:r>
              <a:rPr lang="en-US" sz="4000" dirty="0">
                <a:latin typeface="Calibri" panose="020F0502020204030204" pitchFamily="34" charset="0"/>
              </a:rPr>
              <a:t>according to parents</a:t>
            </a:r>
            <a:endParaRPr lang="en-US" sz="4000" b="1" dirty="0">
              <a:latin typeface="Calibri" panose="020F0502020204030204" pitchFamily="34" charset="0"/>
            </a:endParaRPr>
          </a:p>
        </p:txBody>
      </p:sp>
      <p:cxnSp>
        <p:nvCxnSpPr>
          <p:cNvPr id="13" name="Straight Connector 12">
            <a:extLst>
              <a:ext uri="{FF2B5EF4-FFF2-40B4-BE49-F238E27FC236}">
                <a16:creationId xmlns:a16="http://schemas.microsoft.com/office/drawing/2014/main" id="{BA685C4B-00C3-4885-90E4-29AE9DB9953D}"/>
              </a:ext>
            </a:extLst>
          </p:cNvPr>
          <p:cNvCxnSpPr/>
          <p:nvPr/>
        </p:nvCxnSpPr>
        <p:spPr>
          <a:xfrm>
            <a:off x="10058400" y="7009209"/>
            <a:ext cx="0" cy="32777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912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8153120" cy="1477328"/>
          </a:xfrm>
        </p:spPr>
        <p:txBody>
          <a:bodyPr/>
          <a:lstStyle/>
          <a:p>
            <a:r>
              <a:rPr lang="en-US" sz="5000" dirty="0">
                <a:solidFill>
                  <a:srgbClr val="0078C0"/>
                </a:solidFill>
                <a:cs typeface="Calibri"/>
              </a:rPr>
              <a:t>Principals</a:t>
            </a:r>
            <a:br>
              <a:rPr lang="en-US" sz="5000" dirty="0">
                <a:cs typeface="Calibri"/>
              </a:rPr>
            </a:br>
            <a:r>
              <a:rPr lang="en-US" sz="5000" dirty="0">
                <a:cs typeface="Calibri"/>
              </a:rPr>
              <a:t>value SEL</a:t>
            </a:r>
            <a:endParaRPr lang="uk-UA" sz="5000" dirty="0">
              <a:cs typeface="Calibri"/>
            </a:endParaRPr>
          </a:p>
        </p:txBody>
      </p:sp>
      <p:grpSp>
        <p:nvGrpSpPr>
          <p:cNvPr id="5" name="Group 4">
            <a:extLst>
              <a:ext uri="{FF2B5EF4-FFF2-40B4-BE49-F238E27FC236}">
                <a16:creationId xmlns:a16="http://schemas.microsoft.com/office/drawing/2014/main" id="{D07B8B49-226D-4502-91C1-4639986CAAB9}"/>
              </a:ext>
            </a:extLst>
          </p:cNvPr>
          <p:cNvGrpSpPr/>
          <p:nvPr/>
        </p:nvGrpSpPr>
        <p:grpSpPr>
          <a:xfrm>
            <a:off x="-427117" y="7834462"/>
            <a:ext cx="13729997" cy="5001636"/>
            <a:chOff x="-2636917" y="8231473"/>
            <a:chExt cx="13729997" cy="5001636"/>
          </a:xfrm>
        </p:grpSpPr>
        <p:grpSp>
          <p:nvGrpSpPr>
            <p:cNvPr id="44" name="Group 43">
              <a:extLst>
                <a:ext uri="{FF2B5EF4-FFF2-40B4-BE49-F238E27FC236}">
                  <a16:creationId xmlns:a16="http://schemas.microsoft.com/office/drawing/2014/main" id="{CFB62566-EF35-4926-A455-82693FF48F06}"/>
                </a:ext>
              </a:extLst>
            </p:cNvPr>
            <p:cNvGrpSpPr/>
            <p:nvPr/>
          </p:nvGrpSpPr>
          <p:grpSpPr>
            <a:xfrm>
              <a:off x="-2636917" y="8823451"/>
              <a:ext cx="13729997" cy="4409658"/>
              <a:chOff x="-818196" y="2705846"/>
              <a:chExt cx="11347103" cy="4409658"/>
            </a:xfrm>
          </p:grpSpPr>
          <p:sp>
            <p:nvSpPr>
              <p:cNvPr id="50" name="TextBox 49">
                <a:extLst>
                  <a:ext uri="{FF2B5EF4-FFF2-40B4-BE49-F238E27FC236}">
                    <a16:creationId xmlns:a16="http://schemas.microsoft.com/office/drawing/2014/main" id="{ED8A83BF-090C-482B-BF15-A2ABC1F057D7}"/>
                  </a:ext>
                </a:extLst>
              </p:cNvPr>
              <p:cNvSpPr txBox="1"/>
              <p:nvPr/>
            </p:nvSpPr>
            <p:spPr>
              <a:xfrm>
                <a:off x="4987089" y="2705846"/>
                <a:ext cx="5541818" cy="1169551"/>
              </a:xfrm>
              <a:prstGeom prst="rect">
                <a:avLst/>
              </a:prstGeom>
              <a:noFill/>
            </p:spPr>
            <p:txBody>
              <a:bodyPr wrap="square" rtlCol="0">
                <a:spAutoFit/>
              </a:bodyPr>
              <a:lstStyle/>
              <a:p>
                <a:r>
                  <a:rPr lang="en-US" sz="3500" dirty="0">
                    <a:solidFill>
                      <a:srgbClr val="0078C0"/>
                    </a:solidFill>
                    <a:latin typeface="Calibri" panose="020F0502020204030204" pitchFamily="34" charset="0"/>
                    <a:cs typeface="Calibri"/>
                  </a:rPr>
                  <a:t>believe students from all types of background </a:t>
                </a:r>
                <a:r>
                  <a:rPr lang="en-US" sz="3500" dirty="0">
                    <a:latin typeface="Calibri" panose="020F0502020204030204" pitchFamily="34" charset="0"/>
                    <a:cs typeface="Calibri"/>
                  </a:rPr>
                  <a:t>would benefit from SEL</a:t>
                </a:r>
                <a:endParaRPr lang="uk-UA" sz="3500" dirty="0">
                  <a:solidFill>
                    <a:schemeClr val="accent1"/>
                  </a:solidFill>
                  <a:latin typeface="Calibri" panose="020F0502020204030204" pitchFamily="34" charset="0"/>
                  <a:cs typeface="Calibri"/>
                </a:endParaRPr>
              </a:p>
            </p:txBody>
          </p:sp>
          <p:sp>
            <p:nvSpPr>
              <p:cNvPr id="51" name="TextBox 50">
                <a:extLst>
                  <a:ext uri="{FF2B5EF4-FFF2-40B4-BE49-F238E27FC236}">
                    <a16:creationId xmlns:a16="http://schemas.microsoft.com/office/drawing/2014/main" id="{D7D82EED-0508-4DF1-925F-3DBA158955DF}"/>
                  </a:ext>
                </a:extLst>
              </p:cNvPr>
              <p:cNvSpPr txBox="1"/>
              <p:nvPr/>
            </p:nvSpPr>
            <p:spPr>
              <a:xfrm>
                <a:off x="-818196" y="6700006"/>
                <a:ext cx="3778512" cy="415498"/>
              </a:xfrm>
              <a:prstGeom prst="rect">
                <a:avLst/>
              </a:prstGeom>
              <a:noFill/>
            </p:spPr>
            <p:txBody>
              <a:bodyPr wrap="square" rtlCol="0">
                <a:spAutoFit/>
              </a:bodyPr>
              <a:lstStyle/>
              <a:p>
                <a:endParaRPr lang="en-US" sz="700" dirty="0"/>
              </a:p>
              <a:p>
                <a:pPr algn="r"/>
                <a:r>
                  <a:rPr lang="en-US" sz="1400" dirty="0"/>
                  <a:t> Source: </a:t>
                </a:r>
                <a:r>
                  <a:rPr lang="en-US" sz="1400" i="1" dirty="0">
                    <a:cs typeface="Calibri"/>
                  </a:rPr>
                  <a:t>Ready to Lead, 2017</a:t>
                </a:r>
              </a:p>
            </p:txBody>
          </p:sp>
        </p:grpSp>
        <p:grpSp>
          <p:nvGrpSpPr>
            <p:cNvPr id="45" name="Group 44">
              <a:extLst>
                <a:ext uri="{FF2B5EF4-FFF2-40B4-BE49-F238E27FC236}">
                  <a16:creationId xmlns:a16="http://schemas.microsoft.com/office/drawing/2014/main" id="{293ABA7B-01DF-45A1-BA2B-9BB94AE70746}"/>
                </a:ext>
              </a:extLst>
            </p:cNvPr>
            <p:cNvGrpSpPr/>
            <p:nvPr/>
          </p:nvGrpSpPr>
          <p:grpSpPr>
            <a:xfrm>
              <a:off x="1683844" y="8231473"/>
              <a:ext cx="3640494" cy="2350770"/>
              <a:chOff x="1931713" y="3590285"/>
              <a:chExt cx="3640494" cy="2350770"/>
            </a:xfrm>
          </p:grpSpPr>
          <p:grpSp>
            <p:nvGrpSpPr>
              <p:cNvPr id="47" name="Group 46">
                <a:extLst>
                  <a:ext uri="{FF2B5EF4-FFF2-40B4-BE49-F238E27FC236}">
                    <a16:creationId xmlns:a16="http://schemas.microsoft.com/office/drawing/2014/main" id="{745B34FC-67FC-4F4E-B16A-B5E330628A2A}"/>
                  </a:ext>
                </a:extLst>
              </p:cNvPr>
              <p:cNvGrpSpPr/>
              <p:nvPr/>
            </p:nvGrpSpPr>
            <p:grpSpPr>
              <a:xfrm>
                <a:off x="1931713" y="3590285"/>
                <a:ext cx="1981200" cy="2350770"/>
                <a:chOff x="2743200" y="4149810"/>
                <a:chExt cx="1981200" cy="2350770"/>
              </a:xfrm>
            </p:grpSpPr>
            <p:sp>
              <p:nvSpPr>
                <p:cNvPr id="48" name="Oval 47">
                  <a:extLst>
                    <a:ext uri="{FF2B5EF4-FFF2-40B4-BE49-F238E27FC236}">
                      <a16:creationId xmlns:a16="http://schemas.microsoft.com/office/drawing/2014/main" id="{C02F7E5F-F27D-4F4D-91EF-6E8B433CFBC2}"/>
                    </a:ext>
                  </a:extLst>
                </p:cNvPr>
                <p:cNvSpPr/>
                <p:nvPr/>
              </p:nvSpPr>
              <p:spPr>
                <a:xfrm>
                  <a:off x="2743200" y="4519380"/>
                  <a:ext cx="1981200" cy="1981200"/>
                </a:xfrm>
                <a:prstGeom prst="ellipse">
                  <a:avLst/>
                </a:prstGeom>
                <a:noFill/>
                <a:ln w="279400">
                  <a:solidFill>
                    <a:srgbClr val="0078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9" name="Rectangle: Rounded Corners 48">
                  <a:extLst>
                    <a:ext uri="{FF2B5EF4-FFF2-40B4-BE49-F238E27FC236}">
                      <a16:creationId xmlns:a16="http://schemas.microsoft.com/office/drawing/2014/main" id="{66D5888D-EE16-473E-94A8-1169639CCDF2}"/>
                    </a:ext>
                  </a:extLst>
                </p:cNvPr>
                <p:cNvSpPr/>
                <p:nvPr/>
              </p:nvSpPr>
              <p:spPr>
                <a:xfrm rot="18834610">
                  <a:off x="2540652" y="4359716"/>
                  <a:ext cx="1205584" cy="7857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itle 1">
                <a:extLst>
                  <a:ext uri="{FF2B5EF4-FFF2-40B4-BE49-F238E27FC236}">
                    <a16:creationId xmlns:a16="http://schemas.microsoft.com/office/drawing/2014/main" id="{F948A2F8-B314-45E0-986A-E7FEE023B6D4}"/>
                  </a:ext>
                </a:extLst>
              </p:cNvPr>
              <p:cNvSpPr txBox="1">
                <a:spLocks/>
              </p:cNvSpPr>
              <p:nvPr/>
            </p:nvSpPr>
            <p:spPr>
              <a:xfrm>
                <a:off x="2196948" y="4518823"/>
                <a:ext cx="3375259" cy="923330"/>
              </a:xfrm>
              <a:prstGeom prst="rect">
                <a:avLst/>
              </a:prstGeom>
              <a:noFill/>
            </p:spPr>
            <p:txBody>
              <a:bodyPr wrap="square" rtlCol="0">
                <a:spAutoFit/>
              </a:bodyPr>
              <a:lstStyle>
                <a:lvl1pPr algn="l" defTabSz="18288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6000" dirty="0">
                    <a:solidFill>
                      <a:srgbClr val="0078C0"/>
                    </a:solidFill>
                    <a:latin typeface="Arial Narrow" panose="020B0606020202030204" pitchFamily="34" charset="0"/>
                    <a:cs typeface="Calibri"/>
                  </a:rPr>
                  <a:t>73%</a:t>
                </a:r>
                <a:endParaRPr lang="en-US" sz="6000" dirty="0">
                  <a:latin typeface="Arial Narrow" panose="020B0606020202030204" pitchFamily="34" charset="0"/>
                  <a:cs typeface="Calibri"/>
                </a:endParaRPr>
              </a:p>
            </p:txBody>
          </p:sp>
        </p:grpSp>
      </p:grpSp>
      <p:sp>
        <p:nvSpPr>
          <p:cNvPr id="53" name="TextBox 52">
            <a:extLst>
              <a:ext uri="{FF2B5EF4-FFF2-40B4-BE49-F238E27FC236}">
                <a16:creationId xmlns:a16="http://schemas.microsoft.com/office/drawing/2014/main" id="{FAA97D70-8613-4DEF-B037-460F40FF66B3}"/>
              </a:ext>
            </a:extLst>
          </p:cNvPr>
          <p:cNvSpPr txBox="1"/>
          <p:nvPr/>
        </p:nvSpPr>
        <p:spPr>
          <a:xfrm>
            <a:off x="815742" y="3453348"/>
            <a:ext cx="6197600" cy="3785652"/>
          </a:xfrm>
          <a:prstGeom prst="rect">
            <a:avLst/>
          </a:prstGeom>
          <a:noFill/>
        </p:spPr>
        <p:txBody>
          <a:bodyPr wrap="square" rtlCol="0">
            <a:spAutoFit/>
          </a:bodyPr>
          <a:lstStyle/>
          <a:p>
            <a:pPr>
              <a:spcAft>
                <a:spcPts val="600"/>
              </a:spcAft>
              <a:buClr>
                <a:srgbClr val="0078C0"/>
              </a:buClr>
            </a:pPr>
            <a:r>
              <a:rPr lang="en-US" sz="3500" dirty="0">
                <a:latin typeface="Calibri" panose="020F0502020204030204" pitchFamily="34" charset="0"/>
                <a:ea typeface="Roboto" charset="0"/>
                <a:cs typeface="Calibri"/>
              </a:rPr>
              <a:t>Social and emotional skills </a:t>
            </a:r>
            <a:r>
              <a:rPr lang="en-US" sz="3500" dirty="0">
                <a:solidFill>
                  <a:srgbClr val="0078C0"/>
                </a:solidFill>
                <a:latin typeface="Calibri" panose="020F0502020204030204" pitchFamily="34" charset="0"/>
                <a:ea typeface="Roboto" charset="0"/>
                <a:cs typeface="Calibri"/>
              </a:rPr>
              <a:t>are teachable in a school setting.</a:t>
            </a:r>
          </a:p>
          <a:p>
            <a:pPr>
              <a:spcAft>
                <a:spcPts val="600"/>
              </a:spcAft>
              <a:buClr>
                <a:srgbClr val="0078C0"/>
              </a:buClr>
            </a:pPr>
            <a:endParaRPr lang="en-US" sz="3000" dirty="0">
              <a:latin typeface="Calibri" panose="020F0502020204030204" pitchFamily="34" charset="0"/>
              <a:cs typeface="Calibri"/>
            </a:endParaRPr>
          </a:p>
          <a:p>
            <a:pPr>
              <a:spcAft>
                <a:spcPts val="600"/>
              </a:spcAft>
              <a:buClr>
                <a:srgbClr val="0078C0"/>
              </a:buClr>
            </a:pPr>
            <a:r>
              <a:rPr lang="en-US" sz="3500" dirty="0">
                <a:solidFill>
                  <a:srgbClr val="0078C0"/>
                </a:solidFill>
                <a:latin typeface="Calibri" panose="020F0502020204030204" pitchFamily="34" charset="0"/>
                <a:cs typeface="Calibri"/>
              </a:rPr>
              <a:t>I am very/fairly committed </a:t>
            </a:r>
            <a:r>
              <a:rPr lang="en-US" sz="3500" dirty="0">
                <a:latin typeface="Calibri" panose="020F0502020204030204" pitchFamily="34" charset="0"/>
                <a:cs typeface="Calibri"/>
              </a:rPr>
              <a:t>to developing students’ social and emotional skills in my school.</a:t>
            </a:r>
          </a:p>
          <a:p>
            <a:pPr marL="342900" indent="-342900">
              <a:spcAft>
                <a:spcPts val="600"/>
              </a:spcAft>
              <a:buClr>
                <a:srgbClr val="0078C0"/>
              </a:buClr>
              <a:buFont typeface="Arial" charset="0"/>
              <a:buChar char="•"/>
            </a:pPr>
            <a:endParaRPr lang="en-US" sz="2000" dirty="0">
              <a:ea typeface="Roboto" charset="0"/>
              <a:cs typeface="Roboto" charset="0"/>
            </a:endParaRPr>
          </a:p>
        </p:txBody>
      </p:sp>
      <p:sp>
        <p:nvSpPr>
          <p:cNvPr id="54" name="Title 1">
            <a:extLst>
              <a:ext uri="{FF2B5EF4-FFF2-40B4-BE49-F238E27FC236}">
                <a16:creationId xmlns:a16="http://schemas.microsoft.com/office/drawing/2014/main" id="{22CEDDA2-C240-4F31-96A7-2F537451A029}"/>
              </a:ext>
            </a:extLst>
          </p:cNvPr>
          <p:cNvSpPr txBox="1">
            <a:spLocks/>
          </p:cNvSpPr>
          <p:nvPr/>
        </p:nvSpPr>
        <p:spPr>
          <a:xfrm>
            <a:off x="15903341" y="3657600"/>
            <a:ext cx="3375259" cy="923330"/>
          </a:xfrm>
          <a:prstGeom prst="rect">
            <a:avLst/>
          </a:prstGeom>
          <a:noFill/>
        </p:spPr>
        <p:txBody>
          <a:bodyPr wrap="square" rtlCol="0">
            <a:spAutoFit/>
          </a:bodyPr>
          <a:lstStyle>
            <a:lvl1pPr algn="l" defTabSz="18288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6000" dirty="0">
                <a:solidFill>
                  <a:srgbClr val="0078C0"/>
                </a:solidFill>
                <a:latin typeface="Arial Narrow" panose="020B0606020202030204" pitchFamily="34" charset="0"/>
                <a:cs typeface="Calibri"/>
              </a:rPr>
              <a:t>99%</a:t>
            </a:r>
          </a:p>
        </p:txBody>
      </p:sp>
      <p:sp>
        <p:nvSpPr>
          <p:cNvPr id="4" name="Rectangle 3">
            <a:extLst>
              <a:ext uri="{FF2B5EF4-FFF2-40B4-BE49-F238E27FC236}">
                <a16:creationId xmlns:a16="http://schemas.microsoft.com/office/drawing/2014/main" id="{929828CA-51D3-574E-B66F-BAD7718F8B51}"/>
              </a:ext>
            </a:extLst>
          </p:cNvPr>
          <p:cNvSpPr/>
          <p:nvPr/>
        </p:nvSpPr>
        <p:spPr>
          <a:xfrm>
            <a:off x="7163637" y="3364261"/>
            <a:ext cx="6435821" cy="1397424"/>
          </a:xfrm>
          <a:prstGeom prst="rect">
            <a:avLst/>
          </a:prstGeom>
          <a:solidFill>
            <a:srgbClr val="007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Definitely teachable 74%</a:t>
            </a:r>
          </a:p>
        </p:txBody>
      </p:sp>
      <p:sp>
        <p:nvSpPr>
          <p:cNvPr id="17" name="Rectangle 16">
            <a:extLst>
              <a:ext uri="{FF2B5EF4-FFF2-40B4-BE49-F238E27FC236}">
                <a16:creationId xmlns:a16="http://schemas.microsoft.com/office/drawing/2014/main" id="{6FD4AC9F-0DD0-214E-AD12-2F99D73DFF25}"/>
              </a:ext>
            </a:extLst>
          </p:cNvPr>
          <p:cNvSpPr/>
          <p:nvPr/>
        </p:nvSpPr>
        <p:spPr>
          <a:xfrm>
            <a:off x="13599459" y="3364261"/>
            <a:ext cx="2151482" cy="1397424"/>
          </a:xfrm>
          <a:prstGeom prst="rect">
            <a:avLst/>
          </a:prstGeom>
          <a:solidFill>
            <a:srgbClr val="0078C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Probably teachable 25%</a:t>
            </a:r>
          </a:p>
        </p:txBody>
      </p:sp>
      <p:sp>
        <p:nvSpPr>
          <p:cNvPr id="18" name="Rectangle 17">
            <a:extLst>
              <a:ext uri="{FF2B5EF4-FFF2-40B4-BE49-F238E27FC236}">
                <a16:creationId xmlns:a16="http://schemas.microsoft.com/office/drawing/2014/main" id="{C2717507-4BA1-8A49-80CB-EB375D1D938A}"/>
              </a:ext>
            </a:extLst>
          </p:cNvPr>
          <p:cNvSpPr/>
          <p:nvPr/>
        </p:nvSpPr>
        <p:spPr>
          <a:xfrm>
            <a:off x="7163638" y="5368624"/>
            <a:ext cx="6001918" cy="1397424"/>
          </a:xfrm>
          <a:prstGeom prst="rect">
            <a:avLst/>
          </a:prstGeom>
          <a:solidFill>
            <a:srgbClr val="007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Very committed 69%</a:t>
            </a:r>
          </a:p>
        </p:txBody>
      </p:sp>
      <p:sp>
        <p:nvSpPr>
          <p:cNvPr id="19" name="Rectangle 18">
            <a:extLst>
              <a:ext uri="{FF2B5EF4-FFF2-40B4-BE49-F238E27FC236}">
                <a16:creationId xmlns:a16="http://schemas.microsoft.com/office/drawing/2014/main" id="{FF310EB3-9C5B-5E4A-A59D-98AA06157193}"/>
              </a:ext>
            </a:extLst>
          </p:cNvPr>
          <p:cNvSpPr/>
          <p:nvPr/>
        </p:nvSpPr>
        <p:spPr>
          <a:xfrm>
            <a:off x="13165556" y="5368624"/>
            <a:ext cx="2303882" cy="1397424"/>
          </a:xfrm>
          <a:prstGeom prst="rect">
            <a:avLst/>
          </a:prstGeom>
          <a:solidFill>
            <a:srgbClr val="0078C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Fairly committed 26%</a:t>
            </a:r>
          </a:p>
        </p:txBody>
      </p:sp>
      <p:sp>
        <p:nvSpPr>
          <p:cNvPr id="6" name="Rectangle 5">
            <a:extLst>
              <a:ext uri="{FF2B5EF4-FFF2-40B4-BE49-F238E27FC236}">
                <a16:creationId xmlns:a16="http://schemas.microsoft.com/office/drawing/2014/main" id="{6FE6D9AA-3679-194E-82F0-AC6308ADD119}"/>
              </a:ext>
            </a:extLst>
          </p:cNvPr>
          <p:cNvSpPr/>
          <p:nvPr/>
        </p:nvSpPr>
        <p:spPr>
          <a:xfrm>
            <a:off x="15679240" y="5513338"/>
            <a:ext cx="1447832" cy="1015663"/>
          </a:xfrm>
          <a:prstGeom prst="rect">
            <a:avLst/>
          </a:prstGeom>
        </p:spPr>
        <p:txBody>
          <a:bodyPr wrap="none">
            <a:spAutoFit/>
          </a:bodyPr>
          <a:lstStyle/>
          <a:p>
            <a:r>
              <a:rPr lang="en-US" sz="6000" b="1" dirty="0">
                <a:solidFill>
                  <a:srgbClr val="0078C0"/>
                </a:solidFill>
                <a:latin typeface="Arial Narrow" panose="020B0606020202030204" pitchFamily="34" charset="0"/>
                <a:cs typeface="Calibri"/>
              </a:rPr>
              <a:t>95%</a:t>
            </a:r>
            <a:endParaRPr lang="en-US" sz="6000" b="1" dirty="0">
              <a:latin typeface="Arial Narrow" panose="020B0606020202030204" pitchFamily="34" charset="0"/>
              <a:cs typeface="Calibri"/>
            </a:endParaRPr>
          </a:p>
        </p:txBody>
      </p:sp>
    </p:spTree>
    <p:extLst>
      <p:ext uri="{BB962C8B-B14F-4D97-AF65-F5344CB8AC3E}">
        <p14:creationId xmlns:p14="http://schemas.microsoft.com/office/powerpoint/2010/main" val="361195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8153120" cy="1477328"/>
          </a:xfrm>
        </p:spPr>
        <p:txBody>
          <a:bodyPr/>
          <a:lstStyle/>
          <a:p>
            <a:r>
              <a:rPr lang="en-US" sz="5000" dirty="0">
                <a:solidFill>
                  <a:srgbClr val="0078C0"/>
                </a:solidFill>
                <a:cs typeface="Calibri"/>
              </a:rPr>
              <a:t>Parents</a:t>
            </a:r>
            <a:br>
              <a:rPr lang="en-US" sz="5000" dirty="0">
                <a:cs typeface="Calibri"/>
              </a:rPr>
            </a:br>
            <a:r>
              <a:rPr lang="en-US" sz="5000" dirty="0">
                <a:cs typeface="Calibri"/>
              </a:rPr>
              <a:t>value SEL</a:t>
            </a:r>
            <a:endParaRPr lang="uk-UA" sz="5000" dirty="0">
              <a:cs typeface="Calibri"/>
            </a:endParaRPr>
          </a:p>
        </p:txBody>
      </p:sp>
      <p:grpSp>
        <p:nvGrpSpPr>
          <p:cNvPr id="9" name="Group 8">
            <a:extLst>
              <a:ext uri="{FF2B5EF4-FFF2-40B4-BE49-F238E27FC236}">
                <a16:creationId xmlns:a16="http://schemas.microsoft.com/office/drawing/2014/main" id="{5B4D42BF-BE6B-46CB-B6E3-60790B5053CF}"/>
              </a:ext>
            </a:extLst>
          </p:cNvPr>
          <p:cNvGrpSpPr/>
          <p:nvPr/>
        </p:nvGrpSpPr>
        <p:grpSpPr>
          <a:xfrm>
            <a:off x="-76200" y="3044483"/>
            <a:ext cx="16455592" cy="9791615"/>
            <a:chOff x="120579" y="3420086"/>
            <a:chExt cx="16455592" cy="9791615"/>
          </a:xfrm>
        </p:grpSpPr>
        <p:grpSp>
          <p:nvGrpSpPr>
            <p:cNvPr id="18" name="Group 17"/>
            <p:cNvGrpSpPr/>
            <p:nvPr/>
          </p:nvGrpSpPr>
          <p:grpSpPr>
            <a:xfrm>
              <a:off x="120579" y="3650206"/>
              <a:ext cx="16455592" cy="9561495"/>
              <a:chOff x="1255876" y="2173789"/>
              <a:chExt cx="13599660" cy="9561495"/>
            </a:xfrm>
          </p:grpSpPr>
          <p:sp>
            <p:nvSpPr>
              <p:cNvPr id="11" name="TextBox 10"/>
              <p:cNvSpPr txBox="1"/>
              <p:nvPr/>
            </p:nvSpPr>
            <p:spPr>
              <a:xfrm>
                <a:off x="8013595" y="2173789"/>
                <a:ext cx="6841941" cy="1323439"/>
              </a:xfrm>
              <a:prstGeom prst="rect">
                <a:avLst/>
              </a:prstGeom>
              <a:noFill/>
            </p:spPr>
            <p:txBody>
              <a:bodyPr wrap="square" rtlCol="0">
                <a:spAutoFit/>
              </a:bodyPr>
              <a:lstStyle/>
              <a:p>
                <a:r>
                  <a:rPr lang="en-US" sz="4000" dirty="0">
                    <a:solidFill>
                      <a:srgbClr val="0078C0"/>
                    </a:solidFill>
                    <a:latin typeface="Calibri" panose="020F0502020204030204" pitchFamily="34" charset="0"/>
                    <a:cs typeface="Calibri"/>
                  </a:rPr>
                  <a:t>say “being happy/not overly stressed”</a:t>
                </a:r>
                <a:r>
                  <a:rPr lang="en-US" sz="4000" dirty="0">
                    <a:latin typeface="Calibri" panose="020F0502020204030204" pitchFamily="34" charset="0"/>
                    <a:cs typeface="Calibri"/>
                  </a:rPr>
                  <a:t> </a:t>
                </a:r>
              </a:p>
              <a:p>
                <a:r>
                  <a:rPr lang="en-US" sz="4000" dirty="0">
                    <a:latin typeface="Calibri" panose="020F0502020204030204" pitchFamily="34" charset="0"/>
                    <a:cs typeface="Calibri"/>
                  </a:rPr>
                  <a:t>is more important than academics. </a:t>
                </a:r>
              </a:p>
            </p:txBody>
          </p:sp>
          <p:sp>
            <p:nvSpPr>
              <p:cNvPr id="13" name="TextBox 12"/>
              <p:cNvSpPr txBox="1"/>
              <p:nvPr/>
            </p:nvSpPr>
            <p:spPr>
              <a:xfrm>
                <a:off x="1255876" y="11319786"/>
                <a:ext cx="3778512" cy="415498"/>
              </a:xfrm>
              <a:prstGeom prst="rect">
                <a:avLst/>
              </a:prstGeom>
              <a:noFill/>
            </p:spPr>
            <p:txBody>
              <a:bodyPr wrap="square" rtlCol="0">
                <a:spAutoFit/>
              </a:bodyPr>
              <a:lstStyle/>
              <a:p>
                <a:endParaRPr lang="en-US" sz="700" dirty="0"/>
              </a:p>
              <a:p>
                <a:pPr algn="r"/>
                <a:r>
                  <a:rPr lang="en-US" sz="1400" dirty="0"/>
                  <a:t> Source: </a:t>
                </a:r>
                <a:r>
                  <a:rPr lang="en-US" sz="1400" i="1" dirty="0">
                    <a:cs typeface="Calibri"/>
                  </a:rPr>
                  <a:t>Learning Heroes, 2017</a:t>
                </a:r>
              </a:p>
            </p:txBody>
          </p:sp>
        </p:grpSp>
        <p:sp>
          <p:nvSpPr>
            <p:cNvPr id="30" name="Title 1">
              <a:extLst>
                <a:ext uri="{FF2B5EF4-FFF2-40B4-BE49-F238E27FC236}">
                  <a16:creationId xmlns:a16="http://schemas.microsoft.com/office/drawing/2014/main" id="{9D6D13D1-6F02-492B-BA01-D918FF2ECF79}"/>
                </a:ext>
              </a:extLst>
            </p:cNvPr>
            <p:cNvSpPr txBox="1">
              <a:spLocks/>
            </p:cNvSpPr>
            <p:nvPr/>
          </p:nvSpPr>
          <p:spPr>
            <a:xfrm>
              <a:off x="5724110" y="3420086"/>
              <a:ext cx="5611037" cy="1754326"/>
            </a:xfrm>
            <a:prstGeom prst="rect">
              <a:avLst/>
            </a:prstGeom>
            <a:noFill/>
          </p:spPr>
          <p:txBody>
            <a:bodyPr wrap="square" rtlCol="0">
              <a:spAutoFit/>
            </a:bodyPr>
            <a:lstStyle>
              <a:lvl1pPr algn="l" defTabSz="18288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6000" dirty="0">
                  <a:latin typeface="Calibri" panose="020F0502020204030204" pitchFamily="34" charset="0"/>
                  <a:cs typeface="Calibri"/>
                </a:rPr>
                <a:t>3 out 5 </a:t>
              </a:r>
            </a:p>
            <a:p>
              <a:r>
                <a:rPr lang="en-US" sz="6000" dirty="0">
                  <a:latin typeface="Calibri" panose="020F0502020204030204" pitchFamily="34" charset="0"/>
                  <a:cs typeface="Calibri"/>
                </a:rPr>
                <a:t>parents </a:t>
              </a:r>
            </a:p>
          </p:txBody>
        </p:sp>
      </p:grpSp>
      <p:sp>
        <p:nvSpPr>
          <p:cNvPr id="3" name="Rectangle 2">
            <a:extLst>
              <a:ext uri="{FF2B5EF4-FFF2-40B4-BE49-F238E27FC236}">
                <a16:creationId xmlns:a16="http://schemas.microsoft.com/office/drawing/2014/main" id="{E83E11B5-2E46-6045-9B62-A09B3FB58E4B}"/>
              </a:ext>
            </a:extLst>
          </p:cNvPr>
          <p:cNvSpPr/>
          <p:nvPr/>
        </p:nvSpPr>
        <p:spPr>
          <a:xfrm>
            <a:off x="5552730" y="4896197"/>
            <a:ext cx="10754069" cy="707886"/>
          </a:xfrm>
          <a:prstGeom prst="rect">
            <a:avLst/>
          </a:prstGeom>
        </p:spPr>
        <p:txBody>
          <a:bodyPr wrap="square">
            <a:spAutoFit/>
          </a:bodyPr>
          <a:lstStyle/>
          <a:p>
            <a:r>
              <a:rPr lang="en-US" sz="2000" i="1" dirty="0">
                <a:latin typeface="Calibri" panose="020F0502020204030204" pitchFamily="34" charset="0"/>
              </a:rPr>
              <a:t>*Note the research says this is a false choice: social and emotional well-being contributes to academic success, among other benefits. </a:t>
            </a:r>
            <a:endParaRPr lang="uk-UA" sz="2000" i="1" dirty="0">
              <a:latin typeface="Calibri" panose="020F0502020204030204" pitchFamily="34" charset="0"/>
              <a:cs typeface="Calibri"/>
            </a:endParaRPr>
          </a:p>
        </p:txBody>
      </p:sp>
      <p:pic>
        <p:nvPicPr>
          <p:cNvPr id="5" name="Picture 4">
            <a:extLst>
              <a:ext uri="{FF2B5EF4-FFF2-40B4-BE49-F238E27FC236}">
                <a16:creationId xmlns:a16="http://schemas.microsoft.com/office/drawing/2014/main" id="{6931F3BE-D649-1746-8C36-94A2B9736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044483"/>
            <a:ext cx="3698309" cy="1754326"/>
          </a:xfrm>
          <a:prstGeom prst="rect">
            <a:avLst/>
          </a:prstGeom>
        </p:spPr>
      </p:pic>
      <p:grpSp>
        <p:nvGrpSpPr>
          <p:cNvPr id="4" name="Group 3">
            <a:extLst>
              <a:ext uri="{FF2B5EF4-FFF2-40B4-BE49-F238E27FC236}">
                <a16:creationId xmlns:a16="http://schemas.microsoft.com/office/drawing/2014/main" id="{4995CE1B-D928-42D0-91C4-453762C08553}"/>
              </a:ext>
            </a:extLst>
          </p:cNvPr>
          <p:cNvGrpSpPr/>
          <p:nvPr/>
        </p:nvGrpSpPr>
        <p:grpSpPr>
          <a:xfrm>
            <a:off x="1905000" y="6424194"/>
            <a:ext cx="14321992" cy="5798564"/>
            <a:chOff x="1905000" y="6424194"/>
            <a:chExt cx="14321992" cy="5798564"/>
          </a:xfrm>
        </p:grpSpPr>
        <p:sp>
          <p:nvSpPr>
            <p:cNvPr id="15" name="AutoShape 4" descr="Image result for 3 out of 5 people">
              <a:extLst>
                <a:ext uri="{FF2B5EF4-FFF2-40B4-BE49-F238E27FC236}">
                  <a16:creationId xmlns:a16="http://schemas.microsoft.com/office/drawing/2014/main" id="{E16E1234-A8FF-4F37-8340-A8854DA4EF5E}"/>
                </a:ext>
              </a:extLst>
            </p:cNvPr>
            <p:cNvSpPr>
              <a:spLocks noChangeAspect="1" noChangeArrowheads="1"/>
            </p:cNvSpPr>
            <p:nvPr/>
          </p:nvSpPr>
          <p:spPr bwMode="auto">
            <a:xfrm>
              <a:off x="8991600" y="6705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hart 5">
              <a:extLst>
                <a:ext uri="{FF2B5EF4-FFF2-40B4-BE49-F238E27FC236}">
                  <a16:creationId xmlns:a16="http://schemas.microsoft.com/office/drawing/2014/main" id="{8A44DB4C-D4B6-A541-9DDF-B75C378243BF}"/>
                </a:ext>
              </a:extLst>
            </p:cNvPr>
            <p:cNvGraphicFramePr/>
            <p:nvPr>
              <p:extLst>
                <p:ext uri="{D42A27DB-BD31-4B8C-83A1-F6EECF244321}">
                  <p14:modId xmlns:p14="http://schemas.microsoft.com/office/powerpoint/2010/main" val="3814531948"/>
                </p:ext>
              </p:extLst>
            </p:nvPr>
          </p:nvGraphicFramePr>
          <p:xfrm>
            <a:off x="1905000" y="6424194"/>
            <a:ext cx="14173199" cy="579856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0C375304-F099-2649-8697-90BE205E5640}"/>
                </a:ext>
              </a:extLst>
            </p:cNvPr>
            <p:cNvSpPr txBox="1"/>
            <p:nvPr/>
          </p:nvSpPr>
          <p:spPr>
            <a:xfrm>
              <a:off x="14935200" y="7696200"/>
              <a:ext cx="1291792" cy="507831"/>
            </a:xfrm>
            <a:prstGeom prst="rect">
              <a:avLst/>
            </a:prstGeom>
            <a:noFill/>
          </p:spPr>
          <p:txBody>
            <a:bodyPr wrap="square" rtlCol="0">
              <a:spAutoFit/>
            </a:bodyPr>
            <a:lstStyle/>
            <a:p>
              <a:r>
                <a:rPr lang="en-US" dirty="0"/>
                <a:t>58%</a:t>
              </a:r>
            </a:p>
          </p:txBody>
        </p:sp>
        <p:sp>
          <p:nvSpPr>
            <p:cNvPr id="14" name="TextBox 13">
              <a:extLst>
                <a:ext uri="{FF2B5EF4-FFF2-40B4-BE49-F238E27FC236}">
                  <a16:creationId xmlns:a16="http://schemas.microsoft.com/office/drawing/2014/main" id="{0807E4C0-37B1-4A4E-BBB4-5B762307876A}"/>
                </a:ext>
              </a:extLst>
            </p:cNvPr>
            <p:cNvSpPr txBox="1"/>
            <p:nvPr/>
          </p:nvSpPr>
          <p:spPr>
            <a:xfrm>
              <a:off x="14935200" y="8346830"/>
              <a:ext cx="1291792" cy="507831"/>
            </a:xfrm>
            <a:prstGeom prst="rect">
              <a:avLst/>
            </a:prstGeom>
            <a:noFill/>
          </p:spPr>
          <p:txBody>
            <a:bodyPr wrap="square" rtlCol="0">
              <a:spAutoFit/>
            </a:bodyPr>
            <a:lstStyle/>
            <a:p>
              <a:r>
                <a:rPr lang="en-US" dirty="0"/>
                <a:t>58%</a:t>
              </a:r>
            </a:p>
          </p:txBody>
        </p:sp>
        <p:sp>
          <p:nvSpPr>
            <p:cNvPr id="16" name="TextBox 15">
              <a:extLst>
                <a:ext uri="{FF2B5EF4-FFF2-40B4-BE49-F238E27FC236}">
                  <a16:creationId xmlns:a16="http://schemas.microsoft.com/office/drawing/2014/main" id="{50BE97E0-10F6-3E47-B3E5-D72C947381B2}"/>
                </a:ext>
              </a:extLst>
            </p:cNvPr>
            <p:cNvSpPr txBox="1"/>
            <p:nvPr/>
          </p:nvSpPr>
          <p:spPr>
            <a:xfrm>
              <a:off x="14401800" y="8961795"/>
              <a:ext cx="1493744" cy="514241"/>
            </a:xfrm>
            <a:prstGeom prst="rect">
              <a:avLst/>
            </a:prstGeom>
            <a:noFill/>
          </p:spPr>
          <p:txBody>
            <a:bodyPr wrap="square" rtlCol="0">
              <a:spAutoFit/>
            </a:bodyPr>
            <a:lstStyle/>
            <a:p>
              <a:r>
                <a:rPr lang="en-US" dirty="0"/>
                <a:t>57%</a:t>
              </a:r>
            </a:p>
          </p:txBody>
        </p:sp>
        <p:sp>
          <p:nvSpPr>
            <p:cNvPr id="17" name="TextBox 16">
              <a:extLst>
                <a:ext uri="{FF2B5EF4-FFF2-40B4-BE49-F238E27FC236}">
                  <a16:creationId xmlns:a16="http://schemas.microsoft.com/office/drawing/2014/main" id="{D47A4DB7-AD31-AF48-9CE5-FC8DEA9AC470}"/>
                </a:ext>
              </a:extLst>
            </p:cNvPr>
            <p:cNvSpPr txBox="1"/>
            <p:nvPr/>
          </p:nvSpPr>
          <p:spPr>
            <a:xfrm>
              <a:off x="12938313" y="9630062"/>
              <a:ext cx="1387287" cy="507831"/>
            </a:xfrm>
            <a:prstGeom prst="rect">
              <a:avLst/>
            </a:prstGeom>
            <a:noFill/>
          </p:spPr>
          <p:txBody>
            <a:bodyPr wrap="square" rtlCol="0">
              <a:spAutoFit/>
            </a:bodyPr>
            <a:lstStyle/>
            <a:p>
              <a:r>
                <a:rPr lang="en-US" dirty="0"/>
                <a:t>54%</a:t>
              </a:r>
            </a:p>
          </p:txBody>
        </p:sp>
        <p:sp>
          <p:nvSpPr>
            <p:cNvPr id="19" name="TextBox 18">
              <a:extLst>
                <a:ext uri="{FF2B5EF4-FFF2-40B4-BE49-F238E27FC236}">
                  <a16:creationId xmlns:a16="http://schemas.microsoft.com/office/drawing/2014/main" id="{ADE28411-97A2-6A43-93BB-79F9F258BB70}"/>
                </a:ext>
              </a:extLst>
            </p:cNvPr>
            <p:cNvSpPr txBox="1"/>
            <p:nvPr/>
          </p:nvSpPr>
          <p:spPr>
            <a:xfrm>
              <a:off x="11338113" y="10239662"/>
              <a:ext cx="1158687" cy="504538"/>
            </a:xfrm>
            <a:prstGeom prst="rect">
              <a:avLst/>
            </a:prstGeom>
            <a:noFill/>
          </p:spPr>
          <p:txBody>
            <a:bodyPr wrap="square" rtlCol="0">
              <a:spAutoFit/>
            </a:bodyPr>
            <a:lstStyle/>
            <a:p>
              <a:r>
                <a:rPr lang="en-US" dirty="0"/>
                <a:t>51%</a:t>
              </a:r>
            </a:p>
          </p:txBody>
        </p:sp>
        <p:sp>
          <p:nvSpPr>
            <p:cNvPr id="20" name="TextBox 19">
              <a:extLst>
                <a:ext uri="{FF2B5EF4-FFF2-40B4-BE49-F238E27FC236}">
                  <a16:creationId xmlns:a16="http://schemas.microsoft.com/office/drawing/2014/main" id="{FE871BF7-9CF2-104B-B614-9054E42596CA}"/>
                </a:ext>
              </a:extLst>
            </p:cNvPr>
            <p:cNvSpPr txBox="1"/>
            <p:nvPr/>
          </p:nvSpPr>
          <p:spPr>
            <a:xfrm>
              <a:off x="10804713" y="10849262"/>
              <a:ext cx="1387287" cy="504538"/>
            </a:xfrm>
            <a:prstGeom prst="rect">
              <a:avLst/>
            </a:prstGeom>
            <a:noFill/>
          </p:spPr>
          <p:txBody>
            <a:bodyPr wrap="square" rtlCol="0">
              <a:spAutoFit/>
            </a:bodyPr>
            <a:lstStyle/>
            <a:p>
              <a:r>
                <a:rPr lang="en-US" dirty="0"/>
                <a:t>50%</a:t>
              </a:r>
            </a:p>
          </p:txBody>
        </p:sp>
        <p:sp>
          <p:nvSpPr>
            <p:cNvPr id="21" name="TextBox 20">
              <a:extLst>
                <a:ext uri="{FF2B5EF4-FFF2-40B4-BE49-F238E27FC236}">
                  <a16:creationId xmlns:a16="http://schemas.microsoft.com/office/drawing/2014/main" id="{3830AF65-EB2E-9744-BA19-502332851A0B}"/>
                </a:ext>
              </a:extLst>
            </p:cNvPr>
            <p:cNvSpPr txBox="1"/>
            <p:nvPr/>
          </p:nvSpPr>
          <p:spPr>
            <a:xfrm>
              <a:off x="10804712" y="11536010"/>
              <a:ext cx="1387287" cy="504538"/>
            </a:xfrm>
            <a:prstGeom prst="rect">
              <a:avLst/>
            </a:prstGeom>
            <a:noFill/>
          </p:spPr>
          <p:txBody>
            <a:bodyPr wrap="square" rtlCol="0">
              <a:spAutoFit/>
            </a:bodyPr>
            <a:lstStyle/>
            <a:p>
              <a:r>
                <a:rPr lang="en-US" dirty="0"/>
                <a:t>50%</a:t>
              </a:r>
            </a:p>
          </p:txBody>
        </p:sp>
      </p:grpSp>
    </p:spTree>
    <p:extLst>
      <p:ext uri="{BB962C8B-B14F-4D97-AF65-F5344CB8AC3E}">
        <p14:creationId xmlns:p14="http://schemas.microsoft.com/office/powerpoint/2010/main" val="118383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8153120" cy="1477328"/>
          </a:xfrm>
        </p:spPr>
        <p:txBody>
          <a:bodyPr/>
          <a:lstStyle/>
          <a:p>
            <a:r>
              <a:rPr lang="en-US" sz="5000" dirty="0">
                <a:solidFill>
                  <a:srgbClr val="0078C0"/>
                </a:solidFill>
                <a:cs typeface="Calibri"/>
              </a:rPr>
              <a:t>Teachers</a:t>
            </a:r>
            <a:br>
              <a:rPr lang="en-US" sz="5000" dirty="0">
                <a:cs typeface="Calibri"/>
              </a:rPr>
            </a:br>
            <a:r>
              <a:rPr lang="en-US" sz="5000" dirty="0">
                <a:cs typeface="Calibri"/>
              </a:rPr>
              <a:t>value SEL</a:t>
            </a:r>
            <a:endParaRPr lang="uk-UA" sz="5000" dirty="0">
              <a:cs typeface="Calibri"/>
            </a:endParaRPr>
          </a:p>
        </p:txBody>
      </p:sp>
      <p:grpSp>
        <p:nvGrpSpPr>
          <p:cNvPr id="10" name="Group 9">
            <a:extLst>
              <a:ext uri="{FF2B5EF4-FFF2-40B4-BE49-F238E27FC236}">
                <a16:creationId xmlns:a16="http://schemas.microsoft.com/office/drawing/2014/main" id="{EB16000D-15EB-4247-87F3-8A6EEFD6A728}"/>
              </a:ext>
            </a:extLst>
          </p:cNvPr>
          <p:cNvGrpSpPr/>
          <p:nvPr/>
        </p:nvGrpSpPr>
        <p:grpSpPr>
          <a:xfrm>
            <a:off x="9029420" y="3948038"/>
            <a:ext cx="10439399" cy="1981200"/>
            <a:chOff x="1931713" y="7313547"/>
            <a:chExt cx="10439399" cy="1981200"/>
          </a:xfrm>
        </p:grpSpPr>
        <p:grpSp>
          <p:nvGrpSpPr>
            <p:cNvPr id="34" name="Group 33"/>
            <p:cNvGrpSpPr/>
            <p:nvPr/>
          </p:nvGrpSpPr>
          <p:grpSpPr>
            <a:xfrm>
              <a:off x="1931713" y="7313547"/>
              <a:ext cx="10439399" cy="1981200"/>
              <a:chOff x="2628900" y="2781300"/>
              <a:chExt cx="10439399" cy="1981200"/>
            </a:xfrm>
          </p:grpSpPr>
          <p:sp>
            <p:nvSpPr>
              <p:cNvPr id="40" name="Oval 39"/>
              <p:cNvSpPr/>
              <p:nvPr/>
            </p:nvSpPr>
            <p:spPr>
              <a:xfrm>
                <a:off x="2628900" y="2781300"/>
                <a:ext cx="1981200" cy="1981200"/>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37" name="TextBox 36"/>
              <p:cNvSpPr txBox="1"/>
              <p:nvPr/>
            </p:nvSpPr>
            <p:spPr>
              <a:xfrm>
                <a:off x="4761184" y="3488314"/>
                <a:ext cx="8307115" cy="630942"/>
              </a:xfrm>
              <a:prstGeom prst="rect">
                <a:avLst/>
              </a:prstGeom>
              <a:noFill/>
            </p:spPr>
            <p:txBody>
              <a:bodyPr wrap="square" rtlCol="0">
                <a:spAutoFit/>
              </a:bodyPr>
              <a:lstStyle/>
              <a:p>
                <a:r>
                  <a:rPr lang="en-US" sz="3500" dirty="0">
                    <a:latin typeface="Calibri" panose="020F0502020204030204" pitchFamily="34" charset="0"/>
                    <a:cs typeface="Calibri"/>
                  </a:rPr>
                  <a:t>Teachers cite </a:t>
                </a:r>
                <a:r>
                  <a:rPr lang="en-US" sz="3500" dirty="0">
                    <a:solidFill>
                      <a:srgbClr val="0078C0"/>
                    </a:solidFill>
                    <a:latin typeface="Calibri" panose="020F0502020204030204" pitchFamily="34" charset="0"/>
                    <a:cs typeface="Calibri"/>
                  </a:rPr>
                  <a:t>positive effects on:</a:t>
                </a:r>
                <a:endParaRPr lang="uk-UA" sz="3500" dirty="0">
                  <a:latin typeface="Calibri" panose="020F0502020204030204" pitchFamily="34" charset="0"/>
                  <a:cs typeface="Calibri"/>
                </a:endParaRPr>
              </a:p>
            </p:txBody>
          </p:sp>
        </p:grpSp>
        <p:sp>
          <p:nvSpPr>
            <p:cNvPr id="59" name="Freeform 77"/>
            <p:cNvSpPr>
              <a:spLocks noEditPoints="1"/>
            </p:cNvSpPr>
            <p:nvPr/>
          </p:nvSpPr>
          <p:spPr bwMode="auto">
            <a:xfrm>
              <a:off x="2514095" y="7953728"/>
              <a:ext cx="816436" cy="762002"/>
            </a:xfrm>
            <a:custGeom>
              <a:avLst/>
              <a:gdLst>
                <a:gd name="T0" fmla="*/ 172 w 176"/>
                <a:gd name="T1" fmla="*/ 136 h 160"/>
                <a:gd name="T2" fmla="*/ 96 w 176"/>
                <a:gd name="T3" fmla="*/ 136 h 160"/>
                <a:gd name="T4" fmla="*/ 76 w 176"/>
                <a:gd name="T5" fmla="*/ 120 h 160"/>
                <a:gd name="T6" fmla="*/ 56 w 176"/>
                <a:gd name="T7" fmla="*/ 136 h 160"/>
                <a:gd name="T8" fmla="*/ 4 w 176"/>
                <a:gd name="T9" fmla="*/ 136 h 160"/>
                <a:gd name="T10" fmla="*/ 0 w 176"/>
                <a:gd name="T11" fmla="*/ 140 h 160"/>
                <a:gd name="T12" fmla="*/ 4 w 176"/>
                <a:gd name="T13" fmla="*/ 144 h 160"/>
                <a:gd name="T14" fmla="*/ 56 w 176"/>
                <a:gd name="T15" fmla="*/ 144 h 160"/>
                <a:gd name="T16" fmla="*/ 76 w 176"/>
                <a:gd name="T17" fmla="*/ 160 h 160"/>
                <a:gd name="T18" fmla="*/ 96 w 176"/>
                <a:gd name="T19" fmla="*/ 144 h 160"/>
                <a:gd name="T20" fmla="*/ 172 w 176"/>
                <a:gd name="T21" fmla="*/ 144 h 160"/>
                <a:gd name="T22" fmla="*/ 176 w 176"/>
                <a:gd name="T23" fmla="*/ 140 h 160"/>
                <a:gd name="T24" fmla="*/ 172 w 176"/>
                <a:gd name="T25" fmla="*/ 136 h 160"/>
                <a:gd name="T26" fmla="*/ 76 w 176"/>
                <a:gd name="T27" fmla="*/ 152 h 160"/>
                <a:gd name="T28" fmla="*/ 64 w 176"/>
                <a:gd name="T29" fmla="*/ 140 h 160"/>
                <a:gd name="T30" fmla="*/ 76 w 176"/>
                <a:gd name="T31" fmla="*/ 128 h 160"/>
                <a:gd name="T32" fmla="*/ 88 w 176"/>
                <a:gd name="T33" fmla="*/ 140 h 160"/>
                <a:gd name="T34" fmla="*/ 76 w 176"/>
                <a:gd name="T35" fmla="*/ 152 h 160"/>
                <a:gd name="T36" fmla="*/ 4 w 176"/>
                <a:gd name="T37" fmla="*/ 24 h 160"/>
                <a:gd name="T38" fmla="*/ 24 w 176"/>
                <a:gd name="T39" fmla="*/ 24 h 160"/>
                <a:gd name="T40" fmla="*/ 44 w 176"/>
                <a:gd name="T41" fmla="*/ 40 h 160"/>
                <a:gd name="T42" fmla="*/ 64 w 176"/>
                <a:gd name="T43" fmla="*/ 24 h 160"/>
                <a:gd name="T44" fmla="*/ 172 w 176"/>
                <a:gd name="T45" fmla="*/ 24 h 160"/>
                <a:gd name="T46" fmla="*/ 176 w 176"/>
                <a:gd name="T47" fmla="*/ 20 h 160"/>
                <a:gd name="T48" fmla="*/ 172 w 176"/>
                <a:gd name="T49" fmla="*/ 16 h 160"/>
                <a:gd name="T50" fmla="*/ 64 w 176"/>
                <a:gd name="T51" fmla="*/ 16 h 160"/>
                <a:gd name="T52" fmla="*/ 44 w 176"/>
                <a:gd name="T53" fmla="*/ 0 h 160"/>
                <a:gd name="T54" fmla="*/ 24 w 176"/>
                <a:gd name="T55" fmla="*/ 16 h 160"/>
                <a:gd name="T56" fmla="*/ 4 w 176"/>
                <a:gd name="T57" fmla="*/ 16 h 160"/>
                <a:gd name="T58" fmla="*/ 0 w 176"/>
                <a:gd name="T59" fmla="*/ 20 h 160"/>
                <a:gd name="T60" fmla="*/ 4 w 176"/>
                <a:gd name="T61" fmla="*/ 24 h 160"/>
                <a:gd name="T62" fmla="*/ 44 w 176"/>
                <a:gd name="T63" fmla="*/ 8 h 160"/>
                <a:gd name="T64" fmla="*/ 56 w 176"/>
                <a:gd name="T65" fmla="*/ 20 h 160"/>
                <a:gd name="T66" fmla="*/ 44 w 176"/>
                <a:gd name="T67" fmla="*/ 32 h 160"/>
                <a:gd name="T68" fmla="*/ 32 w 176"/>
                <a:gd name="T69" fmla="*/ 20 h 160"/>
                <a:gd name="T70" fmla="*/ 44 w 176"/>
                <a:gd name="T71" fmla="*/ 8 h 160"/>
                <a:gd name="T72" fmla="*/ 172 w 176"/>
                <a:gd name="T73" fmla="*/ 76 h 160"/>
                <a:gd name="T74" fmla="*/ 160 w 176"/>
                <a:gd name="T75" fmla="*/ 76 h 160"/>
                <a:gd name="T76" fmla="*/ 140 w 176"/>
                <a:gd name="T77" fmla="*/ 60 h 160"/>
                <a:gd name="T78" fmla="*/ 120 w 176"/>
                <a:gd name="T79" fmla="*/ 76 h 160"/>
                <a:gd name="T80" fmla="*/ 4 w 176"/>
                <a:gd name="T81" fmla="*/ 76 h 160"/>
                <a:gd name="T82" fmla="*/ 0 w 176"/>
                <a:gd name="T83" fmla="*/ 80 h 160"/>
                <a:gd name="T84" fmla="*/ 4 w 176"/>
                <a:gd name="T85" fmla="*/ 84 h 160"/>
                <a:gd name="T86" fmla="*/ 120 w 176"/>
                <a:gd name="T87" fmla="*/ 84 h 160"/>
                <a:gd name="T88" fmla="*/ 140 w 176"/>
                <a:gd name="T89" fmla="*/ 100 h 160"/>
                <a:gd name="T90" fmla="*/ 160 w 176"/>
                <a:gd name="T91" fmla="*/ 84 h 160"/>
                <a:gd name="T92" fmla="*/ 172 w 176"/>
                <a:gd name="T93" fmla="*/ 84 h 160"/>
                <a:gd name="T94" fmla="*/ 176 w 176"/>
                <a:gd name="T95" fmla="*/ 80 h 160"/>
                <a:gd name="T96" fmla="*/ 172 w 176"/>
                <a:gd name="T97" fmla="*/ 76 h 160"/>
                <a:gd name="T98" fmla="*/ 140 w 176"/>
                <a:gd name="T99" fmla="*/ 92 h 160"/>
                <a:gd name="T100" fmla="*/ 128 w 176"/>
                <a:gd name="T101" fmla="*/ 80 h 160"/>
                <a:gd name="T102" fmla="*/ 140 w 176"/>
                <a:gd name="T103" fmla="*/ 68 h 160"/>
                <a:gd name="T104" fmla="*/ 152 w 176"/>
                <a:gd name="T105" fmla="*/ 80 h 160"/>
                <a:gd name="T106" fmla="*/ 140 w 176"/>
                <a:gd name="T107"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60">
                  <a:moveTo>
                    <a:pt x="172" y="136"/>
                  </a:moveTo>
                  <a:cubicBezTo>
                    <a:pt x="96" y="136"/>
                    <a:pt x="96" y="136"/>
                    <a:pt x="96" y="136"/>
                  </a:cubicBezTo>
                  <a:cubicBezTo>
                    <a:pt x="94" y="127"/>
                    <a:pt x="86" y="120"/>
                    <a:pt x="76" y="120"/>
                  </a:cubicBezTo>
                  <a:cubicBezTo>
                    <a:pt x="66" y="120"/>
                    <a:pt x="58" y="127"/>
                    <a:pt x="56" y="136"/>
                  </a:cubicBezTo>
                  <a:cubicBezTo>
                    <a:pt x="4" y="136"/>
                    <a:pt x="4" y="136"/>
                    <a:pt x="4" y="136"/>
                  </a:cubicBezTo>
                  <a:cubicBezTo>
                    <a:pt x="2" y="136"/>
                    <a:pt x="0" y="138"/>
                    <a:pt x="0" y="140"/>
                  </a:cubicBezTo>
                  <a:cubicBezTo>
                    <a:pt x="0" y="142"/>
                    <a:pt x="2" y="144"/>
                    <a:pt x="4" y="144"/>
                  </a:cubicBezTo>
                  <a:cubicBezTo>
                    <a:pt x="56" y="144"/>
                    <a:pt x="56" y="144"/>
                    <a:pt x="56" y="144"/>
                  </a:cubicBezTo>
                  <a:cubicBezTo>
                    <a:pt x="58" y="153"/>
                    <a:pt x="66" y="160"/>
                    <a:pt x="76" y="160"/>
                  </a:cubicBezTo>
                  <a:cubicBezTo>
                    <a:pt x="86" y="160"/>
                    <a:pt x="94" y="153"/>
                    <a:pt x="96" y="144"/>
                  </a:cubicBezTo>
                  <a:cubicBezTo>
                    <a:pt x="172" y="144"/>
                    <a:pt x="172" y="144"/>
                    <a:pt x="172" y="144"/>
                  </a:cubicBezTo>
                  <a:cubicBezTo>
                    <a:pt x="174" y="144"/>
                    <a:pt x="176" y="142"/>
                    <a:pt x="176" y="140"/>
                  </a:cubicBezTo>
                  <a:cubicBezTo>
                    <a:pt x="176" y="138"/>
                    <a:pt x="174" y="136"/>
                    <a:pt x="172" y="136"/>
                  </a:cubicBezTo>
                  <a:moveTo>
                    <a:pt x="76" y="152"/>
                  </a:moveTo>
                  <a:cubicBezTo>
                    <a:pt x="69" y="152"/>
                    <a:pt x="64" y="147"/>
                    <a:pt x="64" y="140"/>
                  </a:cubicBezTo>
                  <a:cubicBezTo>
                    <a:pt x="64" y="133"/>
                    <a:pt x="69" y="128"/>
                    <a:pt x="76" y="128"/>
                  </a:cubicBezTo>
                  <a:cubicBezTo>
                    <a:pt x="83" y="128"/>
                    <a:pt x="88" y="133"/>
                    <a:pt x="88" y="140"/>
                  </a:cubicBezTo>
                  <a:cubicBezTo>
                    <a:pt x="88" y="147"/>
                    <a:pt x="83" y="152"/>
                    <a:pt x="76" y="152"/>
                  </a:cubicBezTo>
                  <a:moveTo>
                    <a:pt x="4" y="24"/>
                  </a:moveTo>
                  <a:cubicBezTo>
                    <a:pt x="24" y="24"/>
                    <a:pt x="24" y="24"/>
                    <a:pt x="24" y="24"/>
                  </a:cubicBezTo>
                  <a:cubicBezTo>
                    <a:pt x="26" y="33"/>
                    <a:pt x="34" y="40"/>
                    <a:pt x="44" y="40"/>
                  </a:cubicBezTo>
                  <a:cubicBezTo>
                    <a:pt x="54" y="40"/>
                    <a:pt x="62" y="33"/>
                    <a:pt x="64" y="24"/>
                  </a:cubicBezTo>
                  <a:cubicBezTo>
                    <a:pt x="172" y="24"/>
                    <a:pt x="172" y="24"/>
                    <a:pt x="172" y="24"/>
                  </a:cubicBezTo>
                  <a:cubicBezTo>
                    <a:pt x="174" y="24"/>
                    <a:pt x="176" y="22"/>
                    <a:pt x="176" y="20"/>
                  </a:cubicBezTo>
                  <a:cubicBezTo>
                    <a:pt x="176" y="18"/>
                    <a:pt x="174" y="16"/>
                    <a:pt x="172" y="16"/>
                  </a:cubicBezTo>
                  <a:cubicBezTo>
                    <a:pt x="64" y="16"/>
                    <a:pt x="64" y="16"/>
                    <a:pt x="64" y="16"/>
                  </a:cubicBezTo>
                  <a:cubicBezTo>
                    <a:pt x="62" y="7"/>
                    <a:pt x="54" y="0"/>
                    <a:pt x="44" y="0"/>
                  </a:cubicBezTo>
                  <a:cubicBezTo>
                    <a:pt x="34" y="0"/>
                    <a:pt x="26" y="7"/>
                    <a:pt x="24" y="16"/>
                  </a:cubicBezTo>
                  <a:cubicBezTo>
                    <a:pt x="4" y="16"/>
                    <a:pt x="4" y="16"/>
                    <a:pt x="4" y="16"/>
                  </a:cubicBezTo>
                  <a:cubicBezTo>
                    <a:pt x="2" y="16"/>
                    <a:pt x="0" y="18"/>
                    <a:pt x="0" y="20"/>
                  </a:cubicBezTo>
                  <a:cubicBezTo>
                    <a:pt x="0" y="22"/>
                    <a:pt x="2" y="24"/>
                    <a:pt x="4" y="24"/>
                  </a:cubicBezTo>
                  <a:moveTo>
                    <a:pt x="44" y="8"/>
                  </a:moveTo>
                  <a:cubicBezTo>
                    <a:pt x="51" y="8"/>
                    <a:pt x="56" y="13"/>
                    <a:pt x="56" y="20"/>
                  </a:cubicBezTo>
                  <a:cubicBezTo>
                    <a:pt x="56" y="27"/>
                    <a:pt x="51" y="32"/>
                    <a:pt x="44" y="32"/>
                  </a:cubicBezTo>
                  <a:cubicBezTo>
                    <a:pt x="37" y="32"/>
                    <a:pt x="32" y="27"/>
                    <a:pt x="32" y="20"/>
                  </a:cubicBezTo>
                  <a:cubicBezTo>
                    <a:pt x="32" y="13"/>
                    <a:pt x="37" y="8"/>
                    <a:pt x="44" y="8"/>
                  </a:cubicBezTo>
                  <a:moveTo>
                    <a:pt x="172" y="76"/>
                  </a:moveTo>
                  <a:cubicBezTo>
                    <a:pt x="160" y="76"/>
                    <a:pt x="160" y="76"/>
                    <a:pt x="160" y="76"/>
                  </a:cubicBezTo>
                  <a:cubicBezTo>
                    <a:pt x="158" y="67"/>
                    <a:pt x="150" y="60"/>
                    <a:pt x="140" y="60"/>
                  </a:cubicBezTo>
                  <a:cubicBezTo>
                    <a:pt x="130" y="60"/>
                    <a:pt x="122" y="67"/>
                    <a:pt x="120" y="76"/>
                  </a:cubicBezTo>
                  <a:cubicBezTo>
                    <a:pt x="4" y="76"/>
                    <a:pt x="4" y="76"/>
                    <a:pt x="4" y="76"/>
                  </a:cubicBezTo>
                  <a:cubicBezTo>
                    <a:pt x="2" y="76"/>
                    <a:pt x="0" y="78"/>
                    <a:pt x="0" y="80"/>
                  </a:cubicBezTo>
                  <a:cubicBezTo>
                    <a:pt x="0" y="82"/>
                    <a:pt x="2" y="84"/>
                    <a:pt x="4" y="84"/>
                  </a:cubicBezTo>
                  <a:cubicBezTo>
                    <a:pt x="120" y="84"/>
                    <a:pt x="120" y="84"/>
                    <a:pt x="120" y="84"/>
                  </a:cubicBezTo>
                  <a:cubicBezTo>
                    <a:pt x="122" y="93"/>
                    <a:pt x="130" y="100"/>
                    <a:pt x="140" y="100"/>
                  </a:cubicBezTo>
                  <a:cubicBezTo>
                    <a:pt x="150" y="100"/>
                    <a:pt x="158" y="93"/>
                    <a:pt x="160" y="84"/>
                  </a:cubicBezTo>
                  <a:cubicBezTo>
                    <a:pt x="172" y="84"/>
                    <a:pt x="172" y="84"/>
                    <a:pt x="172" y="84"/>
                  </a:cubicBezTo>
                  <a:cubicBezTo>
                    <a:pt x="174" y="84"/>
                    <a:pt x="176" y="82"/>
                    <a:pt x="176" y="80"/>
                  </a:cubicBezTo>
                  <a:cubicBezTo>
                    <a:pt x="176" y="78"/>
                    <a:pt x="174" y="76"/>
                    <a:pt x="172" y="76"/>
                  </a:cubicBezTo>
                  <a:moveTo>
                    <a:pt x="140" y="92"/>
                  </a:moveTo>
                  <a:cubicBezTo>
                    <a:pt x="133" y="92"/>
                    <a:pt x="128" y="87"/>
                    <a:pt x="128" y="80"/>
                  </a:cubicBezTo>
                  <a:cubicBezTo>
                    <a:pt x="128" y="73"/>
                    <a:pt x="133" y="68"/>
                    <a:pt x="140" y="68"/>
                  </a:cubicBezTo>
                  <a:cubicBezTo>
                    <a:pt x="147" y="68"/>
                    <a:pt x="152" y="73"/>
                    <a:pt x="152" y="80"/>
                  </a:cubicBezTo>
                  <a:cubicBezTo>
                    <a:pt x="152" y="87"/>
                    <a:pt x="147" y="92"/>
                    <a:pt x="140" y="92"/>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9" name="Group 8">
            <a:extLst>
              <a:ext uri="{FF2B5EF4-FFF2-40B4-BE49-F238E27FC236}">
                <a16:creationId xmlns:a16="http://schemas.microsoft.com/office/drawing/2014/main" id="{5B4D42BF-BE6B-46CB-B6E3-60790B5053CF}"/>
              </a:ext>
            </a:extLst>
          </p:cNvPr>
          <p:cNvGrpSpPr/>
          <p:nvPr/>
        </p:nvGrpSpPr>
        <p:grpSpPr>
          <a:xfrm>
            <a:off x="30480" y="3768607"/>
            <a:ext cx="8061662" cy="9109193"/>
            <a:chOff x="1088134" y="3386311"/>
            <a:chExt cx="8061662" cy="9109193"/>
          </a:xfrm>
        </p:grpSpPr>
        <p:grpSp>
          <p:nvGrpSpPr>
            <p:cNvPr id="18" name="Group 17"/>
            <p:cNvGrpSpPr/>
            <p:nvPr/>
          </p:nvGrpSpPr>
          <p:grpSpPr>
            <a:xfrm>
              <a:off x="1088134" y="4037299"/>
              <a:ext cx="8061662" cy="8458205"/>
              <a:chOff x="2055508" y="2560882"/>
              <a:chExt cx="6662529" cy="8458205"/>
            </a:xfrm>
          </p:grpSpPr>
          <p:sp>
            <p:nvSpPr>
              <p:cNvPr id="11" name="TextBox 10"/>
              <p:cNvSpPr txBox="1"/>
              <p:nvPr/>
            </p:nvSpPr>
            <p:spPr>
              <a:xfrm>
                <a:off x="4862218" y="2560882"/>
                <a:ext cx="3855819" cy="1169551"/>
              </a:xfrm>
              <a:prstGeom prst="rect">
                <a:avLst/>
              </a:prstGeom>
              <a:noFill/>
            </p:spPr>
            <p:txBody>
              <a:bodyPr wrap="square" rtlCol="0">
                <a:spAutoFit/>
              </a:bodyPr>
              <a:lstStyle/>
              <a:p>
                <a:r>
                  <a:rPr lang="en-US" sz="3500" dirty="0">
                    <a:solidFill>
                      <a:srgbClr val="0078C0"/>
                    </a:solidFill>
                    <a:latin typeface="Calibri" panose="020F0502020204030204" pitchFamily="34" charset="0"/>
                    <a:cs typeface="Calibri"/>
                  </a:rPr>
                  <a:t>want a greater focus on SEL </a:t>
                </a:r>
                <a:r>
                  <a:rPr lang="en-US" sz="3500" dirty="0">
                    <a:latin typeface="Calibri" panose="020F0502020204030204" pitchFamily="34" charset="0"/>
                    <a:cs typeface="Calibri"/>
                  </a:rPr>
                  <a:t>in schools</a:t>
                </a:r>
                <a:endParaRPr lang="uk-UA" sz="3500" dirty="0">
                  <a:solidFill>
                    <a:schemeClr val="accent1"/>
                  </a:solidFill>
                  <a:latin typeface="Calibri" panose="020F0502020204030204" pitchFamily="34" charset="0"/>
                  <a:cs typeface="Calibri"/>
                </a:endParaRPr>
              </a:p>
            </p:txBody>
          </p:sp>
          <p:sp>
            <p:nvSpPr>
              <p:cNvPr id="13" name="TextBox 12"/>
              <p:cNvSpPr txBox="1"/>
              <p:nvPr/>
            </p:nvSpPr>
            <p:spPr>
              <a:xfrm>
                <a:off x="2055508" y="10603589"/>
                <a:ext cx="3778512" cy="415498"/>
              </a:xfrm>
              <a:prstGeom prst="rect">
                <a:avLst/>
              </a:prstGeom>
              <a:noFill/>
            </p:spPr>
            <p:txBody>
              <a:bodyPr wrap="square" rtlCol="0">
                <a:spAutoFit/>
              </a:bodyPr>
              <a:lstStyle/>
              <a:p>
                <a:endParaRPr lang="en-US" sz="700" dirty="0"/>
              </a:p>
              <a:p>
                <a:pPr algn="r"/>
                <a:r>
                  <a:rPr lang="en-US" sz="1400" dirty="0"/>
                  <a:t> Source: </a:t>
                </a:r>
                <a:r>
                  <a:rPr lang="en-US" sz="1400" i="1" dirty="0">
                    <a:cs typeface="Calibri"/>
                  </a:rPr>
                  <a:t>The Missing Piece, 2013</a:t>
                </a:r>
              </a:p>
            </p:txBody>
          </p:sp>
        </p:grpSp>
        <p:grpSp>
          <p:nvGrpSpPr>
            <p:cNvPr id="7" name="Group 6">
              <a:extLst>
                <a:ext uri="{FF2B5EF4-FFF2-40B4-BE49-F238E27FC236}">
                  <a16:creationId xmlns:a16="http://schemas.microsoft.com/office/drawing/2014/main" id="{DB6A8135-7B3F-44B3-ABF5-3918E249A324}"/>
                </a:ext>
              </a:extLst>
            </p:cNvPr>
            <p:cNvGrpSpPr/>
            <p:nvPr/>
          </p:nvGrpSpPr>
          <p:grpSpPr>
            <a:xfrm>
              <a:off x="1931713" y="3386311"/>
              <a:ext cx="3633228" cy="2226364"/>
              <a:chOff x="1931713" y="3386311"/>
              <a:chExt cx="3633228" cy="2226364"/>
            </a:xfrm>
          </p:grpSpPr>
          <p:sp>
            <p:nvSpPr>
              <p:cNvPr id="30" name="Title 1">
                <a:extLst>
                  <a:ext uri="{FF2B5EF4-FFF2-40B4-BE49-F238E27FC236}">
                    <a16:creationId xmlns:a16="http://schemas.microsoft.com/office/drawing/2014/main" id="{9D6D13D1-6F02-492B-BA01-D918FF2ECF79}"/>
                  </a:ext>
                </a:extLst>
              </p:cNvPr>
              <p:cNvSpPr txBox="1">
                <a:spLocks/>
              </p:cNvSpPr>
              <p:nvPr/>
            </p:nvSpPr>
            <p:spPr>
              <a:xfrm>
                <a:off x="2189682" y="4239790"/>
                <a:ext cx="3375259" cy="923330"/>
              </a:xfrm>
              <a:prstGeom prst="rect">
                <a:avLst/>
              </a:prstGeom>
              <a:noFill/>
            </p:spPr>
            <p:txBody>
              <a:bodyPr wrap="square" rtlCol="0">
                <a:spAutoFit/>
              </a:bodyPr>
              <a:lstStyle>
                <a:lvl1pPr algn="l" defTabSz="18288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6000" dirty="0">
                    <a:solidFill>
                      <a:srgbClr val="0078C0"/>
                    </a:solidFill>
                    <a:latin typeface="Arial Narrow" panose="020B0606020202030204" pitchFamily="34" charset="0"/>
                    <a:cs typeface="Calibri"/>
                  </a:rPr>
                  <a:t>93%</a:t>
                </a:r>
                <a:endParaRPr lang="en-US" sz="6000" dirty="0">
                  <a:latin typeface="Arial Narrow" panose="020B0606020202030204" pitchFamily="34" charset="0"/>
                  <a:cs typeface="Calibri"/>
                </a:endParaRPr>
              </a:p>
            </p:txBody>
          </p:sp>
          <p:grpSp>
            <p:nvGrpSpPr>
              <p:cNvPr id="6" name="Group 5">
                <a:extLst>
                  <a:ext uri="{FF2B5EF4-FFF2-40B4-BE49-F238E27FC236}">
                    <a16:creationId xmlns:a16="http://schemas.microsoft.com/office/drawing/2014/main" id="{CCAF2DEE-89EC-4F85-BD47-2E45A602709C}"/>
                  </a:ext>
                </a:extLst>
              </p:cNvPr>
              <p:cNvGrpSpPr/>
              <p:nvPr/>
            </p:nvGrpSpPr>
            <p:grpSpPr>
              <a:xfrm>
                <a:off x="1931713" y="3386311"/>
                <a:ext cx="1981200" cy="2226364"/>
                <a:chOff x="2743200" y="3945836"/>
                <a:chExt cx="1981200" cy="2226364"/>
              </a:xfrm>
            </p:grpSpPr>
            <p:sp>
              <p:nvSpPr>
                <p:cNvPr id="4" name="Oval 3"/>
                <p:cNvSpPr/>
                <p:nvPr/>
              </p:nvSpPr>
              <p:spPr>
                <a:xfrm>
                  <a:off x="2743200" y="4191000"/>
                  <a:ext cx="1981200" cy="1981200"/>
                </a:xfrm>
                <a:prstGeom prst="ellipse">
                  <a:avLst/>
                </a:prstGeom>
                <a:noFill/>
                <a:ln w="279400">
                  <a:solidFill>
                    <a:srgbClr val="0078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5" name="Rectangle: Rounded Corners 4">
                  <a:extLst>
                    <a:ext uri="{FF2B5EF4-FFF2-40B4-BE49-F238E27FC236}">
                      <a16:creationId xmlns:a16="http://schemas.microsoft.com/office/drawing/2014/main" id="{51D2F70B-53E7-4F6E-B23A-1B851C801068}"/>
                    </a:ext>
                  </a:extLst>
                </p:cNvPr>
                <p:cNvSpPr/>
                <p:nvPr/>
              </p:nvSpPr>
              <p:spPr>
                <a:xfrm rot="20100762">
                  <a:off x="3171679" y="3945836"/>
                  <a:ext cx="456573" cy="58178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 name="Group 2">
            <a:extLst>
              <a:ext uri="{FF2B5EF4-FFF2-40B4-BE49-F238E27FC236}">
                <a16:creationId xmlns:a16="http://schemas.microsoft.com/office/drawing/2014/main" id="{A783B2E1-201F-47B2-807B-91BF0180C31B}"/>
              </a:ext>
            </a:extLst>
          </p:cNvPr>
          <p:cNvGrpSpPr/>
          <p:nvPr/>
        </p:nvGrpSpPr>
        <p:grpSpPr>
          <a:xfrm>
            <a:off x="5759371" y="6247337"/>
            <a:ext cx="11821638" cy="3058989"/>
            <a:chOff x="1600200" y="8095232"/>
            <a:chExt cx="11821638" cy="3058989"/>
          </a:xfrm>
        </p:grpSpPr>
        <p:sp>
          <p:nvSpPr>
            <p:cNvPr id="32" name="TextBox 31"/>
            <p:cNvSpPr txBox="1"/>
            <p:nvPr/>
          </p:nvSpPr>
          <p:spPr>
            <a:xfrm>
              <a:off x="1600200" y="8153400"/>
              <a:ext cx="5871883" cy="3000821"/>
            </a:xfrm>
            <a:prstGeom prst="rect">
              <a:avLst/>
            </a:prstGeom>
            <a:noFill/>
          </p:spPr>
          <p:txBody>
            <a:bodyPr wrap="square" rtlCol="0">
              <a:spAutoFit/>
            </a:bodyPr>
            <a:lstStyle/>
            <a:p>
              <a:pPr algn="r">
                <a:spcAft>
                  <a:spcPts val="600"/>
                </a:spcAft>
                <a:buClr>
                  <a:srgbClr val="0078C0"/>
                </a:buClr>
              </a:pPr>
              <a:r>
                <a:rPr lang="en-US" sz="2800" dirty="0">
                  <a:latin typeface="Calibri" panose="020F0502020204030204" pitchFamily="34" charset="0"/>
                  <a:ea typeface="Roboto" charset="0"/>
                  <a:cs typeface="Calibri"/>
                </a:rPr>
                <a:t>Workforce readiness</a:t>
              </a:r>
            </a:p>
            <a:p>
              <a:pPr algn="r">
                <a:spcAft>
                  <a:spcPts val="600"/>
                </a:spcAft>
                <a:buClr>
                  <a:srgbClr val="0078C0"/>
                </a:buClr>
              </a:pPr>
              <a:r>
                <a:rPr lang="en-US" sz="2800" dirty="0">
                  <a:latin typeface="Calibri" panose="020F0502020204030204" pitchFamily="34" charset="0"/>
                  <a:cs typeface="Calibri"/>
                </a:rPr>
                <a:t>Life success</a:t>
              </a:r>
            </a:p>
            <a:p>
              <a:pPr algn="r">
                <a:spcAft>
                  <a:spcPts val="600"/>
                </a:spcAft>
                <a:buClr>
                  <a:srgbClr val="0078C0"/>
                </a:buClr>
              </a:pPr>
              <a:r>
                <a:rPr lang="en-US" sz="2800" dirty="0">
                  <a:latin typeface="Calibri" panose="020F0502020204030204" pitchFamily="34" charset="0"/>
                  <a:cs typeface="Calibri"/>
                </a:rPr>
                <a:t>Attendance/graduation</a:t>
              </a:r>
            </a:p>
            <a:p>
              <a:pPr algn="r">
                <a:spcAft>
                  <a:spcPts val="600"/>
                </a:spcAft>
                <a:buClr>
                  <a:srgbClr val="0078C0"/>
                </a:buClr>
              </a:pPr>
              <a:r>
                <a:rPr lang="en-US" sz="2800" dirty="0">
                  <a:latin typeface="Calibri" panose="020F0502020204030204" pitchFamily="34" charset="0"/>
                  <a:cs typeface="Calibri"/>
                </a:rPr>
                <a:t>College preparation</a:t>
              </a:r>
            </a:p>
            <a:p>
              <a:pPr algn="r">
                <a:spcAft>
                  <a:spcPts val="600"/>
                </a:spcAft>
                <a:buClr>
                  <a:srgbClr val="0078C0"/>
                </a:buClr>
              </a:pPr>
              <a:r>
                <a:rPr lang="en-US" sz="2800" dirty="0">
                  <a:latin typeface="Calibri" panose="020F0502020204030204" pitchFamily="34" charset="0"/>
                  <a:cs typeface="Calibri"/>
                </a:rPr>
                <a:t>Academic success</a:t>
              </a:r>
            </a:p>
            <a:p>
              <a:pPr marL="342900" indent="-342900">
                <a:spcAft>
                  <a:spcPts val="600"/>
                </a:spcAft>
                <a:buClr>
                  <a:srgbClr val="0078C0"/>
                </a:buClr>
                <a:buFont typeface="Arial" charset="0"/>
                <a:buChar char="•"/>
              </a:pPr>
              <a:endParaRPr lang="en-US" sz="2400" dirty="0">
                <a:ea typeface="Roboto" charset="0"/>
                <a:cs typeface="Roboto" charset="0"/>
              </a:endParaRPr>
            </a:p>
          </p:txBody>
        </p:sp>
        <p:sp>
          <p:nvSpPr>
            <p:cNvPr id="12" name="Rectangle 11">
              <a:extLst>
                <a:ext uri="{FF2B5EF4-FFF2-40B4-BE49-F238E27FC236}">
                  <a16:creationId xmlns:a16="http://schemas.microsoft.com/office/drawing/2014/main" id="{9632D3B1-9D76-431A-8CC6-78C62BF5AA3B}"/>
                </a:ext>
              </a:extLst>
            </p:cNvPr>
            <p:cNvSpPr/>
            <p:nvPr/>
          </p:nvSpPr>
          <p:spPr>
            <a:xfrm>
              <a:off x="7603292" y="8229703"/>
              <a:ext cx="4893784" cy="304697"/>
            </a:xfrm>
            <a:prstGeom prst="rect">
              <a:avLst/>
            </a:prstGeom>
            <a:solidFill>
              <a:srgbClr val="0078C0"/>
            </a:solidFill>
            <a:ln>
              <a:solidFill>
                <a:srgbClr val="007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BC8001A-C7DB-4989-AA54-1AA9095E61DB}"/>
                </a:ext>
              </a:extLst>
            </p:cNvPr>
            <p:cNvSpPr/>
            <p:nvPr/>
          </p:nvSpPr>
          <p:spPr>
            <a:xfrm>
              <a:off x="7603292" y="8729598"/>
              <a:ext cx="4893784" cy="304697"/>
            </a:xfrm>
            <a:prstGeom prst="rect">
              <a:avLst/>
            </a:prstGeom>
            <a:solidFill>
              <a:srgbClr val="0078C0"/>
            </a:solidFill>
            <a:ln>
              <a:solidFill>
                <a:srgbClr val="007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D4974EF-FCD3-441D-A417-C59CF8B3D929}"/>
                </a:ext>
              </a:extLst>
            </p:cNvPr>
            <p:cNvSpPr/>
            <p:nvPr/>
          </p:nvSpPr>
          <p:spPr>
            <a:xfrm>
              <a:off x="7608371" y="9229493"/>
              <a:ext cx="4553425" cy="340219"/>
            </a:xfrm>
            <a:prstGeom prst="rect">
              <a:avLst/>
            </a:prstGeom>
            <a:solidFill>
              <a:srgbClr val="0078C0"/>
            </a:solidFill>
            <a:ln>
              <a:solidFill>
                <a:srgbClr val="007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0176B0F-82F6-446A-9CDA-1C545DD5DA27}"/>
                </a:ext>
              </a:extLst>
            </p:cNvPr>
            <p:cNvSpPr/>
            <p:nvPr/>
          </p:nvSpPr>
          <p:spPr>
            <a:xfrm>
              <a:off x="7603291" y="9764910"/>
              <a:ext cx="4436585" cy="340117"/>
            </a:xfrm>
            <a:prstGeom prst="rect">
              <a:avLst/>
            </a:prstGeom>
            <a:solidFill>
              <a:srgbClr val="0078C0"/>
            </a:solidFill>
            <a:ln>
              <a:solidFill>
                <a:srgbClr val="007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AF9DBDB-153F-46F6-A65E-27346D17CECA}"/>
                </a:ext>
              </a:extLst>
            </p:cNvPr>
            <p:cNvSpPr/>
            <p:nvPr/>
          </p:nvSpPr>
          <p:spPr>
            <a:xfrm>
              <a:off x="7603291" y="10300226"/>
              <a:ext cx="4284185" cy="358551"/>
            </a:xfrm>
            <a:prstGeom prst="rect">
              <a:avLst/>
            </a:prstGeom>
            <a:solidFill>
              <a:srgbClr val="0078C0"/>
            </a:solidFill>
            <a:ln>
              <a:solidFill>
                <a:srgbClr val="007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288BE1-B7A2-4262-9CBA-0FB83359AE0C}"/>
                </a:ext>
              </a:extLst>
            </p:cNvPr>
            <p:cNvSpPr/>
            <p:nvPr/>
          </p:nvSpPr>
          <p:spPr>
            <a:xfrm>
              <a:off x="12562307" y="8095232"/>
              <a:ext cx="859531" cy="2657138"/>
            </a:xfrm>
            <a:prstGeom prst="rect">
              <a:avLst/>
            </a:prstGeom>
          </p:spPr>
          <p:txBody>
            <a:bodyPr wrap="none">
              <a:spAutoFit/>
            </a:bodyPr>
            <a:lstStyle/>
            <a:p>
              <a:pPr>
                <a:spcAft>
                  <a:spcPts val="200"/>
                </a:spcAft>
              </a:pPr>
              <a:r>
                <a:rPr lang="en-US" sz="3200" dirty="0">
                  <a:solidFill>
                    <a:srgbClr val="0078C0"/>
                  </a:solidFill>
                  <a:latin typeface="Arial Narrow" panose="020B0606020202030204" pitchFamily="34" charset="0"/>
                  <a:cs typeface="Calibri"/>
                </a:rPr>
                <a:t>87%</a:t>
              </a:r>
            </a:p>
            <a:p>
              <a:pPr>
                <a:spcAft>
                  <a:spcPts val="200"/>
                </a:spcAft>
              </a:pPr>
              <a:r>
                <a:rPr lang="en-US" sz="3200" dirty="0">
                  <a:solidFill>
                    <a:srgbClr val="0078C0"/>
                  </a:solidFill>
                  <a:latin typeface="Arial Narrow" panose="020B0606020202030204" pitchFamily="34" charset="0"/>
                  <a:cs typeface="Calibri"/>
                </a:rPr>
                <a:t>87%</a:t>
              </a:r>
            </a:p>
            <a:p>
              <a:pPr>
                <a:spcAft>
                  <a:spcPts val="200"/>
                </a:spcAft>
              </a:pPr>
              <a:r>
                <a:rPr lang="en-US" sz="3200" dirty="0">
                  <a:solidFill>
                    <a:srgbClr val="0078C0"/>
                  </a:solidFill>
                  <a:latin typeface="Arial Narrow" panose="020B0606020202030204" pitchFamily="34" charset="0"/>
                  <a:cs typeface="Calibri"/>
                </a:rPr>
                <a:t>80%</a:t>
              </a:r>
            </a:p>
            <a:p>
              <a:pPr>
                <a:spcAft>
                  <a:spcPts val="200"/>
                </a:spcAft>
              </a:pPr>
              <a:r>
                <a:rPr lang="en-US" sz="3200" dirty="0">
                  <a:solidFill>
                    <a:srgbClr val="0078C0"/>
                  </a:solidFill>
                  <a:latin typeface="Arial Narrow" panose="020B0606020202030204" pitchFamily="34" charset="0"/>
                  <a:cs typeface="Calibri"/>
                </a:rPr>
                <a:t>78%</a:t>
              </a:r>
            </a:p>
            <a:p>
              <a:pPr>
                <a:spcAft>
                  <a:spcPts val="200"/>
                </a:spcAft>
              </a:pPr>
              <a:r>
                <a:rPr lang="en-US" sz="3200" dirty="0">
                  <a:solidFill>
                    <a:srgbClr val="0078C0"/>
                  </a:solidFill>
                  <a:latin typeface="Arial Narrow" panose="020B0606020202030204" pitchFamily="34" charset="0"/>
                  <a:cs typeface="Calibri"/>
                </a:rPr>
                <a:t>75%</a:t>
              </a:r>
              <a:endParaRPr lang="en-US" sz="3200" dirty="0">
                <a:latin typeface="Arial Narrow" panose="020B0606020202030204" pitchFamily="34" charset="0"/>
                <a:cs typeface="Calibri"/>
              </a:endParaRPr>
            </a:p>
          </p:txBody>
        </p:sp>
      </p:grpSp>
      <p:sp>
        <p:nvSpPr>
          <p:cNvPr id="15" name="Rectangle 14">
            <a:extLst>
              <a:ext uri="{FF2B5EF4-FFF2-40B4-BE49-F238E27FC236}">
                <a16:creationId xmlns:a16="http://schemas.microsoft.com/office/drawing/2014/main" id="{EF1BB911-9DF1-40D7-9E19-B3667C314BB4}"/>
              </a:ext>
            </a:extLst>
          </p:cNvPr>
          <p:cNvSpPr/>
          <p:nvPr/>
        </p:nvSpPr>
        <p:spPr>
          <a:xfrm>
            <a:off x="874059" y="2638988"/>
            <a:ext cx="6307945" cy="784830"/>
          </a:xfrm>
          <a:prstGeom prst="rect">
            <a:avLst/>
          </a:prstGeom>
        </p:spPr>
        <p:txBody>
          <a:bodyPr wrap="none">
            <a:spAutoFit/>
          </a:bodyPr>
          <a:lstStyle/>
          <a:p>
            <a:r>
              <a:rPr lang="en-US" sz="4500" b="1" dirty="0">
                <a:latin typeface="Calibri" panose="020F0502020204030204" pitchFamily="34" charset="0"/>
                <a:ea typeface="Roboto" charset="0"/>
                <a:cs typeface="Calibri"/>
              </a:rPr>
              <a:t>In 2013, we learned that: </a:t>
            </a:r>
            <a:endParaRPr lang="en-US" sz="4500" b="1" dirty="0"/>
          </a:p>
        </p:txBody>
      </p:sp>
      <p:sp>
        <p:nvSpPr>
          <p:cNvPr id="28" name="Rectangle 27">
            <a:extLst>
              <a:ext uri="{FF2B5EF4-FFF2-40B4-BE49-F238E27FC236}">
                <a16:creationId xmlns:a16="http://schemas.microsoft.com/office/drawing/2014/main" id="{3068FF5C-232D-46CE-9E95-C688C01221D0}"/>
              </a:ext>
            </a:extLst>
          </p:cNvPr>
          <p:cNvSpPr/>
          <p:nvPr/>
        </p:nvSpPr>
        <p:spPr>
          <a:xfrm>
            <a:off x="832573" y="9287413"/>
            <a:ext cx="3848489" cy="784830"/>
          </a:xfrm>
          <a:prstGeom prst="rect">
            <a:avLst/>
          </a:prstGeom>
        </p:spPr>
        <p:txBody>
          <a:bodyPr wrap="none">
            <a:spAutoFit/>
          </a:bodyPr>
          <a:lstStyle/>
          <a:p>
            <a:r>
              <a:rPr lang="en-US" sz="4500" b="1" dirty="0">
                <a:latin typeface="Calibri" panose="020F0502020204030204" pitchFamily="34" charset="0"/>
                <a:ea typeface="Roboto" charset="0"/>
                <a:cs typeface="Calibri"/>
              </a:rPr>
              <a:t>More recently: </a:t>
            </a:r>
            <a:endParaRPr lang="en-US" sz="4500" b="1" dirty="0"/>
          </a:p>
        </p:txBody>
      </p:sp>
      <p:sp>
        <p:nvSpPr>
          <p:cNvPr id="31" name="TextBox 30">
            <a:extLst>
              <a:ext uri="{FF2B5EF4-FFF2-40B4-BE49-F238E27FC236}">
                <a16:creationId xmlns:a16="http://schemas.microsoft.com/office/drawing/2014/main" id="{13471EE7-A3CB-48BF-9076-C5C54D147921}"/>
              </a:ext>
            </a:extLst>
          </p:cNvPr>
          <p:cNvSpPr txBox="1"/>
          <p:nvPr/>
        </p:nvSpPr>
        <p:spPr>
          <a:xfrm>
            <a:off x="-228600" y="12746370"/>
            <a:ext cx="6751717" cy="415498"/>
          </a:xfrm>
          <a:prstGeom prst="rect">
            <a:avLst/>
          </a:prstGeom>
          <a:noFill/>
        </p:spPr>
        <p:txBody>
          <a:bodyPr wrap="square" rtlCol="0">
            <a:spAutoFit/>
          </a:bodyPr>
          <a:lstStyle/>
          <a:p>
            <a:endParaRPr lang="en-US" sz="700" dirty="0"/>
          </a:p>
          <a:p>
            <a:pPr algn="r"/>
            <a:r>
              <a:rPr lang="en-US" sz="1400" dirty="0"/>
              <a:t> Source: </a:t>
            </a:r>
            <a:r>
              <a:rPr lang="en-US" sz="1400" i="1" dirty="0">
                <a:cs typeface="Calibri"/>
              </a:rPr>
              <a:t>2018 Social and Emotional Learning report, 2018</a:t>
            </a:r>
          </a:p>
        </p:txBody>
      </p:sp>
      <p:sp>
        <p:nvSpPr>
          <p:cNvPr id="33" name="Title 1">
            <a:extLst>
              <a:ext uri="{FF2B5EF4-FFF2-40B4-BE49-F238E27FC236}">
                <a16:creationId xmlns:a16="http://schemas.microsoft.com/office/drawing/2014/main" id="{08EEF33F-AED9-44D8-AC6D-A3265EF846FB}"/>
              </a:ext>
            </a:extLst>
          </p:cNvPr>
          <p:cNvSpPr txBox="1">
            <a:spLocks/>
          </p:cNvSpPr>
          <p:nvPr/>
        </p:nvSpPr>
        <p:spPr>
          <a:xfrm>
            <a:off x="4953000" y="10735270"/>
            <a:ext cx="3375259" cy="923330"/>
          </a:xfrm>
          <a:prstGeom prst="rect">
            <a:avLst/>
          </a:prstGeom>
          <a:noFill/>
        </p:spPr>
        <p:txBody>
          <a:bodyPr wrap="square" rtlCol="0">
            <a:spAutoFit/>
          </a:bodyPr>
          <a:lstStyle>
            <a:lvl1pPr algn="l" defTabSz="18288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6000" dirty="0">
                <a:solidFill>
                  <a:srgbClr val="0078C0"/>
                </a:solidFill>
                <a:latin typeface="Arial Narrow" panose="020B0606020202030204" pitchFamily="34" charset="0"/>
                <a:cs typeface="Calibri"/>
              </a:rPr>
              <a:t>74%</a:t>
            </a:r>
            <a:endParaRPr lang="en-US" sz="6000" dirty="0">
              <a:latin typeface="Arial Narrow" panose="020B0606020202030204" pitchFamily="34" charset="0"/>
              <a:cs typeface="Calibri"/>
            </a:endParaRPr>
          </a:p>
        </p:txBody>
      </p:sp>
      <p:sp>
        <p:nvSpPr>
          <p:cNvPr id="35" name="Oval 34">
            <a:extLst>
              <a:ext uri="{FF2B5EF4-FFF2-40B4-BE49-F238E27FC236}">
                <a16:creationId xmlns:a16="http://schemas.microsoft.com/office/drawing/2014/main" id="{AB3BF03F-0EF3-451E-87E6-77A1C4A0262C}"/>
              </a:ext>
            </a:extLst>
          </p:cNvPr>
          <p:cNvSpPr/>
          <p:nvPr/>
        </p:nvSpPr>
        <p:spPr>
          <a:xfrm>
            <a:off x="4592268" y="10134600"/>
            <a:ext cx="1981200" cy="1981200"/>
          </a:xfrm>
          <a:prstGeom prst="ellipse">
            <a:avLst/>
          </a:prstGeom>
          <a:noFill/>
          <a:ln w="279400">
            <a:solidFill>
              <a:srgbClr val="0078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7" name="Rectangle 16">
            <a:extLst>
              <a:ext uri="{FF2B5EF4-FFF2-40B4-BE49-F238E27FC236}">
                <a16:creationId xmlns:a16="http://schemas.microsoft.com/office/drawing/2014/main" id="{7678D243-4363-4E29-A438-4E4F61A6E411}"/>
              </a:ext>
            </a:extLst>
          </p:cNvPr>
          <p:cNvSpPr/>
          <p:nvPr/>
        </p:nvSpPr>
        <p:spPr>
          <a:xfrm>
            <a:off x="6934200" y="10694988"/>
            <a:ext cx="9787278" cy="1169551"/>
          </a:xfrm>
          <a:prstGeom prst="rect">
            <a:avLst/>
          </a:prstGeom>
        </p:spPr>
        <p:txBody>
          <a:bodyPr wrap="square">
            <a:spAutoFit/>
          </a:bodyPr>
          <a:lstStyle/>
          <a:p>
            <a:r>
              <a:rPr lang="en-US" sz="3500" dirty="0">
                <a:solidFill>
                  <a:srgbClr val="444444"/>
                </a:solidFill>
                <a:latin typeface="Calibri" panose="020F0502020204030204" pitchFamily="34" charset="0"/>
              </a:rPr>
              <a:t>Report that they are devoting </a:t>
            </a:r>
            <a:r>
              <a:rPr lang="en-US" sz="3500" dirty="0">
                <a:solidFill>
                  <a:srgbClr val="0078C0"/>
                </a:solidFill>
                <a:latin typeface="Calibri" panose="020F0502020204030204" pitchFamily="34" charset="0"/>
              </a:rPr>
              <a:t>more time to teaching SEL skills today</a:t>
            </a:r>
            <a:r>
              <a:rPr lang="en-US" sz="3500" dirty="0">
                <a:solidFill>
                  <a:srgbClr val="444444"/>
                </a:solidFill>
                <a:latin typeface="Calibri" panose="020F0502020204030204" pitchFamily="34" charset="0"/>
              </a:rPr>
              <a:t> compared to five years ago.</a:t>
            </a:r>
          </a:p>
        </p:txBody>
      </p:sp>
    </p:spTree>
    <p:extLst>
      <p:ext uri="{BB962C8B-B14F-4D97-AF65-F5344CB8AC3E}">
        <p14:creationId xmlns:p14="http://schemas.microsoft.com/office/powerpoint/2010/main" val="205370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18288000" cy="13716000"/>
            <a:chOff x="0" y="0"/>
            <a:chExt cx="18288000" cy="13716000"/>
          </a:xfrm>
        </p:grpSpPr>
        <p:pic>
          <p:nvPicPr>
            <p:cNvPr id="14" name="Picture 13"/>
            <p:cNvPicPr>
              <a:picLocks noChangeAspect="1"/>
            </p:cNvPicPr>
            <p:nvPr/>
          </p:nvPicPr>
          <p:blipFill rotWithShape="1">
            <a:blip r:embed="rId3"/>
            <a:srcRect l="645" t="3449" b="38949"/>
            <a:stretch/>
          </p:blipFill>
          <p:spPr>
            <a:xfrm>
              <a:off x="0" y="0"/>
              <a:ext cx="18288000" cy="13715999"/>
            </a:xfrm>
            <a:prstGeom prst="rect">
              <a:avLst/>
            </a:prstGeom>
          </p:spPr>
        </p:pic>
        <p:sp>
          <p:nvSpPr>
            <p:cNvPr id="15" name="Rectangle 14"/>
            <p:cNvSpPr/>
            <p:nvPr/>
          </p:nvSpPr>
          <p:spPr>
            <a:xfrm>
              <a:off x="0" y="0"/>
              <a:ext cx="18288000" cy="13716000"/>
            </a:xfrm>
            <a:prstGeom prst="rect">
              <a:avLst/>
            </a:prstGeom>
            <a:solidFill>
              <a:schemeClr val="accent1">
                <a:lumMod val="50000"/>
                <a:alpha val="64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Calibri" panose="020F0502020204030204" pitchFamily="34" charset="0"/>
              </a:endParaRPr>
            </a:p>
          </p:txBody>
        </p:sp>
      </p:grpSp>
      <p:grpSp>
        <p:nvGrpSpPr>
          <p:cNvPr id="26" name="Group 25"/>
          <p:cNvGrpSpPr/>
          <p:nvPr/>
        </p:nvGrpSpPr>
        <p:grpSpPr>
          <a:xfrm>
            <a:off x="2602160" y="4647521"/>
            <a:ext cx="906144" cy="616750"/>
            <a:chOff x="6324600" y="4114799"/>
            <a:chExt cx="685800" cy="685800"/>
          </a:xfrm>
        </p:grpSpPr>
        <p:cxnSp>
          <p:nvCxnSpPr>
            <p:cNvPr id="32" name="Straight Connector 31"/>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0" y="5264270"/>
            <a:ext cx="18282920" cy="2092881"/>
          </a:xfrm>
          <a:prstGeom prst="rect">
            <a:avLst/>
          </a:prstGeom>
          <a:noFill/>
        </p:spPr>
        <p:txBody>
          <a:bodyPr wrap="square" rtlCol="0">
            <a:spAutoFit/>
          </a:bodyPr>
          <a:lstStyle/>
          <a:p>
            <a:pPr algn="ctr"/>
            <a:r>
              <a:rPr lang="en-US" sz="6500" b="1" dirty="0">
                <a:solidFill>
                  <a:srgbClr val="FFFFFF"/>
                </a:solidFill>
                <a:effectLst>
                  <a:outerShdw blurRad="63500" sx="102000" sy="102000" algn="ctr" rotWithShape="0">
                    <a:prstClr val="black">
                      <a:alpha val="40000"/>
                    </a:prstClr>
                  </a:outerShdw>
                </a:effectLst>
                <a:latin typeface="Calibri" panose="020F0502020204030204" pitchFamily="34" charset="0"/>
                <a:cs typeface="Calibri"/>
              </a:rPr>
              <a:t>WHAT IS SOCIAL AND EMOTIONAL </a:t>
            </a:r>
          </a:p>
          <a:p>
            <a:pPr algn="ctr"/>
            <a:r>
              <a:rPr lang="en-US" sz="6500" b="1" dirty="0">
                <a:solidFill>
                  <a:srgbClr val="FFFFFF"/>
                </a:solidFill>
                <a:effectLst>
                  <a:outerShdw blurRad="63500" sx="102000" sy="102000" algn="ctr" rotWithShape="0">
                    <a:prstClr val="black">
                      <a:alpha val="40000"/>
                    </a:prstClr>
                  </a:outerShdw>
                </a:effectLst>
                <a:latin typeface="Calibri" panose="020F0502020204030204" pitchFamily="34" charset="0"/>
                <a:cs typeface="Calibri"/>
              </a:rPr>
              <a:t>LEARNING (SEL)?</a:t>
            </a:r>
            <a:endParaRPr lang="uk-UA" sz="6500" b="1" i="1" dirty="0">
              <a:solidFill>
                <a:srgbClr val="FFFFFF"/>
              </a:solidFill>
              <a:effectLst>
                <a:outerShdw blurRad="63500" sx="102000" sy="102000" algn="ctr" rotWithShape="0">
                  <a:prstClr val="black">
                    <a:alpha val="40000"/>
                  </a:prstClr>
                </a:outerShdw>
              </a:effectLst>
              <a:latin typeface="Calibri" panose="020F0502020204030204" pitchFamily="34" charset="0"/>
              <a:cs typeface="Calibri"/>
            </a:endParaRPr>
          </a:p>
        </p:txBody>
      </p:sp>
      <p:grpSp>
        <p:nvGrpSpPr>
          <p:cNvPr id="16" name="Group 15"/>
          <p:cNvGrpSpPr/>
          <p:nvPr/>
        </p:nvGrpSpPr>
        <p:grpSpPr>
          <a:xfrm rot="10800000">
            <a:off x="14428400" y="7384625"/>
            <a:ext cx="906144" cy="616750"/>
            <a:chOff x="6324600" y="4114799"/>
            <a:chExt cx="685800" cy="685800"/>
          </a:xfrm>
        </p:grpSpPr>
        <p:cxnSp>
          <p:nvCxnSpPr>
            <p:cNvPr id="17" name="Straight Connector 16"/>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438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0A00-DBC2-6C4F-BB82-55CB184FD7FA}"/>
              </a:ext>
            </a:extLst>
          </p:cNvPr>
          <p:cNvSpPr>
            <a:spLocks noGrp="1"/>
          </p:cNvSpPr>
          <p:nvPr>
            <p:ph type="title"/>
          </p:nvPr>
        </p:nvSpPr>
        <p:spPr>
          <a:xfrm>
            <a:off x="876300" y="761881"/>
            <a:ext cx="5448300" cy="1477328"/>
          </a:xfrm>
        </p:spPr>
        <p:txBody>
          <a:bodyPr/>
          <a:lstStyle/>
          <a:p>
            <a:r>
              <a:rPr lang="en-US" sz="4800" dirty="0">
                <a:solidFill>
                  <a:srgbClr val="0078C0"/>
                </a:solidFill>
                <a:cs typeface="Calibri"/>
              </a:rPr>
              <a:t>Students</a:t>
            </a:r>
            <a:br>
              <a:rPr lang="en-US" sz="4800" dirty="0">
                <a:cs typeface="Calibri"/>
              </a:rPr>
            </a:br>
            <a:r>
              <a:rPr lang="en-US" sz="4800" dirty="0">
                <a:cs typeface="Calibri"/>
              </a:rPr>
              <a:t>value SEL</a:t>
            </a:r>
            <a:endParaRPr lang="en-US" dirty="0"/>
          </a:p>
        </p:txBody>
      </p:sp>
      <p:sp>
        <p:nvSpPr>
          <p:cNvPr id="5" name="TextBox 4">
            <a:extLst>
              <a:ext uri="{FF2B5EF4-FFF2-40B4-BE49-F238E27FC236}">
                <a16:creationId xmlns:a16="http://schemas.microsoft.com/office/drawing/2014/main" id="{A3CDC66B-7AEE-FF41-A7D6-7F6BA949F2F6}"/>
              </a:ext>
            </a:extLst>
          </p:cNvPr>
          <p:cNvSpPr txBox="1"/>
          <p:nvPr/>
        </p:nvSpPr>
        <p:spPr>
          <a:xfrm>
            <a:off x="876299" y="2590800"/>
            <a:ext cx="16544925" cy="1323439"/>
          </a:xfrm>
          <a:prstGeom prst="rect">
            <a:avLst/>
          </a:prstGeom>
          <a:noFill/>
        </p:spPr>
        <p:txBody>
          <a:bodyPr wrap="square" rtlCol="0">
            <a:spAutoFit/>
          </a:bodyPr>
          <a:lstStyle/>
          <a:p>
            <a:r>
              <a:rPr lang="en-US" sz="4000" dirty="0">
                <a:latin typeface="Calibri" panose="020F0502020204030204" pitchFamily="34" charset="0"/>
                <a:cs typeface="Calibri"/>
              </a:rPr>
              <a:t>Recent high school graduates see </a:t>
            </a:r>
            <a:r>
              <a:rPr lang="en-US" sz="4000" dirty="0">
                <a:solidFill>
                  <a:srgbClr val="0078C0"/>
                </a:solidFill>
                <a:latin typeface="Calibri" panose="020F0502020204030204" pitchFamily="34" charset="0"/>
                <a:cs typeface="Calibri"/>
              </a:rPr>
              <a:t>significant deficits in high schools preparing for life after school. </a:t>
            </a:r>
          </a:p>
        </p:txBody>
      </p:sp>
      <p:sp>
        <p:nvSpPr>
          <p:cNvPr id="20" name="TextBox 19">
            <a:extLst>
              <a:ext uri="{FF2B5EF4-FFF2-40B4-BE49-F238E27FC236}">
                <a16:creationId xmlns:a16="http://schemas.microsoft.com/office/drawing/2014/main" id="{4879B5D3-A57A-4E4F-AF87-50B1B38CF83D}"/>
              </a:ext>
            </a:extLst>
          </p:cNvPr>
          <p:cNvSpPr txBox="1"/>
          <p:nvPr/>
        </p:nvSpPr>
        <p:spPr>
          <a:xfrm>
            <a:off x="-76200" y="12420600"/>
            <a:ext cx="10058400" cy="415129"/>
          </a:xfrm>
          <a:prstGeom prst="rect">
            <a:avLst/>
          </a:prstGeom>
          <a:noFill/>
        </p:spPr>
        <p:txBody>
          <a:bodyPr wrap="square" rtlCol="0">
            <a:spAutoFit/>
          </a:bodyPr>
          <a:lstStyle/>
          <a:p>
            <a:endParaRPr lang="en-US" sz="700" dirty="0"/>
          </a:p>
          <a:p>
            <a:pPr algn="r"/>
            <a:r>
              <a:rPr lang="en-US" sz="1400" dirty="0"/>
              <a:t> </a:t>
            </a:r>
            <a:r>
              <a:rPr lang="en-US" sz="1400" i="1" dirty="0"/>
              <a:t>Source</a:t>
            </a:r>
            <a:r>
              <a:rPr lang="en-US" sz="1400" dirty="0"/>
              <a:t>: </a:t>
            </a:r>
            <a:r>
              <a:rPr lang="en-US" sz="1400" i="1" dirty="0">
                <a:cs typeface="Calibri"/>
              </a:rPr>
              <a:t>Respected: Perspectives of Youth on High School &amp; Social and Emotional Learning (2018)</a:t>
            </a:r>
          </a:p>
        </p:txBody>
      </p:sp>
      <p:pic>
        <p:nvPicPr>
          <p:cNvPr id="3" name="Picture 2">
            <a:extLst>
              <a:ext uri="{FF2B5EF4-FFF2-40B4-BE49-F238E27FC236}">
                <a16:creationId xmlns:a16="http://schemas.microsoft.com/office/drawing/2014/main" id="{BB044AE5-458C-4683-8B7E-540EED8EEBDA}"/>
              </a:ext>
            </a:extLst>
          </p:cNvPr>
          <p:cNvPicPr>
            <a:picLocks noChangeAspect="1"/>
          </p:cNvPicPr>
          <p:nvPr/>
        </p:nvPicPr>
        <p:blipFill>
          <a:blip r:embed="rId3"/>
          <a:stretch>
            <a:fillRect/>
          </a:stretch>
        </p:blipFill>
        <p:spPr>
          <a:xfrm>
            <a:off x="1828800" y="4227543"/>
            <a:ext cx="13982700" cy="7879753"/>
          </a:xfrm>
          <a:prstGeom prst="rect">
            <a:avLst/>
          </a:prstGeom>
        </p:spPr>
      </p:pic>
      <p:grpSp>
        <p:nvGrpSpPr>
          <p:cNvPr id="23" name="Group 22">
            <a:extLst>
              <a:ext uri="{FF2B5EF4-FFF2-40B4-BE49-F238E27FC236}">
                <a16:creationId xmlns:a16="http://schemas.microsoft.com/office/drawing/2014/main" id="{86C644A1-199D-40BF-A876-DB39DCECED97}"/>
              </a:ext>
            </a:extLst>
          </p:cNvPr>
          <p:cNvGrpSpPr/>
          <p:nvPr/>
        </p:nvGrpSpPr>
        <p:grpSpPr>
          <a:xfrm>
            <a:off x="12573000" y="6477000"/>
            <a:ext cx="4343400" cy="5334000"/>
            <a:chOff x="12573000" y="6477000"/>
            <a:chExt cx="4343400" cy="5334000"/>
          </a:xfrm>
        </p:grpSpPr>
        <p:sp>
          <p:nvSpPr>
            <p:cNvPr id="11" name="Rectangle 10">
              <a:extLst>
                <a:ext uri="{FF2B5EF4-FFF2-40B4-BE49-F238E27FC236}">
                  <a16:creationId xmlns:a16="http://schemas.microsoft.com/office/drawing/2014/main" id="{ECDAB962-ED93-4503-8A2C-F153615BD4F2}"/>
                </a:ext>
              </a:extLst>
            </p:cNvPr>
            <p:cNvSpPr/>
            <p:nvPr/>
          </p:nvSpPr>
          <p:spPr>
            <a:xfrm>
              <a:off x="14935200" y="6477000"/>
              <a:ext cx="1066800" cy="609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EDB2F85-AD23-41DB-9362-D6A1BEA2F30A}"/>
                </a:ext>
              </a:extLst>
            </p:cNvPr>
            <p:cNvSpPr/>
            <p:nvPr/>
          </p:nvSpPr>
          <p:spPr>
            <a:xfrm>
              <a:off x="13335000" y="8839200"/>
              <a:ext cx="2476500" cy="609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AC43557-51AD-4C6C-8367-6B7321A1FBDA}"/>
                </a:ext>
              </a:extLst>
            </p:cNvPr>
            <p:cNvSpPr/>
            <p:nvPr/>
          </p:nvSpPr>
          <p:spPr>
            <a:xfrm>
              <a:off x="12573000" y="11201400"/>
              <a:ext cx="4343400" cy="609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2244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328278-CB9B-4233-8B18-31CE63A851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215" y="9301700"/>
            <a:ext cx="1444494" cy="1444494"/>
          </a:xfrm>
          <a:prstGeom prst="rect">
            <a:avLst/>
          </a:prstGeom>
        </p:spPr>
      </p:pic>
      <p:pic>
        <p:nvPicPr>
          <p:cNvPr id="17" name="Picture 16">
            <a:extLst>
              <a:ext uri="{FF2B5EF4-FFF2-40B4-BE49-F238E27FC236}">
                <a16:creationId xmlns:a16="http://schemas.microsoft.com/office/drawing/2014/main" id="{B111E8B6-952B-4674-BC92-0CB6D2FAC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9065786"/>
            <a:ext cx="2539682" cy="2539682"/>
          </a:xfrm>
          <a:prstGeom prst="rect">
            <a:avLst/>
          </a:prstGeom>
        </p:spPr>
      </p:pic>
      <p:sp>
        <p:nvSpPr>
          <p:cNvPr id="2" name="Title 1"/>
          <p:cNvSpPr>
            <a:spLocks noGrp="1"/>
          </p:cNvSpPr>
          <p:nvPr>
            <p:ph type="title"/>
          </p:nvPr>
        </p:nvSpPr>
        <p:spPr>
          <a:xfrm>
            <a:off x="876300" y="761881"/>
            <a:ext cx="13677900" cy="1477328"/>
          </a:xfrm>
        </p:spPr>
        <p:txBody>
          <a:bodyPr/>
          <a:lstStyle/>
          <a:p>
            <a:r>
              <a:rPr lang="en-US" sz="5000" dirty="0">
                <a:solidFill>
                  <a:srgbClr val="0078C0"/>
                </a:solidFill>
                <a:cs typeface="Calibri"/>
              </a:rPr>
              <a:t>Teachers</a:t>
            </a:r>
            <a:br>
              <a:rPr lang="en-US" sz="5000" dirty="0">
                <a:solidFill>
                  <a:srgbClr val="0078C0"/>
                </a:solidFill>
                <a:cs typeface="Calibri"/>
              </a:rPr>
            </a:br>
            <a:r>
              <a:rPr lang="en-US" sz="5000" dirty="0">
                <a:cs typeface="Calibri"/>
              </a:rPr>
              <a:t>are asking for more support</a:t>
            </a:r>
            <a:endParaRPr lang="uk-UA" sz="5000" dirty="0">
              <a:cs typeface="Calibri"/>
            </a:endParaRPr>
          </a:p>
        </p:txBody>
      </p:sp>
      <p:sp>
        <p:nvSpPr>
          <p:cNvPr id="8" name="TextBox 7">
            <a:extLst>
              <a:ext uri="{FF2B5EF4-FFF2-40B4-BE49-F238E27FC236}">
                <a16:creationId xmlns:a16="http://schemas.microsoft.com/office/drawing/2014/main" id="{B354ACB3-9552-CB47-A307-B15949FE2D8F}"/>
              </a:ext>
            </a:extLst>
          </p:cNvPr>
          <p:cNvSpPr txBox="1"/>
          <p:nvPr/>
        </p:nvSpPr>
        <p:spPr>
          <a:xfrm>
            <a:off x="3646370" y="3513177"/>
            <a:ext cx="13677900" cy="7863691"/>
          </a:xfrm>
          <a:prstGeom prst="rect">
            <a:avLst/>
          </a:prstGeom>
          <a:noFill/>
        </p:spPr>
        <p:txBody>
          <a:bodyPr wrap="square" rtlCol="0">
            <a:spAutoFit/>
          </a:bodyPr>
          <a:lstStyle/>
          <a:p>
            <a:r>
              <a:rPr lang="en-US" sz="3500" dirty="0">
                <a:latin typeface="Calibri" panose="020F0502020204030204" pitchFamily="34" charset="0"/>
              </a:rPr>
              <a:t>feel they are </a:t>
            </a:r>
            <a:r>
              <a:rPr lang="en-US" sz="3500" dirty="0">
                <a:solidFill>
                  <a:srgbClr val="0078C0"/>
                </a:solidFill>
                <a:latin typeface="Calibri" panose="020F0502020204030204" pitchFamily="34" charset="0"/>
              </a:rPr>
              <a:t>“very prepared” </a:t>
            </a:r>
            <a:r>
              <a:rPr lang="en-US" sz="3500" dirty="0">
                <a:latin typeface="Calibri" panose="020F0502020204030204" pitchFamily="34" charset="0"/>
              </a:rPr>
              <a:t>to teach SEL </a:t>
            </a:r>
          </a:p>
          <a:p>
            <a:endParaRPr lang="en-US" sz="3500" dirty="0">
              <a:latin typeface="Calibri" panose="020F0502020204030204" pitchFamily="34" charset="0"/>
            </a:endParaRPr>
          </a:p>
          <a:p>
            <a:endParaRPr lang="en-US" sz="3500" dirty="0">
              <a:latin typeface="Calibri" panose="020F0502020204030204" pitchFamily="34" charset="0"/>
            </a:endParaRPr>
          </a:p>
          <a:p>
            <a:endParaRPr lang="en-US" sz="3500" dirty="0">
              <a:latin typeface="Calibri" panose="020F0502020204030204" pitchFamily="34" charset="0"/>
            </a:endParaRPr>
          </a:p>
          <a:p>
            <a:endParaRPr lang="en-US" sz="3500" dirty="0">
              <a:latin typeface="Calibri" panose="020F0502020204030204" pitchFamily="34" charset="0"/>
            </a:endParaRPr>
          </a:p>
          <a:p>
            <a:r>
              <a:rPr lang="en-US" sz="3500" dirty="0">
                <a:latin typeface="Calibri" panose="020F0502020204030204" pitchFamily="34" charset="0"/>
              </a:rPr>
              <a:t>report that the </a:t>
            </a:r>
            <a:r>
              <a:rPr lang="en-US" sz="3500" dirty="0">
                <a:solidFill>
                  <a:srgbClr val="0078C0"/>
                </a:solidFill>
                <a:latin typeface="Calibri" panose="020F0502020204030204" pitchFamily="34" charset="0"/>
              </a:rPr>
              <a:t>level of SEL professional development</a:t>
            </a:r>
          </a:p>
          <a:p>
            <a:r>
              <a:rPr lang="en-US" sz="3500" dirty="0">
                <a:latin typeface="Calibri" panose="020F0502020204030204" pitchFamily="34" charset="0"/>
              </a:rPr>
              <a:t>offered at their school is not sufficient</a:t>
            </a:r>
          </a:p>
          <a:p>
            <a:endParaRPr lang="en-US" sz="3500" dirty="0">
              <a:latin typeface="Calibri" panose="020F0502020204030204" pitchFamily="34" charset="0"/>
            </a:endParaRPr>
          </a:p>
          <a:p>
            <a:endParaRPr lang="en-US" sz="3500" dirty="0">
              <a:latin typeface="Calibri" panose="020F0502020204030204" pitchFamily="34" charset="0"/>
            </a:endParaRPr>
          </a:p>
          <a:p>
            <a:endParaRPr lang="en-US" sz="3500" dirty="0">
              <a:latin typeface="Calibri" panose="020F0502020204030204" pitchFamily="34" charset="0"/>
            </a:endParaRPr>
          </a:p>
          <a:p>
            <a:endParaRPr lang="en-US" sz="3500" dirty="0">
              <a:latin typeface="Calibri" panose="020F0502020204030204" pitchFamily="34" charset="0"/>
            </a:endParaRPr>
          </a:p>
          <a:p>
            <a:r>
              <a:rPr lang="en-US" sz="4000" dirty="0">
                <a:latin typeface="Calibri" panose="020F0502020204030204" pitchFamily="34" charset="0"/>
              </a:rPr>
              <a:t>Teachers view parental support and engagement as the top factor that would help them be more effective when teaching SEL</a:t>
            </a:r>
          </a:p>
          <a:p>
            <a:endParaRPr lang="en-US" sz="4000" b="1" dirty="0">
              <a:latin typeface="Calibri" panose="020F0502020204030204" pitchFamily="34" charset="0"/>
            </a:endParaRPr>
          </a:p>
        </p:txBody>
      </p:sp>
      <p:sp>
        <p:nvSpPr>
          <p:cNvPr id="10" name="TextBox 9">
            <a:extLst>
              <a:ext uri="{FF2B5EF4-FFF2-40B4-BE49-F238E27FC236}">
                <a16:creationId xmlns:a16="http://schemas.microsoft.com/office/drawing/2014/main" id="{4CCD966C-E30E-44A7-A15C-195F0C0E9A5A}"/>
              </a:ext>
            </a:extLst>
          </p:cNvPr>
          <p:cNvSpPr txBox="1"/>
          <p:nvPr/>
        </p:nvSpPr>
        <p:spPr>
          <a:xfrm>
            <a:off x="-427118" y="12420600"/>
            <a:ext cx="6751717" cy="415498"/>
          </a:xfrm>
          <a:prstGeom prst="rect">
            <a:avLst/>
          </a:prstGeom>
          <a:noFill/>
        </p:spPr>
        <p:txBody>
          <a:bodyPr wrap="square" rtlCol="0">
            <a:spAutoFit/>
          </a:bodyPr>
          <a:lstStyle/>
          <a:p>
            <a:endParaRPr lang="en-US" sz="700" dirty="0"/>
          </a:p>
          <a:p>
            <a:pPr algn="r"/>
            <a:r>
              <a:rPr lang="en-US" sz="1400" dirty="0"/>
              <a:t> Source: </a:t>
            </a:r>
            <a:r>
              <a:rPr lang="en-US" sz="1400" i="1" dirty="0">
                <a:cs typeface="Calibri"/>
              </a:rPr>
              <a:t>2018 Social and Emotional Learning report, 2018</a:t>
            </a:r>
          </a:p>
        </p:txBody>
      </p:sp>
      <p:sp>
        <p:nvSpPr>
          <p:cNvPr id="7" name="Oval 6">
            <a:extLst>
              <a:ext uri="{FF2B5EF4-FFF2-40B4-BE49-F238E27FC236}">
                <a16:creationId xmlns:a16="http://schemas.microsoft.com/office/drawing/2014/main" id="{E97A08B8-C4BF-4DE4-A28A-8BC9FC10465C}"/>
              </a:ext>
            </a:extLst>
          </p:cNvPr>
          <p:cNvSpPr/>
          <p:nvPr/>
        </p:nvSpPr>
        <p:spPr>
          <a:xfrm>
            <a:off x="1295400" y="2969806"/>
            <a:ext cx="1981200" cy="1981200"/>
          </a:xfrm>
          <a:prstGeom prst="ellipse">
            <a:avLst/>
          </a:prstGeom>
          <a:noFill/>
          <a:ln w="279400">
            <a:solidFill>
              <a:srgbClr val="0078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9" name="Title 1">
            <a:extLst>
              <a:ext uri="{FF2B5EF4-FFF2-40B4-BE49-F238E27FC236}">
                <a16:creationId xmlns:a16="http://schemas.microsoft.com/office/drawing/2014/main" id="{AAC1C66D-BEAC-41E7-B9B4-A337EE664932}"/>
              </a:ext>
            </a:extLst>
          </p:cNvPr>
          <p:cNvSpPr txBox="1">
            <a:spLocks/>
          </p:cNvSpPr>
          <p:nvPr/>
        </p:nvSpPr>
        <p:spPr>
          <a:xfrm>
            <a:off x="1653941" y="3498741"/>
            <a:ext cx="3375259" cy="923330"/>
          </a:xfrm>
          <a:prstGeom prst="rect">
            <a:avLst/>
          </a:prstGeom>
          <a:noFill/>
        </p:spPr>
        <p:txBody>
          <a:bodyPr wrap="square" rtlCol="0">
            <a:spAutoFit/>
          </a:bodyPr>
          <a:lstStyle>
            <a:lvl1pPr algn="l" defTabSz="18288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6000" dirty="0">
                <a:solidFill>
                  <a:srgbClr val="0078C0"/>
                </a:solidFill>
                <a:latin typeface="Arial Narrow" panose="020B0606020202030204" pitchFamily="34" charset="0"/>
                <a:cs typeface="Calibri"/>
              </a:rPr>
              <a:t>22%</a:t>
            </a:r>
            <a:endParaRPr lang="en-US" sz="6000" dirty="0">
              <a:latin typeface="Arial Narrow" panose="020B0606020202030204" pitchFamily="34" charset="0"/>
              <a:cs typeface="Calibri"/>
            </a:endParaRPr>
          </a:p>
        </p:txBody>
      </p:sp>
      <p:sp>
        <p:nvSpPr>
          <p:cNvPr id="12" name="Oval 11">
            <a:extLst>
              <a:ext uri="{FF2B5EF4-FFF2-40B4-BE49-F238E27FC236}">
                <a16:creationId xmlns:a16="http://schemas.microsoft.com/office/drawing/2014/main" id="{1F4FB7CC-033C-47E7-B5C6-78D37C312D67}"/>
              </a:ext>
            </a:extLst>
          </p:cNvPr>
          <p:cNvSpPr/>
          <p:nvPr/>
        </p:nvSpPr>
        <p:spPr>
          <a:xfrm>
            <a:off x="1295400" y="5638800"/>
            <a:ext cx="1981200" cy="1981200"/>
          </a:xfrm>
          <a:prstGeom prst="ellipse">
            <a:avLst/>
          </a:prstGeom>
          <a:noFill/>
          <a:ln w="279400">
            <a:solidFill>
              <a:srgbClr val="0078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3" name="Title 1">
            <a:extLst>
              <a:ext uri="{FF2B5EF4-FFF2-40B4-BE49-F238E27FC236}">
                <a16:creationId xmlns:a16="http://schemas.microsoft.com/office/drawing/2014/main" id="{4CCF7B27-2187-4830-A43D-E7C201F942AF}"/>
              </a:ext>
            </a:extLst>
          </p:cNvPr>
          <p:cNvSpPr txBox="1">
            <a:spLocks/>
          </p:cNvSpPr>
          <p:nvPr/>
        </p:nvSpPr>
        <p:spPr>
          <a:xfrm>
            <a:off x="1653941" y="6239470"/>
            <a:ext cx="3375259" cy="923330"/>
          </a:xfrm>
          <a:prstGeom prst="rect">
            <a:avLst/>
          </a:prstGeom>
          <a:noFill/>
        </p:spPr>
        <p:txBody>
          <a:bodyPr wrap="square" rtlCol="0">
            <a:spAutoFit/>
          </a:bodyPr>
          <a:lstStyle>
            <a:lvl1pPr algn="l" defTabSz="18288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6000" dirty="0">
                <a:solidFill>
                  <a:srgbClr val="0078C0"/>
                </a:solidFill>
                <a:latin typeface="Arial Narrow" panose="020B0606020202030204" pitchFamily="34" charset="0"/>
                <a:cs typeface="Calibri"/>
              </a:rPr>
              <a:t>51%</a:t>
            </a:r>
            <a:endParaRPr lang="en-US" sz="6000" dirty="0">
              <a:latin typeface="Arial Narrow" panose="020B0606020202030204" pitchFamily="34" charset="0"/>
              <a:cs typeface="Calibri"/>
            </a:endParaRPr>
          </a:p>
        </p:txBody>
      </p:sp>
    </p:spTree>
    <p:extLst>
      <p:ext uri="{BB962C8B-B14F-4D97-AF65-F5344CB8AC3E}">
        <p14:creationId xmlns:p14="http://schemas.microsoft.com/office/powerpoint/2010/main" val="76978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17449800" cy="1338828"/>
          </a:xfrm>
        </p:spPr>
        <p:txBody>
          <a:bodyPr/>
          <a:lstStyle/>
          <a:p>
            <a:r>
              <a:rPr lang="en-US" dirty="0">
                <a:latin typeface="Calibri" panose="020F0502020204030204" pitchFamily="34" charset="0"/>
              </a:rPr>
              <a:t>Responding to the demand:</a:t>
            </a:r>
            <a:br>
              <a:rPr lang="en-US" dirty="0">
                <a:latin typeface="Calibri" panose="020F0502020204030204" pitchFamily="34" charset="0"/>
              </a:rPr>
            </a:br>
            <a:r>
              <a:rPr lang="en-US" dirty="0">
                <a:solidFill>
                  <a:srgbClr val="0078C0"/>
                </a:solidFill>
                <a:latin typeface="Calibri" panose="020F0502020204030204" pitchFamily="34" charset="0"/>
              </a:rPr>
              <a:t>National Commission on Social, Emotional, and Academic Development</a:t>
            </a:r>
            <a:endParaRPr lang="en-US" dirty="0">
              <a:solidFill>
                <a:srgbClr val="0078C0"/>
              </a:solidFill>
            </a:endParaRPr>
          </a:p>
        </p:txBody>
      </p:sp>
      <p:sp>
        <p:nvSpPr>
          <p:cNvPr id="6" name="Rectangle 5">
            <a:extLst>
              <a:ext uri="{FF2B5EF4-FFF2-40B4-BE49-F238E27FC236}">
                <a16:creationId xmlns:a16="http://schemas.microsoft.com/office/drawing/2014/main" id="{B547D077-688A-49FA-9C27-4B3C2F08543C}"/>
              </a:ext>
            </a:extLst>
          </p:cNvPr>
          <p:cNvSpPr/>
          <p:nvPr/>
        </p:nvSpPr>
        <p:spPr>
          <a:xfrm>
            <a:off x="838200" y="2667000"/>
            <a:ext cx="16764000" cy="12498871"/>
          </a:xfrm>
          <a:prstGeom prst="rect">
            <a:avLst/>
          </a:prstGeom>
        </p:spPr>
        <p:txBody>
          <a:bodyPr wrap="square">
            <a:spAutoFit/>
          </a:bodyPr>
          <a:lstStyle/>
          <a:p>
            <a:pPr>
              <a:lnSpc>
                <a:spcPct val="107000"/>
              </a:lnSpc>
            </a:pPr>
            <a:r>
              <a:rPr lang="en-US" sz="3600" b="1" dirty="0">
                <a:latin typeface="Calibri" panose="020F0502020204030204" pitchFamily="34" charset="0"/>
                <a:ea typeface="Calibri" panose="020F0502020204030204" pitchFamily="34" charset="0"/>
                <a:cs typeface="Times New Roman" panose="02020603050405020304" pitchFamily="18" charset="0"/>
              </a:rPr>
              <a:t>Our nation is truly at a turning point: We now understand that social and emotional development underpin children’s academic learning, growth, and success. </a:t>
            </a:r>
          </a:p>
          <a:p>
            <a:pPr>
              <a:lnSpc>
                <a:spcPct val="107000"/>
              </a:lnSpc>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600" dirty="0">
                <a:latin typeface="Calibri" panose="020F0502020204030204" pitchFamily="34" charset="0"/>
                <a:ea typeface="Calibri" panose="020F0502020204030204" pitchFamily="34" charset="0"/>
                <a:cs typeface="Times New Roman" panose="02020603050405020304" pitchFamily="18" charset="0"/>
              </a:rPr>
              <a:t>This understanding is fueling a growing movement of young people, educators, parents, researchers, leaders in business and civil rights and communities from across the country. Science has made clear that children learn best when we teach them as whole people, and schools and communities are recognizing that they can no longer separate academics and students’ broader development. </a:t>
            </a:r>
          </a:p>
          <a:p>
            <a:pPr>
              <a:lnSpc>
                <a:spcPct val="107000"/>
              </a:lnSpc>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buFont typeface="Arial" panose="020B0604020202020204" pitchFamily="34" charset="0"/>
              <a:buChar char="•"/>
            </a:pPr>
            <a:r>
              <a:rPr lang="en-US" sz="3600" i="1" dirty="0">
                <a:latin typeface="Calibri" panose="020F0502020204030204" pitchFamily="34" charset="0"/>
                <a:ea typeface="Calibri" panose="020F0502020204030204" pitchFamily="34" charset="0"/>
                <a:cs typeface="Times New Roman" panose="02020603050405020304" pitchFamily="18" charset="0"/>
              </a:rPr>
              <a:t>A Nation at Hope</a:t>
            </a:r>
            <a:r>
              <a:rPr lang="en-US" sz="3600" dirty="0">
                <a:latin typeface="Calibri" panose="020F0502020204030204" pitchFamily="34" charset="0"/>
                <a:ea typeface="Calibri" panose="020F0502020204030204" pitchFamily="34" charset="0"/>
                <a:cs typeface="Times New Roman" panose="02020603050405020304" pitchFamily="18" charset="0"/>
              </a:rPr>
              <a:t> is the result of listening to the experiences and needs of young people, parents, teachers, school and district leaders, community leaders, and other experts. </a:t>
            </a:r>
          </a:p>
          <a:p>
            <a:pPr marL="571500" indent="-571500">
              <a:lnSpc>
                <a:spcPct val="107000"/>
              </a:lnSpc>
              <a:buFont typeface="Arial" panose="020B0604020202020204" pitchFamily="34" charset="0"/>
              <a:buChar char="•"/>
            </a:pPr>
            <a:r>
              <a:rPr lang="en-US" sz="3600" dirty="0">
                <a:latin typeface="Calibri" panose="020F0502020204030204" pitchFamily="34" charset="0"/>
                <a:ea typeface="Calibri" panose="020F0502020204030204" pitchFamily="34" charset="0"/>
                <a:cs typeface="Times New Roman" panose="02020603050405020304" pitchFamily="18" charset="0"/>
              </a:rPr>
              <a:t>The report and recommendations, states, communities, educators, and families now have evidence-based, expert-backed ways to foster every student’s social, emotional, and academic development</a:t>
            </a:r>
          </a:p>
          <a:p>
            <a:pPr>
              <a:lnSpc>
                <a:spcPct val="107000"/>
              </a:lnSpc>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3600" dirty="0">
              <a:latin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9799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743FB9-2BC6-4A64-A393-4077331554B1}"/>
              </a:ext>
            </a:extLst>
          </p:cNvPr>
          <p:cNvSpPr txBox="1">
            <a:spLocks/>
          </p:cNvSpPr>
          <p:nvPr/>
        </p:nvSpPr>
        <p:spPr>
          <a:xfrm>
            <a:off x="914400" y="838200"/>
            <a:ext cx="10172700" cy="1962076"/>
          </a:xfrm>
          <a:prstGeom prst="rect">
            <a:avLst/>
          </a:prstGeom>
          <a:noFill/>
        </p:spPr>
        <p:txBody>
          <a:bodyPr wrap="square" rtlCol="0">
            <a:spAutoFit/>
          </a:bodyPr>
          <a:lstStyle>
            <a:lvl1pPr algn="l" defTabSz="1828800" rtl="0" eaLnBrk="0" fontAlgn="base" hangingPunct="0">
              <a:lnSpc>
                <a:spcPct val="90000"/>
              </a:lnSpc>
              <a:spcBef>
                <a:spcPct val="0"/>
              </a:spcBef>
              <a:spcAft>
                <a:spcPct val="0"/>
              </a:spcAft>
              <a:defRPr lang="uk-UA" sz="4500" b="1" kern="1200">
                <a:solidFill>
                  <a:schemeClr val="tx1"/>
                </a:solidFill>
                <a:latin typeface="Calibri" charset="0"/>
                <a:ea typeface="Calibri" charset="0"/>
                <a:cs typeface="Calibri" charset="0"/>
              </a:defRPr>
            </a:lvl1pPr>
            <a:lvl2pPr algn="l" defTabSz="1828800" rtl="0" eaLnBrk="0" fontAlgn="base" hangingPunct="0">
              <a:lnSpc>
                <a:spcPct val="90000"/>
              </a:lnSpc>
              <a:spcBef>
                <a:spcPct val="0"/>
              </a:spcBef>
              <a:spcAft>
                <a:spcPct val="0"/>
              </a:spcAft>
              <a:defRPr sz="8800">
                <a:solidFill>
                  <a:schemeClr val="tx1"/>
                </a:solidFill>
                <a:latin typeface="Roboto Condensed"/>
              </a:defRPr>
            </a:lvl2pPr>
            <a:lvl3pPr algn="l" defTabSz="1828800" rtl="0" eaLnBrk="0" fontAlgn="base" hangingPunct="0">
              <a:lnSpc>
                <a:spcPct val="90000"/>
              </a:lnSpc>
              <a:spcBef>
                <a:spcPct val="0"/>
              </a:spcBef>
              <a:spcAft>
                <a:spcPct val="0"/>
              </a:spcAft>
              <a:defRPr sz="8800">
                <a:solidFill>
                  <a:schemeClr val="tx1"/>
                </a:solidFill>
                <a:latin typeface="Roboto Condensed"/>
              </a:defRPr>
            </a:lvl3pPr>
            <a:lvl4pPr algn="l" defTabSz="1828800" rtl="0" eaLnBrk="0" fontAlgn="base" hangingPunct="0">
              <a:lnSpc>
                <a:spcPct val="90000"/>
              </a:lnSpc>
              <a:spcBef>
                <a:spcPct val="0"/>
              </a:spcBef>
              <a:spcAft>
                <a:spcPct val="0"/>
              </a:spcAft>
              <a:defRPr sz="8800">
                <a:solidFill>
                  <a:schemeClr val="tx1"/>
                </a:solidFill>
                <a:latin typeface="Roboto Condensed"/>
              </a:defRPr>
            </a:lvl4pPr>
            <a:lvl5pPr algn="l" defTabSz="1828800" rtl="0" eaLnBrk="0" fontAlgn="base" hangingPunct="0">
              <a:lnSpc>
                <a:spcPct val="90000"/>
              </a:lnSpc>
              <a:spcBef>
                <a:spcPct val="0"/>
              </a:spcBef>
              <a:spcAft>
                <a:spcPct val="0"/>
              </a:spcAft>
              <a:defRPr sz="8800">
                <a:solidFill>
                  <a:schemeClr val="tx1"/>
                </a:solidFill>
                <a:latin typeface="Roboto Condensed"/>
              </a:defRPr>
            </a:lvl5pPr>
            <a:lvl6pPr marL="457200" algn="l" defTabSz="1828800" rtl="0" fontAlgn="base">
              <a:lnSpc>
                <a:spcPct val="90000"/>
              </a:lnSpc>
              <a:spcBef>
                <a:spcPct val="0"/>
              </a:spcBef>
              <a:spcAft>
                <a:spcPct val="0"/>
              </a:spcAft>
              <a:defRPr sz="8800">
                <a:solidFill>
                  <a:schemeClr val="tx1"/>
                </a:solidFill>
                <a:latin typeface="Roboto Condensed"/>
              </a:defRPr>
            </a:lvl6pPr>
            <a:lvl7pPr marL="914400" algn="l" defTabSz="1828800" rtl="0" fontAlgn="base">
              <a:lnSpc>
                <a:spcPct val="90000"/>
              </a:lnSpc>
              <a:spcBef>
                <a:spcPct val="0"/>
              </a:spcBef>
              <a:spcAft>
                <a:spcPct val="0"/>
              </a:spcAft>
              <a:defRPr sz="8800">
                <a:solidFill>
                  <a:schemeClr val="tx1"/>
                </a:solidFill>
                <a:latin typeface="Roboto Condensed"/>
              </a:defRPr>
            </a:lvl7pPr>
            <a:lvl8pPr marL="1371600" algn="l" defTabSz="1828800" rtl="0" fontAlgn="base">
              <a:lnSpc>
                <a:spcPct val="90000"/>
              </a:lnSpc>
              <a:spcBef>
                <a:spcPct val="0"/>
              </a:spcBef>
              <a:spcAft>
                <a:spcPct val="0"/>
              </a:spcAft>
              <a:defRPr sz="8800">
                <a:solidFill>
                  <a:schemeClr val="tx1"/>
                </a:solidFill>
                <a:latin typeface="Roboto Condensed"/>
              </a:defRPr>
            </a:lvl8pPr>
            <a:lvl9pPr marL="1828800" algn="l" defTabSz="1828800" rtl="0" fontAlgn="base">
              <a:lnSpc>
                <a:spcPct val="90000"/>
              </a:lnSpc>
              <a:spcBef>
                <a:spcPct val="0"/>
              </a:spcBef>
              <a:spcAft>
                <a:spcPct val="0"/>
              </a:spcAft>
              <a:defRPr sz="8800">
                <a:solidFill>
                  <a:schemeClr val="tx1"/>
                </a:solidFill>
                <a:latin typeface="Roboto Condensed"/>
              </a:defRPr>
            </a:lvl9pPr>
          </a:lstStyle>
          <a:p>
            <a:r>
              <a:rPr lang="en-US" dirty="0">
                <a:latin typeface="Calibri" panose="020F0502020204030204" pitchFamily="34" charset="0"/>
              </a:rPr>
              <a:t>CASEL’s tools and resources:</a:t>
            </a:r>
            <a:br>
              <a:rPr lang="en-US" dirty="0">
                <a:solidFill>
                  <a:srgbClr val="0078C0"/>
                </a:solidFill>
                <a:latin typeface="Calibri" panose="020F0502020204030204" pitchFamily="34" charset="0"/>
              </a:rPr>
            </a:br>
            <a:r>
              <a:rPr lang="en-US" dirty="0">
                <a:solidFill>
                  <a:srgbClr val="0078C0"/>
                </a:solidFill>
                <a:latin typeface="Calibri" panose="020F0502020204030204" pitchFamily="34" charset="0"/>
              </a:rPr>
              <a:t>Support high-quality SEL implementation</a:t>
            </a:r>
            <a:br>
              <a:rPr lang="en-US" dirty="0"/>
            </a:br>
            <a:endParaRPr lang="en-US" dirty="0">
              <a:solidFill>
                <a:srgbClr val="0078C0"/>
              </a:solidFill>
            </a:endParaRPr>
          </a:p>
        </p:txBody>
      </p:sp>
      <p:grpSp>
        <p:nvGrpSpPr>
          <p:cNvPr id="4" name="Group 3">
            <a:extLst>
              <a:ext uri="{FF2B5EF4-FFF2-40B4-BE49-F238E27FC236}">
                <a16:creationId xmlns:a16="http://schemas.microsoft.com/office/drawing/2014/main" id="{76D10702-38E6-4BDF-9D37-B00F0F2DF4DF}"/>
              </a:ext>
            </a:extLst>
          </p:cNvPr>
          <p:cNvGrpSpPr/>
          <p:nvPr/>
        </p:nvGrpSpPr>
        <p:grpSpPr>
          <a:xfrm>
            <a:off x="7158004" y="7850676"/>
            <a:ext cx="5793327" cy="4852763"/>
            <a:chOff x="3198273" y="1139742"/>
            <a:chExt cx="5793327" cy="4852763"/>
          </a:xfrm>
        </p:grpSpPr>
        <p:sp>
          <p:nvSpPr>
            <p:cNvPr id="28" name="Rectangle 27">
              <a:extLst>
                <a:ext uri="{FF2B5EF4-FFF2-40B4-BE49-F238E27FC236}">
                  <a16:creationId xmlns:a16="http://schemas.microsoft.com/office/drawing/2014/main" id="{7B010E9C-1CF4-49A3-AB7F-E667B7C1B278}"/>
                </a:ext>
              </a:extLst>
            </p:cNvPr>
            <p:cNvSpPr/>
            <p:nvPr/>
          </p:nvSpPr>
          <p:spPr>
            <a:xfrm>
              <a:off x="3424204" y="3407182"/>
              <a:ext cx="5567396" cy="2585323"/>
            </a:xfrm>
            <a:prstGeom prst="rect">
              <a:avLst/>
            </a:prstGeom>
          </p:spPr>
          <p:txBody>
            <a:bodyPr wrap="square">
              <a:spAutoFit/>
            </a:bodyPr>
            <a:lstStyle/>
            <a:p>
              <a:r>
                <a:rPr lang="en-US" b="1" dirty="0">
                  <a:solidFill>
                    <a:srgbClr val="0078C0"/>
                  </a:solidFill>
                  <a:latin typeface="Open Sans"/>
                </a:rPr>
                <a:t>Program Review Guides</a:t>
              </a:r>
            </a:p>
            <a:p>
              <a:r>
                <a:rPr lang="en-US" dirty="0">
                  <a:solidFill>
                    <a:srgbClr val="666666"/>
                  </a:solidFill>
                  <a:latin typeface="Open Sans"/>
                </a:rPr>
                <a:t> </a:t>
              </a:r>
              <a:br>
                <a:rPr lang="en-US" dirty="0"/>
              </a:br>
              <a:r>
                <a:rPr lang="en-US" dirty="0">
                  <a:solidFill>
                    <a:srgbClr val="666666"/>
                  </a:solidFill>
                  <a:latin typeface="Open Sans"/>
                </a:rPr>
                <a:t>Recommendations for selecting high-quality SEL programs.</a:t>
              </a:r>
            </a:p>
            <a:p>
              <a:endParaRPr lang="en-US" dirty="0">
                <a:solidFill>
                  <a:srgbClr val="666666"/>
                </a:solidFill>
                <a:latin typeface="Open Sans"/>
              </a:endParaRPr>
            </a:p>
            <a:p>
              <a:r>
                <a:rPr lang="en-US" dirty="0">
                  <a:solidFill>
                    <a:srgbClr val="666666"/>
                  </a:solidFill>
                  <a:latin typeface="Open Sans"/>
                  <a:hlinkClick r:id="rId3"/>
                </a:rPr>
                <a:t>https://casel.org/guide/</a:t>
              </a:r>
              <a:r>
                <a:rPr lang="en-US" dirty="0">
                  <a:solidFill>
                    <a:srgbClr val="666666"/>
                  </a:solidFill>
                  <a:latin typeface="Open Sans"/>
                </a:rPr>
                <a:t> </a:t>
              </a:r>
              <a:endParaRPr lang="en-US" dirty="0"/>
            </a:p>
          </p:txBody>
        </p:sp>
        <p:pic>
          <p:nvPicPr>
            <p:cNvPr id="2" name="Picture 1">
              <a:extLst>
                <a:ext uri="{FF2B5EF4-FFF2-40B4-BE49-F238E27FC236}">
                  <a16:creationId xmlns:a16="http://schemas.microsoft.com/office/drawing/2014/main" id="{28A157A3-0C37-42BB-9DF3-0C139E2474D3}"/>
                </a:ext>
              </a:extLst>
            </p:cNvPr>
            <p:cNvPicPr>
              <a:picLocks noChangeAspect="1"/>
            </p:cNvPicPr>
            <p:nvPr/>
          </p:nvPicPr>
          <p:blipFill rotWithShape="1">
            <a:blip r:embed="rId4"/>
            <a:srcRect r="13285" b="8103"/>
            <a:stretch/>
          </p:blipFill>
          <p:spPr>
            <a:xfrm>
              <a:off x="3198273" y="1139742"/>
              <a:ext cx="1839645" cy="2225292"/>
            </a:xfrm>
            <a:prstGeom prst="rect">
              <a:avLst/>
            </a:prstGeom>
          </p:spPr>
        </p:pic>
      </p:grpSp>
      <p:grpSp>
        <p:nvGrpSpPr>
          <p:cNvPr id="6" name="Group 5">
            <a:extLst>
              <a:ext uri="{FF2B5EF4-FFF2-40B4-BE49-F238E27FC236}">
                <a16:creationId xmlns:a16="http://schemas.microsoft.com/office/drawing/2014/main" id="{CC1AF640-5A8B-4632-A345-939A6178E345}"/>
              </a:ext>
            </a:extLst>
          </p:cNvPr>
          <p:cNvGrpSpPr/>
          <p:nvPr/>
        </p:nvGrpSpPr>
        <p:grpSpPr>
          <a:xfrm>
            <a:off x="569101" y="2586005"/>
            <a:ext cx="6139797" cy="5415605"/>
            <a:chOff x="849999" y="2868508"/>
            <a:chExt cx="6139797" cy="5415605"/>
          </a:xfrm>
        </p:grpSpPr>
        <p:sp>
          <p:nvSpPr>
            <p:cNvPr id="27" name="Rectangle 26">
              <a:extLst>
                <a:ext uri="{FF2B5EF4-FFF2-40B4-BE49-F238E27FC236}">
                  <a16:creationId xmlns:a16="http://schemas.microsoft.com/office/drawing/2014/main" id="{7993B66E-598F-46A2-B892-C7A930E0AF1E}"/>
                </a:ext>
              </a:extLst>
            </p:cNvPr>
            <p:cNvSpPr/>
            <p:nvPr/>
          </p:nvSpPr>
          <p:spPr>
            <a:xfrm>
              <a:off x="914400" y="4867793"/>
              <a:ext cx="6075396" cy="3416320"/>
            </a:xfrm>
            <a:prstGeom prst="rect">
              <a:avLst/>
            </a:prstGeom>
          </p:spPr>
          <p:txBody>
            <a:bodyPr wrap="square">
              <a:spAutoFit/>
            </a:bodyPr>
            <a:lstStyle/>
            <a:p>
              <a:r>
                <a:rPr lang="en-US" b="1" dirty="0">
                  <a:solidFill>
                    <a:srgbClr val="0078C0"/>
                  </a:solidFill>
                  <a:latin typeface="Open Sans"/>
                </a:rPr>
                <a:t>SEL District Resource Center</a:t>
              </a:r>
              <a:r>
                <a:rPr lang="en-US" dirty="0">
                  <a:solidFill>
                    <a:srgbClr val="0078C0"/>
                  </a:solidFill>
                  <a:latin typeface="Open Sans"/>
                </a:rPr>
                <a:t> </a:t>
              </a:r>
            </a:p>
            <a:p>
              <a:br>
                <a:rPr lang="en-US" dirty="0"/>
              </a:br>
              <a:r>
                <a:rPr lang="en-US" dirty="0">
                  <a:solidFill>
                    <a:srgbClr val="666666"/>
                  </a:solidFill>
                  <a:latin typeface="Open Sans"/>
                </a:rPr>
                <a:t>Resources from districts where SEL programs, practices, and policies are working to support high-quality SEL implementation. </a:t>
              </a:r>
            </a:p>
            <a:p>
              <a:endParaRPr lang="en-US" dirty="0">
                <a:solidFill>
                  <a:srgbClr val="666666"/>
                </a:solidFill>
                <a:latin typeface="Open Sans"/>
                <a:hlinkClick r:id="rId5"/>
              </a:endParaRPr>
            </a:p>
            <a:p>
              <a:r>
                <a:rPr lang="en-US" dirty="0">
                  <a:solidFill>
                    <a:srgbClr val="666666"/>
                  </a:solidFill>
                  <a:latin typeface="Open Sans"/>
                  <a:hlinkClick r:id="rId5"/>
                </a:rPr>
                <a:t>https://drc.casel.org</a:t>
              </a:r>
              <a:r>
                <a:rPr lang="en-US" dirty="0">
                  <a:solidFill>
                    <a:srgbClr val="666666"/>
                  </a:solidFill>
                  <a:latin typeface="Open Sans"/>
                </a:rPr>
                <a:t> </a:t>
              </a:r>
              <a:endParaRPr lang="en-US" dirty="0"/>
            </a:p>
          </p:txBody>
        </p:sp>
        <p:pic>
          <p:nvPicPr>
            <p:cNvPr id="5" name="Picture 4">
              <a:extLst>
                <a:ext uri="{FF2B5EF4-FFF2-40B4-BE49-F238E27FC236}">
                  <a16:creationId xmlns:a16="http://schemas.microsoft.com/office/drawing/2014/main" id="{6514C16B-F2F7-4A78-9D90-D740E939CDE4}"/>
                </a:ext>
              </a:extLst>
            </p:cNvPr>
            <p:cNvPicPr>
              <a:picLocks noChangeAspect="1"/>
            </p:cNvPicPr>
            <p:nvPr/>
          </p:nvPicPr>
          <p:blipFill>
            <a:blip r:embed="rId6"/>
            <a:stretch>
              <a:fillRect/>
            </a:stretch>
          </p:blipFill>
          <p:spPr>
            <a:xfrm>
              <a:off x="849999" y="2868508"/>
              <a:ext cx="3997404" cy="1922249"/>
            </a:xfrm>
            <a:prstGeom prst="rect">
              <a:avLst/>
            </a:prstGeom>
          </p:spPr>
        </p:pic>
      </p:grpSp>
      <p:grpSp>
        <p:nvGrpSpPr>
          <p:cNvPr id="9" name="Group 8">
            <a:extLst>
              <a:ext uri="{FF2B5EF4-FFF2-40B4-BE49-F238E27FC236}">
                <a16:creationId xmlns:a16="http://schemas.microsoft.com/office/drawing/2014/main" id="{71D970DC-D52A-4CDC-8796-E45A8421829E}"/>
              </a:ext>
            </a:extLst>
          </p:cNvPr>
          <p:cNvGrpSpPr/>
          <p:nvPr/>
        </p:nvGrpSpPr>
        <p:grpSpPr>
          <a:xfrm>
            <a:off x="7158004" y="2800276"/>
            <a:ext cx="5567396" cy="4412546"/>
            <a:chOff x="7653304" y="2826454"/>
            <a:chExt cx="5567396" cy="4412546"/>
          </a:xfrm>
        </p:grpSpPr>
        <p:sp>
          <p:nvSpPr>
            <p:cNvPr id="30" name="Rectangle 29">
              <a:extLst>
                <a:ext uri="{FF2B5EF4-FFF2-40B4-BE49-F238E27FC236}">
                  <a16:creationId xmlns:a16="http://schemas.microsoft.com/office/drawing/2014/main" id="{417A0940-BB06-4AC5-83FB-3BFB41EBB2DB}"/>
                </a:ext>
              </a:extLst>
            </p:cNvPr>
            <p:cNvSpPr/>
            <p:nvPr/>
          </p:nvSpPr>
          <p:spPr>
            <a:xfrm>
              <a:off x="7653304" y="4653677"/>
              <a:ext cx="5567396" cy="2585323"/>
            </a:xfrm>
            <a:prstGeom prst="rect">
              <a:avLst/>
            </a:prstGeom>
          </p:spPr>
          <p:txBody>
            <a:bodyPr wrap="square">
              <a:spAutoFit/>
            </a:bodyPr>
            <a:lstStyle/>
            <a:p>
              <a:r>
                <a:rPr lang="en-US" b="1" dirty="0">
                  <a:solidFill>
                    <a:srgbClr val="0078C0"/>
                  </a:solidFill>
                  <a:latin typeface="Open Sans"/>
                </a:rPr>
                <a:t>Schoolwide Guide to SEL </a:t>
              </a:r>
            </a:p>
            <a:p>
              <a:r>
                <a:rPr lang="en-US" dirty="0">
                  <a:solidFill>
                    <a:srgbClr val="666666"/>
                  </a:solidFill>
                  <a:latin typeface="Open Sans"/>
                </a:rPr>
                <a:t> </a:t>
              </a:r>
              <a:br>
                <a:rPr lang="en-US" dirty="0"/>
              </a:br>
              <a:r>
                <a:rPr lang="en-US" dirty="0">
                  <a:solidFill>
                    <a:srgbClr val="666666"/>
                  </a:solidFill>
                  <a:latin typeface="Open Sans"/>
                </a:rPr>
                <a:t>Guidance for systemic SEL implementation in a school.</a:t>
              </a:r>
            </a:p>
            <a:p>
              <a:endParaRPr lang="en-US" dirty="0">
                <a:solidFill>
                  <a:srgbClr val="666666"/>
                </a:solidFill>
                <a:latin typeface="Open Sans"/>
              </a:endParaRPr>
            </a:p>
            <a:p>
              <a:r>
                <a:rPr lang="en-US" dirty="0">
                  <a:solidFill>
                    <a:srgbClr val="666666"/>
                  </a:solidFill>
                  <a:latin typeface="Open Sans"/>
                  <a:hlinkClick r:id="rId7"/>
                </a:rPr>
                <a:t>https://schoolguide.casel.org/</a:t>
              </a:r>
              <a:r>
                <a:rPr lang="en-US" dirty="0">
                  <a:solidFill>
                    <a:srgbClr val="666666"/>
                  </a:solidFill>
                  <a:latin typeface="Open Sans"/>
                </a:rPr>
                <a:t>  </a:t>
              </a:r>
              <a:endParaRPr lang="en-US" dirty="0"/>
            </a:p>
          </p:txBody>
        </p:sp>
        <p:pic>
          <p:nvPicPr>
            <p:cNvPr id="8" name="Picture 7">
              <a:extLst>
                <a:ext uri="{FF2B5EF4-FFF2-40B4-BE49-F238E27FC236}">
                  <a16:creationId xmlns:a16="http://schemas.microsoft.com/office/drawing/2014/main" id="{08863548-C2FC-43F0-BA0F-579DB31662AF}"/>
                </a:ext>
              </a:extLst>
            </p:cNvPr>
            <p:cNvPicPr>
              <a:picLocks noChangeAspect="1"/>
            </p:cNvPicPr>
            <p:nvPr/>
          </p:nvPicPr>
          <p:blipFill>
            <a:blip r:embed="rId8"/>
            <a:stretch>
              <a:fillRect/>
            </a:stretch>
          </p:blipFill>
          <p:spPr>
            <a:xfrm>
              <a:off x="7653304" y="2826454"/>
              <a:ext cx="2731218" cy="1827223"/>
            </a:xfrm>
            <a:prstGeom prst="rect">
              <a:avLst/>
            </a:prstGeom>
          </p:spPr>
        </p:pic>
      </p:grpSp>
      <p:grpSp>
        <p:nvGrpSpPr>
          <p:cNvPr id="11" name="Group 10">
            <a:extLst>
              <a:ext uri="{FF2B5EF4-FFF2-40B4-BE49-F238E27FC236}">
                <a16:creationId xmlns:a16="http://schemas.microsoft.com/office/drawing/2014/main" id="{1822CD12-F573-4FFE-9856-F433400D5577}"/>
              </a:ext>
            </a:extLst>
          </p:cNvPr>
          <p:cNvGrpSpPr/>
          <p:nvPr/>
        </p:nvGrpSpPr>
        <p:grpSpPr>
          <a:xfrm>
            <a:off x="12572648" y="2344309"/>
            <a:ext cx="5715352" cy="4869382"/>
            <a:chOff x="12572648" y="2344309"/>
            <a:chExt cx="5715352" cy="4869382"/>
          </a:xfrm>
        </p:grpSpPr>
        <p:sp>
          <p:nvSpPr>
            <p:cNvPr id="31" name="Rectangle 30">
              <a:extLst>
                <a:ext uri="{FF2B5EF4-FFF2-40B4-BE49-F238E27FC236}">
                  <a16:creationId xmlns:a16="http://schemas.microsoft.com/office/drawing/2014/main" id="{BE789A7E-DF8A-454A-9667-9BCD41AD3924}"/>
                </a:ext>
              </a:extLst>
            </p:cNvPr>
            <p:cNvSpPr/>
            <p:nvPr/>
          </p:nvSpPr>
          <p:spPr>
            <a:xfrm>
              <a:off x="12720604" y="4628368"/>
              <a:ext cx="5567396" cy="2585323"/>
            </a:xfrm>
            <a:prstGeom prst="rect">
              <a:avLst/>
            </a:prstGeom>
          </p:spPr>
          <p:txBody>
            <a:bodyPr wrap="square">
              <a:spAutoFit/>
            </a:bodyPr>
            <a:lstStyle/>
            <a:p>
              <a:r>
                <a:rPr lang="en-US" b="1" dirty="0">
                  <a:solidFill>
                    <a:srgbClr val="167ABF"/>
                  </a:solidFill>
                  <a:latin typeface="Open Sans"/>
                </a:rPr>
                <a:t>SEL State Resources</a:t>
              </a:r>
            </a:p>
            <a:p>
              <a:r>
                <a:rPr lang="en-US" dirty="0">
                  <a:solidFill>
                    <a:srgbClr val="666666"/>
                  </a:solidFill>
                  <a:latin typeface="Open Sans"/>
                </a:rPr>
                <a:t> </a:t>
              </a:r>
              <a:br>
                <a:rPr lang="en-US" dirty="0"/>
              </a:br>
              <a:r>
                <a:rPr lang="en-US" dirty="0">
                  <a:solidFill>
                    <a:srgbClr val="666666"/>
                  </a:solidFill>
                  <a:latin typeface="Open Sans"/>
                </a:rPr>
                <a:t>Sample policies and practices that support SEL.</a:t>
              </a:r>
            </a:p>
            <a:p>
              <a:endParaRPr lang="en-US" dirty="0">
                <a:solidFill>
                  <a:srgbClr val="666666"/>
                </a:solidFill>
                <a:latin typeface="Open Sans"/>
              </a:endParaRPr>
            </a:p>
            <a:p>
              <a:r>
                <a:rPr lang="en-US" dirty="0">
                  <a:solidFill>
                    <a:srgbClr val="666666"/>
                  </a:solidFill>
                  <a:latin typeface="Open Sans"/>
                  <a:hlinkClick r:id="rId9"/>
                </a:rPr>
                <a:t>https://casel.org/csi-resources/</a:t>
              </a:r>
              <a:r>
                <a:rPr lang="en-US" dirty="0">
                  <a:solidFill>
                    <a:srgbClr val="666666"/>
                  </a:solidFill>
                  <a:latin typeface="Open Sans"/>
                </a:rPr>
                <a:t>   </a:t>
              </a:r>
              <a:endParaRPr lang="en-US" dirty="0"/>
            </a:p>
          </p:txBody>
        </p:sp>
        <p:pic>
          <p:nvPicPr>
            <p:cNvPr id="10" name="Picture 9">
              <a:extLst>
                <a:ext uri="{FF2B5EF4-FFF2-40B4-BE49-F238E27FC236}">
                  <a16:creationId xmlns:a16="http://schemas.microsoft.com/office/drawing/2014/main" id="{3ACA6907-946D-4EE0-A656-C5208159E6FB}"/>
                </a:ext>
              </a:extLst>
            </p:cNvPr>
            <p:cNvPicPr>
              <a:picLocks noChangeAspect="1"/>
            </p:cNvPicPr>
            <p:nvPr/>
          </p:nvPicPr>
          <p:blipFill>
            <a:blip r:embed="rId10"/>
            <a:stretch>
              <a:fillRect/>
            </a:stretch>
          </p:blipFill>
          <p:spPr>
            <a:xfrm>
              <a:off x="12572648" y="2344309"/>
              <a:ext cx="2731218" cy="2256223"/>
            </a:xfrm>
            <a:prstGeom prst="rect">
              <a:avLst/>
            </a:prstGeom>
          </p:spPr>
        </p:pic>
      </p:grpSp>
      <p:grpSp>
        <p:nvGrpSpPr>
          <p:cNvPr id="13" name="Group 12">
            <a:extLst>
              <a:ext uri="{FF2B5EF4-FFF2-40B4-BE49-F238E27FC236}">
                <a16:creationId xmlns:a16="http://schemas.microsoft.com/office/drawing/2014/main" id="{66265A91-6746-4BAD-B0A6-2A3A3D048356}"/>
              </a:ext>
            </a:extLst>
          </p:cNvPr>
          <p:cNvGrpSpPr/>
          <p:nvPr/>
        </p:nvGrpSpPr>
        <p:grpSpPr>
          <a:xfrm>
            <a:off x="279161" y="9005469"/>
            <a:ext cx="6321197" cy="3229151"/>
            <a:chOff x="279161" y="9005469"/>
            <a:chExt cx="6321197" cy="3229151"/>
          </a:xfrm>
        </p:grpSpPr>
        <p:sp>
          <p:nvSpPr>
            <p:cNvPr id="29" name="Rectangle 28">
              <a:extLst>
                <a:ext uri="{FF2B5EF4-FFF2-40B4-BE49-F238E27FC236}">
                  <a16:creationId xmlns:a16="http://schemas.microsoft.com/office/drawing/2014/main" id="{F3C0448B-E906-4B18-991B-1F1CA09F8AC8}"/>
                </a:ext>
              </a:extLst>
            </p:cNvPr>
            <p:cNvSpPr/>
            <p:nvPr/>
          </p:nvSpPr>
          <p:spPr>
            <a:xfrm>
              <a:off x="2143990" y="9233799"/>
              <a:ext cx="4456368" cy="3000821"/>
            </a:xfrm>
            <a:prstGeom prst="rect">
              <a:avLst/>
            </a:prstGeom>
          </p:spPr>
          <p:txBody>
            <a:bodyPr wrap="square">
              <a:spAutoFit/>
            </a:bodyPr>
            <a:lstStyle/>
            <a:p>
              <a:r>
                <a:rPr lang="en-US" b="1" dirty="0">
                  <a:solidFill>
                    <a:srgbClr val="0078C0"/>
                  </a:solidFill>
                  <a:latin typeface="Open Sans"/>
                </a:rPr>
                <a:t>SEL Assessment Guide</a:t>
              </a:r>
              <a:endParaRPr lang="en-US" dirty="0">
                <a:solidFill>
                  <a:srgbClr val="0078C0"/>
                </a:solidFill>
                <a:latin typeface="Open Sans"/>
              </a:endParaRPr>
            </a:p>
            <a:p>
              <a:br>
                <a:rPr lang="en-US" dirty="0"/>
              </a:br>
              <a:r>
                <a:rPr lang="en-US" dirty="0">
                  <a:solidFill>
                    <a:srgbClr val="666666"/>
                  </a:solidFill>
                  <a:latin typeface="Open Sans"/>
                </a:rPr>
                <a:t>Guidance to choose and use an SEL assessment. </a:t>
              </a:r>
            </a:p>
            <a:p>
              <a:endParaRPr lang="en-US" dirty="0">
                <a:solidFill>
                  <a:srgbClr val="666666"/>
                </a:solidFill>
                <a:latin typeface="Open Sans"/>
              </a:endParaRPr>
            </a:p>
            <a:p>
              <a:r>
                <a:rPr lang="en-US" dirty="0">
                  <a:hlinkClick r:id="rId11"/>
                </a:rPr>
                <a:t>http://measuringsel.casel.org/assessment-guide/</a:t>
              </a:r>
              <a:r>
                <a:rPr lang="en-US" dirty="0"/>
                <a:t> </a:t>
              </a:r>
            </a:p>
          </p:txBody>
        </p:sp>
        <p:pic>
          <p:nvPicPr>
            <p:cNvPr id="12" name="Picture 11">
              <a:extLst>
                <a:ext uri="{FF2B5EF4-FFF2-40B4-BE49-F238E27FC236}">
                  <a16:creationId xmlns:a16="http://schemas.microsoft.com/office/drawing/2014/main" id="{B3FE75A2-4829-4F52-AB80-B3251D116004}"/>
                </a:ext>
              </a:extLst>
            </p:cNvPr>
            <p:cNvPicPr>
              <a:picLocks noChangeAspect="1"/>
            </p:cNvPicPr>
            <p:nvPr/>
          </p:nvPicPr>
          <p:blipFill>
            <a:blip r:embed="rId12"/>
            <a:stretch>
              <a:fillRect/>
            </a:stretch>
          </p:blipFill>
          <p:spPr>
            <a:xfrm>
              <a:off x="279161" y="9005469"/>
              <a:ext cx="1892538" cy="2225292"/>
            </a:xfrm>
            <a:prstGeom prst="rect">
              <a:avLst/>
            </a:prstGeom>
          </p:spPr>
        </p:pic>
      </p:grpSp>
      <p:grpSp>
        <p:nvGrpSpPr>
          <p:cNvPr id="15" name="Group 14">
            <a:extLst>
              <a:ext uri="{FF2B5EF4-FFF2-40B4-BE49-F238E27FC236}">
                <a16:creationId xmlns:a16="http://schemas.microsoft.com/office/drawing/2014/main" id="{1EEEFD79-A688-4476-9683-7ECB999C92E7}"/>
              </a:ext>
            </a:extLst>
          </p:cNvPr>
          <p:cNvGrpSpPr/>
          <p:nvPr/>
        </p:nvGrpSpPr>
        <p:grpSpPr>
          <a:xfrm>
            <a:off x="12863341" y="8040879"/>
            <a:ext cx="5598029" cy="4412546"/>
            <a:chOff x="12863341" y="8040879"/>
            <a:chExt cx="5598029" cy="4412546"/>
          </a:xfrm>
        </p:grpSpPr>
        <p:sp>
          <p:nvSpPr>
            <p:cNvPr id="34" name="Rectangle 33">
              <a:extLst>
                <a:ext uri="{FF2B5EF4-FFF2-40B4-BE49-F238E27FC236}">
                  <a16:creationId xmlns:a16="http://schemas.microsoft.com/office/drawing/2014/main" id="{A8649AA2-B2E7-4279-B1FC-6AF228A64DC1}"/>
                </a:ext>
              </a:extLst>
            </p:cNvPr>
            <p:cNvSpPr/>
            <p:nvPr/>
          </p:nvSpPr>
          <p:spPr>
            <a:xfrm>
              <a:off x="12893974" y="9868102"/>
              <a:ext cx="5567396" cy="2585323"/>
            </a:xfrm>
            <a:prstGeom prst="rect">
              <a:avLst/>
            </a:prstGeom>
          </p:spPr>
          <p:txBody>
            <a:bodyPr wrap="square">
              <a:spAutoFit/>
            </a:bodyPr>
            <a:lstStyle/>
            <a:p>
              <a:r>
                <a:rPr lang="en-US" b="1" dirty="0">
                  <a:solidFill>
                    <a:srgbClr val="167ABF"/>
                  </a:solidFill>
                  <a:latin typeface="Open Sans"/>
                </a:rPr>
                <a:t>SEL Starts at Home</a:t>
              </a:r>
            </a:p>
            <a:p>
              <a:r>
                <a:rPr lang="en-US" dirty="0">
                  <a:solidFill>
                    <a:srgbClr val="666666"/>
                  </a:solidFill>
                  <a:latin typeface="Open Sans"/>
                </a:rPr>
                <a:t> </a:t>
              </a:r>
              <a:br>
                <a:rPr lang="en-US" dirty="0"/>
              </a:br>
              <a:r>
                <a:rPr lang="en-US" dirty="0">
                  <a:solidFill>
                    <a:srgbClr val="666666"/>
                  </a:solidFill>
                  <a:latin typeface="Open Sans"/>
                </a:rPr>
                <a:t>Resources to bring SEL into your home and community.</a:t>
              </a:r>
            </a:p>
            <a:p>
              <a:endParaRPr lang="en-US" dirty="0">
                <a:solidFill>
                  <a:srgbClr val="666666"/>
                </a:solidFill>
                <a:latin typeface="Open Sans"/>
              </a:endParaRPr>
            </a:p>
            <a:p>
              <a:r>
                <a:rPr lang="en-US" dirty="0">
                  <a:solidFill>
                    <a:srgbClr val="666666"/>
                  </a:solidFill>
                  <a:latin typeface="Open Sans"/>
                  <a:hlinkClick r:id="rId13"/>
                </a:rPr>
                <a:t>https://casel.org/in-the-home/</a:t>
              </a:r>
              <a:r>
                <a:rPr lang="en-US" dirty="0">
                  <a:solidFill>
                    <a:srgbClr val="666666"/>
                  </a:solidFill>
                  <a:latin typeface="Open Sans"/>
                </a:rPr>
                <a:t> </a:t>
              </a:r>
            </a:p>
          </p:txBody>
        </p:sp>
        <p:pic>
          <p:nvPicPr>
            <p:cNvPr id="14" name="Picture 13">
              <a:extLst>
                <a:ext uri="{FF2B5EF4-FFF2-40B4-BE49-F238E27FC236}">
                  <a16:creationId xmlns:a16="http://schemas.microsoft.com/office/drawing/2014/main" id="{4C6C04E1-BE49-4143-A7B5-E6C5B2212B4D}"/>
                </a:ext>
              </a:extLst>
            </p:cNvPr>
            <p:cNvPicPr>
              <a:picLocks noChangeAspect="1"/>
            </p:cNvPicPr>
            <p:nvPr/>
          </p:nvPicPr>
          <p:blipFill>
            <a:blip r:embed="rId14"/>
            <a:stretch>
              <a:fillRect/>
            </a:stretch>
          </p:blipFill>
          <p:spPr>
            <a:xfrm>
              <a:off x="12863341" y="8040879"/>
              <a:ext cx="2721801" cy="1827223"/>
            </a:xfrm>
            <a:prstGeom prst="rect">
              <a:avLst/>
            </a:prstGeom>
          </p:spPr>
        </p:pic>
      </p:grpSp>
    </p:spTree>
    <p:extLst>
      <p:ext uri="{BB962C8B-B14F-4D97-AF65-F5344CB8AC3E}">
        <p14:creationId xmlns:p14="http://schemas.microsoft.com/office/powerpoint/2010/main" val="188662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alphaModFix/>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8288000" cy="13716000"/>
          </a:xfrm>
          <a:prstGeom prst="rect">
            <a:avLst/>
          </a:prstGeom>
        </p:spPr>
      </p:pic>
      <p:sp>
        <p:nvSpPr>
          <p:cNvPr id="17" name="Rectangle 16"/>
          <p:cNvSpPr/>
          <p:nvPr/>
        </p:nvSpPr>
        <p:spPr>
          <a:xfrm>
            <a:off x="0" y="16934"/>
            <a:ext cx="18288000" cy="13716000"/>
          </a:xfrm>
          <a:prstGeom prst="rect">
            <a:avLst/>
          </a:prstGeom>
          <a:solidFill>
            <a:schemeClr val="accent1">
              <a:lumMod val="50000"/>
              <a:alpha val="71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Calibri" panose="020F0502020204030204" pitchFamily="34" charset="0"/>
            </a:endParaRPr>
          </a:p>
        </p:txBody>
      </p:sp>
      <p:sp>
        <p:nvSpPr>
          <p:cNvPr id="7" name="Rounded Rectangle 6"/>
          <p:cNvSpPr/>
          <p:nvPr/>
        </p:nvSpPr>
        <p:spPr>
          <a:xfrm>
            <a:off x="1607679" y="5143683"/>
            <a:ext cx="15156322" cy="6523346"/>
          </a:xfrm>
          <a:prstGeom prst="roundRect">
            <a:avLst/>
          </a:prstGeom>
          <a:noFill/>
        </p:spPr>
        <p:txBody>
          <a:bodyPr wrap="square">
            <a:spAutoFit/>
          </a:bodyPr>
          <a:lstStyle/>
          <a:p>
            <a:pPr fontAlgn="base">
              <a:spcBef>
                <a:spcPct val="0"/>
              </a:spcBef>
              <a:spcAft>
                <a:spcPct val="0"/>
              </a:spcAft>
            </a:pPr>
            <a:r>
              <a:rPr lang="en-US" sz="4800" b="1" dirty="0">
                <a:solidFill>
                  <a:schemeClr val="bg1"/>
                </a:solidFill>
                <a:latin typeface="Calibri" panose="020F0502020204030204" pitchFamily="34" charset="0"/>
              </a:rPr>
              <a:t>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a:t>
            </a:r>
            <a:endParaRPr lang="en-US" sz="4800" b="1" dirty="0">
              <a:solidFill>
                <a:schemeClr val="bg1"/>
              </a:solidFill>
              <a:latin typeface="Calibri" panose="020F0502020204030204" pitchFamily="34" charset="0"/>
              <a:cs typeface="Arial" charset="0"/>
            </a:endParaRPr>
          </a:p>
          <a:p>
            <a:endParaRPr lang="en-US" sz="4114" i="1" dirty="0">
              <a:solidFill>
                <a:schemeClr val="bg1"/>
              </a:solidFill>
              <a:effectLst>
                <a:outerShdw blurRad="50800" dist="38100" dir="2700000" algn="tl" rotWithShape="0">
                  <a:prstClr val="black">
                    <a:alpha val="40000"/>
                  </a:prstClr>
                </a:outerShdw>
              </a:effectLst>
              <a:latin typeface="Calibri" panose="020F0502020204030204" pitchFamily="34" charset="0"/>
              <a:ea typeface="DIN" charset="0"/>
              <a:cs typeface="DIN" charset="0"/>
            </a:endParaRPr>
          </a:p>
        </p:txBody>
      </p:sp>
      <p:sp>
        <p:nvSpPr>
          <p:cNvPr id="19" name="TextBox 18"/>
          <p:cNvSpPr txBox="1"/>
          <p:nvPr/>
        </p:nvSpPr>
        <p:spPr>
          <a:xfrm>
            <a:off x="884465" y="2427903"/>
            <a:ext cx="14085730" cy="1833451"/>
          </a:xfrm>
          <a:prstGeom prst="rect">
            <a:avLst/>
          </a:prstGeom>
          <a:noFill/>
        </p:spPr>
        <p:txBody>
          <a:bodyPr wrap="square" rtlCol="0">
            <a:spAutoFit/>
          </a:bodyPr>
          <a:lstStyle/>
          <a:p>
            <a:pPr lvl="0"/>
            <a:r>
              <a:rPr lang="en-US" sz="11314" b="1" dirty="0">
                <a:solidFill>
                  <a:schemeClr val="bg1"/>
                </a:solidFill>
                <a:effectLst>
                  <a:outerShdw blurRad="50800" dist="38100" dir="2700000" algn="tl" rotWithShape="0">
                    <a:prstClr val="black">
                      <a:alpha val="40000"/>
                    </a:prstClr>
                  </a:outerShdw>
                </a:effectLst>
                <a:latin typeface="Calibri"/>
                <a:ea typeface="DIN-Bold" charset="0"/>
                <a:cs typeface="Calibri"/>
              </a:rPr>
              <a:t>SEL is… </a:t>
            </a:r>
          </a:p>
        </p:txBody>
      </p:sp>
    </p:spTree>
    <p:extLst>
      <p:ext uri="{BB962C8B-B14F-4D97-AF65-F5344CB8AC3E}">
        <p14:creationId xmlns:p14="http://schemas.microsoft.com/office/powerpoint/2010/main" val="126556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p:cNvGraphicFramePr/>
          <p:nvPr>
            <p:extLst/>
          </p:nvPr>
        </p:nvGraphicFramePr>
        <p:xfrm>
          <a:off x="3505630" y="3463828"/>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Oval 28"/>
          <p:cNvSpPr/>
          <p:nvPr/>
        </p:nvSpPr>
        <p:spPr>
          <a:xfrm>
            <a:off x="8534400" y="6853106"/>
            <a:ext cx="1828800" cy="1828800"/>
          </a:xfrm>
          <a:prstGeom prst="ellipse">
            <a:avLst/>
          </a:prstGeom>
          <a:solidFill>
            <a:sysClr val="window" lastClr="FFFFFF">
              <a:lumMod val="85000"/>
            </a:sysClr>
          </a:solidFill>
          <a:ln w="25400" cap="flat" cmpd="sng" algn="ctr">
            <a:solidFill>
              <a:sysClr val="window" lastClr="FFFFFF">
                <a:lumMod val="85000"/>
              </a:sysClr>
            </a:solidFill>
            <a:prstDash val="solid"/>
          </a:ln>
          <a:effectLst/>
        </p:spPr>
        <p:txBody>
          <a:bodyPr rtlCol="0" anchor="ctr"/>
          <a:lstStyle/>
          <a:p>
            <a:pPr algn="ctr" defTabSz="914400">
              <a:defRPr/>
            </a:pPr>
            <a:endParaRPr lang="en-US" sz="5400" kern="0" dirty="0">
              <a:solidFill>
                <a:prstClr val="white"/>
              </a:solidFill>
              <a:cs typeface="Arial" charset="0"/>
            </a:endParaRPr>
          </a:p>
        </p:txBody>
      </p:sp>
      <p:sp>
        <p:nvSpPr>
          <p:cNvPr id="30" name="TextBox 29"/>
          <p:cNvSpPr txBox="1"/>
          <p:nvPr/>
        </p:nvSpPr>
        <p:spPr>
          <a:xfrm>
            <a:off x="6745454" y="5485451"/>
            <a:ext cx="2609955" cy="892552"/>
          </a:xfrm>
          <a:prstGeom prst="rect">
            <a:avLst/>
          </a:prstGeom>
          <a:noFill/>
        </p:spPr>
        <p:txBody>
          <a:bodyPr wrap="square" rtlCol="0">
            <a:spAutoFit/>
          </a:bodyPr>
          <a:lstStyle/>
          <a:p>
            <a:pPr algn="ctr" defTabSz="914400"/>
            <a:r>
              <a:rPr lang="en-US" sz="2600" b="1" dirty="0">
                <a:solidFill>
                  <a:srgbClr val="000000"/>
                </a:solidFill>
                <a:cs typeface="Arial" charset="0"/>
              </a:rPr>
              <a:t>SELF-AWARENESS</a:t>
            </a:r>
          </a:p>
        </p:txBody>
      </p:sp>
      <p:sp>
        <p:nvSpPr>
          <p:cNvPr id="31" name="TextBox 30"/>
          <p:cNvSpPr txBox="1"/>
          <p:nvPr/>
        </p:nvSpPr>
        <p:spPr>
          <a:xfrm>
            <a:off x="9359698" y="5493230"/>
            <a:ext cx="2895600" cy="892552"/>
          </a:xfrm>
          <a:prstGeom prst="rect">
            <a:avLst/>
          </a:prstGeom>
          <a:noFill/>
        </p:spPr>
        <p:txBody>
          <a:bodyPr wrap="square" rtlCol="0">
            <a:spAutoFit/>
          </a:bodyPr>
          <a:lstStyle/>
          <a:p>
            <a:pPr algn="ctr" defTabSz="914400"/>
            <a:r>
              <a:rPr lang="en-US" sz="2600" b="1" dirty="0">
                <a:solidFill>
                  <a:srgbClr val="000000"/>
                </a:solidFill>
                <a:cs typeface="Arial" charset="0"/>
              </a:rPr>
              <a:t>SELF-MANAGEMENT</a:t>
            </a:r>
          </a:p>
        </p:txBody>
      </p:sp>
      <p:sp>
        <p:nvSpPr>
          <p:cNvPr id="32" name="TextBox 31"/>
          <p:cNvSpPr txBox="1"/>
          <p:nvPr/>
        </p:nvSpPr>
        <p:spPr>
          <a:xfrm>
            <a:off x="10134815" y="7818873"/>
            <a:ext cx="2895600" cy="1292662"/>
          </a:xfrm>
          <a:prstGeom prst="rect">
            <a:avLst/>
          </a:prstGeom>
          <a:noFill/>
        </p:spPr>
        <p:txBody>
          <a:bodyPr wrap="square" rtlCol="0">
            <a:spAutoFit/>
          </a:bodyPr>
          <a:lstStyle/>
          <a:p>
            <a:pPr algn="ctr" defTabSz="914400"/>
            <a:r>
              <a:rPr lang="en-US" sz="2600" b="1" dirty="0">
                <a:solidFill>
                  <a:srgbClr val="000000"/>
                </a:solidFill>
                <a:cs typeface="Arial" charset="0"/>
              </a:rPr>
              <a:t>RESPONSIBLE DECISION-MAKING</a:t>
            </a:r>
          </a:p>
        </p:txBody>
      </p:sp>
      <p:sp>
        <p:nvSpPr>
          <p:cNvPr id="33" name="TextBox 32"/>
          <p:cNvSpPr txBox="1"/>
          <p:nvPr/>
        </p:nvSpPr>
        <p:spPr>
          <a:xfrm>
            <a:off x="8075772" y="9602644"/>
            <a:ext cx="2895600" cy="892552"/>
          </a:xfrm>
          <a:prstGeom prst="rect">
            <a:avLst/>
          </a:prstGeom>
          <a:noFill/>
        </p:spPr>
        <p:txBody>
          <a:bodyPr wrap="square" rtlCol="0">
            <a:spAutoFit/>
          </a:bodyPr>
          <a:lstStyle/>
          <a:p>
            <a:pPr algn="ctr" defTabSz="914400"/>
            <a:r>
              <a:rPr lang="en-US" sz="2600" b="1" dirty="0">
                <a:solidFill>
                  <a:srgbClr val="000000"/>
                </a:solidFill>
                <a:cs typeface="Arial" charset="0"/>
              </a:rPr>
              <a:t>RELATIONSHIP SKILLS</a:t>
            </a:r>
          </a:p>
        </p:txBody>
      </p:sp>
      <p:sp>
        <p:nvSpPr>
          <p:cNvPr id="34" name="TextBox 33"/>
          <p:cNvSpPr txBox="1"/>
          <p:nvPr/>
        </p:nvSpPr>
        <p:spPr>
          <a:xfrm>
            <a:off x="5910774" y="7727650"/>
            <a:ext cx="2895600" cy="892552"/>
          </a:xfrm>
          <a:prstGeom prst="rect">
            <a:avLst/>
          </a:prstGeom>
          <a:noFill/>
        </p:spPr>
        <p:txBody>
          <a:bodyPr wrap="square" rtlCol="0">
            <a:spAutoFit/>
          </a:bodyPr>
          <a:lstStyle/>
          <a:p>
            <a:pPr algn="ctr" defTabSz="914400"/>
            <a:r>
              <a:rPr lang="en-US" sz="2600" b="1" dirty="0">
                <a:solidFill>
                  <a:srgbClr val="000000"/>
                </a:solidFill>
                <a:cs typeface="Arial" charset="0"/>
              </a:rPr>
              <a:t>SOCIAL AWARENESS</a:t>
            </a:r>
          </a:p>
        </p:txBody>
      </p:sp>
      <p:sp>
        <p:nvSpPr>
          <p:cNvPr id="35" name="TextBox 34"/>
          <p:cNvSpPr txBox="1"/>
          <p:nvPr/>
        </p:nvSpPr>
        <p:spPr>
          <a:xfrm>
            <a:off x="8626208" y="7120661"/>
            <a:ext cx="1676400" cy="1446550"/>
          </a:xfrm>
          <a:prstGeom prst="rect">
            <a:avLst/>
          </a:prstGeom>
          <a:noFill/>
        </p:spPr>
        <p:txBody>
          <a:bodyPr wrap="square" rtlCol="0">
            <a:spAutoFit/>
          </a:bodyPr>
          <a:lstStyle/>
          <a:p>
            <a:pPr algn="ctr" defTabSz="914400"/>
            <a:r>
              <a:rPr lang="en-US" sz="2200" b="1" dirty="0">
                <a:solidFill>
                  <a:prstClr val="black"/>
                </a:solidFill>
                <a:cs typeface="Arial" charset="0"/>
              </a:rPr>
              <a:t>Social and</a:t>
            </a:r>
          </a:p>
          <a:p>
            <a:pPr algn="ctr" defTabSz="914400"/>
            <a:r>
              <a:rPr lang="en-US" sz="2200" b="1" dirty="0">
                <a:solidFill>
                  <a:prstClr val="black"/>
                </a:solidFill>
                <a:cs typeface="Arial" charset="0"/>
              </a:rPr>
              <a:t>Emotional</a:t>
            </a:r>
          </a:p>
          <a:p>
            <a:pPr algn="ctr" defTabSz="914400"/>
            <a:r>
              <a:rPr lang="en-US" sz="2200" b="1" dirty="0">
                <a:solidFill>
                  <a:prstClr val="black"/>
                </a:solidFill>
                <a:cs typeface="Arial" charset="0"/>
              </a:rPr>
              <a:t>Learning</a:t>
            </a:r>
          </a:p>
          <a:p>
            <a:pPr algn="ctr" defTabSz="914400"/>
            <a:r>
              <a:rPr lang="en-US" sz="2200" b="1" dirty="0">
                <a:solidFill>
                  <a:prstClr val="black"/>
                </a:solidFill>
                <a:cs typeface="Arial" charset="0"/>
              </a:rPr>
              <a:t>(SEL)</a:t>
            </a:r>
          </a:p>
        </p:txBody>
      </p:sp>
      <p:sp>
        <p:nvSpPr>
          <p:cNvPr id="7" name="TextBox 6"/>
          <p:cNvSpPr txBox="1"/>
          <p:nvPr/>
        </p:nvSpPr>
        <p:spPr>
          <a:xfrm>
            <a:off x="1588318" y="6964538"/>
            <a:ext cx="4572000" cy="1938992"/>
          </a:xfrm>
          <a:prstGeom prst="rect">
            <a:avLst/>
          </a:prstGeom>
          <a:noFill/>
        </p:spPr>
        <p:txBody>
          <a:bodyPr wrap="square" rtlCol="0">
            <a:spAutoFit/>
          </a:bodyPr>
          <a:lstStyle/>
          <a:p>
            <a:pPr marL="571500" indent="-571500" defTabSz="914400" fontAlgn="base">
              <a:spcBef>
                <a:spcPct val="0"/>
              </a:spcBef>
              <a:spcAft>
                <a:spcPct val="0"/>
              </a:spcAft>
              <a:buFont typeface="Arial" panose="020B0604020202020204" pitchFamily="34" charset="0"/>
              <a:buChar char="•"/>
            </a:pPr>
            <a:r>
              <a:rPr lang="en-US" sz="3000" dirty="0">
                <a:cs typeface="Arial" charset="0"/>
              </a:rPr>
              <a:t>Perspective-taking</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Empathy</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Appreciating diversity</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Respect for others</a:t>
            </a:r>
          </a:p>
        </p:txBody>
      </p:sp>
      <p:sp>
        <p:nvSpPr>
          <p:cNvPr id="8" name="TextBox 7"/>
          <p:cNvSpPr txBox="1"/>
          <p:nvPr/>
        </p:nvSpPr>
        <p:spPr>
          <a:xfrm>
            <a:off x="4039230" y="10635770"/>
            <a:ext cx="4729238" cy="2862322"/>
          </a:xfrm>
          <a:prstGeom prst="rect">
            <a:avLst/>
          </a:prstGeom>
          <a:noFill/>
        </p:spPr>
        <p:txBody>
          <a:bodyPr wrap="square" rtlCol="0">
            <a:spAutoFit/>
          </a:bodyPr>
          <a:lstStyle/>
          <a:p>
            <a:pPr marL="571500" indent="-571500" defTabSz="914400" fontAlgn="base">
              <a:spcBef>
                <a:spcPct val="0"/>
              </a:spcBef>
              <a:spcAft>
                <a:spcPct val="0"/>
              </a:spcAft>
              <a:buFont typeface="Arial" panose="020B0604020202020204" pitchFamily="34" charset="0"/>
              <a:buChar char="•"/>
            </a:pPr>
            <a:r>
              <a:rPr lang="en-US" sz="3000" dirty="0">
                <a:cs typeface="Arial" charset="0"/>
              </a:rPr>
              <a:t>Communication</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Social engagement</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Building relationships</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Working cooperatively</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Resolving conflicts</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Helping/Seeking help</a:t>
            </a:r>
          </a:p>
        </p:txBody>
      </p:sp>
      <p:sp>
        <p:nvSpPr>
          <p:cNvPr id="9" name="TextBox 8"/>
          <p:cNvSpPr txBox="1"/>
          <p:nvPr/>
        </p:nvSpPr>
        <p:spPr>
          <a:xfrm>
            <a:off x="2281517" y="2703238"/>
            <a:ext cx="5080768" cy="2400657"/>
          </a:xfrm>
          <a:prstGeom prst="rect">
            <a:avLst/>
          </a:prstGeom>
          <a:noFill/>
        </p:spPr>
        <p:txBody>
          <a:bodyPr wrap="square" rtlCol="0">
            <a:spAutoFit/>
          </a:bodyPr>
          <a:lstStyle/>
          <a:p>
            <a:pPr marL="571500" indent="-571500" defTabSz="914400" fontAlgn="base">
              <a:spcBef>
                <a:spcPct val="0"/>
              </a:spcBef>
              <a:spcAft>
                <a:spcPct val="0"/>
              </a:spcAft>
              <a:buFont typeface="Arial" panose="020B0604020202020204" pitchFamily="34" charset="0"/>
              <a:buChar char="•"/>
            </a:pPr>
            <a:r>
              <a:rPr lang="en-US" sz="3000" dirty="0">
                <a:cs typeface="Arial" charset="0"/>
              </a:rPr>
              <a:t>Identifying emotions</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Self-perception/Identity</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Recognizing strengths</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Sense of self-confidence</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Self-efficacy</a:t>
            </a:r>
          </a:p>
        </p:txBody>
      </p:sp>
      <p:sp>
        <p:nvSpPr>
          <p:cNvPr id="11" name="TextBox 10"/>
          <p:cNvSpPr txBox="1"/>
          <p:nvPr/>
        </p:nvSpPr>
        <p:spPr>
          <a:xfrm>
            <a:off x="13030415" y="9548773"/>
            <a:ext cx="4876800" cy="2893100"/>
          </a:xfrm>
          <a:prstGeom prst="rect">
            <a:avLst/>
          </a:prstGeom>
          <a:noFill/>
        </p:spPr>
        <p:txBody>
          <a:bodyPr wrap="square" rtlCol="0">
            <a:spAutoFit/>
          </a:bodyPr>
          <a:lstStyle/>
          <a:p>
            <a:pPr marL="571500" indent="-365760" defTabSz="914400" fontAlgn="base">
              <a:spcBef>
                <a:spcPct val="0"/>
              </a:spcBef>
              <a:spcAft>
                <a:spcPct val="0"/>
              </a:spcAft>
              <a:buFont typeface="Arial" panose="020B0604020202020204" pitchFamily="34" charset="0"/>
              <a:buChar char="•"/>
            </a:pPr>
            <a:r>
              <a:rPr lang="en-US" sz="3200" dirty="0">
                <a:cs typeface="Arial" charset="0"/>
              </a:rPr>
              <a:t>    </a:t>
            </a:r>
            <a:r>
              <a:rPr lang="en-US" sz="3000" dirty="0">
                <a:cs typeface="Arial" charset="0"/>
              </a:rPr>
              <a:t>Identifying problems</a:t>
            </a:r>
          </a:p>
          <a:p>
            <a:pPr marL="571500" indent="-365760" defTabSz="914400" fontAlgn="base">
              <a:spcBef>
                <a:spcPct val="0"/>
              </a:spcBef>
              <a:spcAft>
                <a:spcPct val="0"/>
              </a:spcAft>
              <a:buFont typeface="Arial" panose="020B0604020202020204" pitchFamily="34" charset="0"/>
              <a:buChar char="•"/>
            </a:pPr>
            <a:r>
              <a:rPr lang="en-US" sz="3000" dirty="0">
                <a:cs typeface="Arial" charset="0"/>
              </a:rPr>
              <a:t>    Analyzing situations</a:t>
            </a:r>
          </a:p>
          <a:p>
            <a:pPr marL="571500" indent="-365760" defTabSz="914400" fontAlgn="base">
              <a:spcBef>
                <a:spcPct val="0"/>
              </a:spcBef>
              <a:spcAft>
                <a:spcPct val="0"/>
              </a:spcAft>
              <a:buFont typeface="Arial" panose="020B0604020202020204" pitchFamily="34" charset="0"/>
              <a:buChar char="•"/>
            </a:pPr>
            <a:r>
              <a:rPr lang="en-US" sz="3000" dirty="0">
                <a:cs typeface="Arial" charset="0"/>
              </a:rPr>
              <a:t>    Solving problems</a:t>
            </a:r>
          </a:p>
          <a:p>
            <a:pPr marL="571500" indent="-365760" defTabSz="914400" fontAlgn="base">
              <a:spcBef>
                <a:spcPct val="0"/>
              </a:spcBef>
              <a:spcAft>
                <a:spcPct val="0"/>
              </a:spcAft>
              <a:buFont typeface="Arial" panose="020B0604020202020204" pitchFamily="34" charset="0"/>
              <a:buChar char="•"/>
            </a:pPr>
            <a:r>
              <a:rPr lang="en-US" sz="3000" dirty="0">
                <a:cs typeface="Arial" charset="0"/>
              </a:rPr>
              <a:t>    Evaluating</a:t>
            </a:r>
          </a:p>
          <a:p>
            <a:pPr marL="571500" indent="-365760" defTabSz="914400" fontAlgn="base">
              <a:spcBef>
                <a:spcPct val="0"/>
              </a:spcBef>
              <a:spcAft>
                <a:spcPct val="0"/>
              </a:spcAft>
              <a:buFont typeface="Arial" panose="020B0604020202020204" pitchFamily="34" charset="0"/>
              <a:buChar char="•"/>
            </a:pPr>
            <a:r>
              <a:rPr lang="en-US" sz="3000" dirty="0">
                <a:cs typeface="Arial" charset="0"/>
              </a:rPr>
              <a:t>    Reflecting</a:t>
            </a:r>
          </a:p>
          <a:p>
            <a:pPr marL="571500" indent="-365760" defTabSz="914400" fontAlgn="base">
              <a:spcBef>
                <a:spcPct val="0"/>
              </a:spcBef>
              <a:spcAft>
                <a:spcPct val="0"/>
              </a:spcAft>
              <a:buFont typeface="Arial" panose="020B0604020202020204" pitchFamily="34" charset="0"/>
              <a:buChar char="•"/>
            </a:pPr>
            <a:r>
              <a:rPr lang="en-US" sz="3000" dirty="0">
                <a:cs typeface="Arial" charset="0"/>
              </a:rPr>
              <a:t>    Ethical responsibility</a:t>
            </a:r>
          </a:p>
        </p:txBody>
      </p:sp>
      <p:sp>
        <p:nvSpPr>
          <p:cNvPr id="40" name="TextBox 39"/>
          <p:cNvSpPr txBox="1"/>
          <p:nvPr/>
        </p:nvSpPr>
        <p:spPr>
          <a:xfrm>
            <a:off x="12620633" y="2161464"/>
            <a:ext cx="5080768" cy="3323987"/>
          </a:xfrm>
          <a:prstGeom prst="rect">
            <a:avLst/>
          </a:prstGeom>
          <a:noFill/>
        </p:spPr>
        <p:txBody>
          <a:bodyPr wrap="square" rtlCol="0">
            <a:spAutoFit/>
          </a:bodyPr>
          <a:lstStyle/>
          <a:p>
            <a:pPr marL="571500" indent="-571500" defTabSz="914400" fontAlgn="base">
              <a:spcBef>
                <a:spcPct val="0"/>
              </a:spcBef>
              <a:spcAft>
                <a:spcPct val="0"/>
              </a:spcAft>
              <a:buFont typeface="Arial" panose="020B0604020202020204" pitchFamily="34" charset="0"/>
              <a:buChar char="•"/>
            </a:pPr>
            <a:r>
              <a:rPr lang="en-US" sz="3000" dirty="0">
                <a:cs typeface="Arial" charset="0"/>
              </a:rPr>
              <a:t>Impulse control</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Stress management</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Self-discipline</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Self-motivation</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Perseverance </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Goal-setting</a:t>
            </a:r>
          </a:p>
          <a:p>
            <a:pPr marL="571500" indent="-571500" defTabSz="914400" fontAlgn="base">
              <a:spcBef>
                <a:spcPct val="0"/>
              </a:spcBef>
              <a:spcAft>
                <a:spcPct val="0"/>
              </a:spcAft>
              <a:buFont typeface="Arial" panose="020B0604020202020204" pitchFamily="34" charset="0"/>
              <a:buChar char="•"/>
            </a:pPr>
            <a:r>
              <a:rPr lang="en-US" sz="3000" dirty="0">
                <a:cs typeface="Arial" charset="0"/>
              </a:rPr>
              <a:t>Organizational skills</a:t>
            </a:r>
          </a:p>
        </p:txBody>
      </p:sp>
      <p:sp>
        <p:nvSpPr>
          <p:cNvPr id="26" name="Title 1">
            <a:extLst>
              <a:ext uri="{FF2B5EF4-FFF2-40B4-BE49-F238E27FC236}">
                <a16:creationId xmlns:a16="http://schemas.microsoft.com/office/drawing/2014/main" id="{DA01168B-C8D7-4216-B5EB-3213C9C2018E}"/>
              </a:ext>
            </a:extLst>
          </p:cNvPr>
          <p:cNvSpPr txBox="1">
            <a:spLocks/>
          </p:cNvSpPr>
          <p:nvPr/>
        </p:nvSpPr>
        <p:spPr>
          <a:xfrm>
            <a:off x="975944" y="721669"/>
            <a:ext cx="9105900" cy="1338828"/>
          </a:xfrm>
          <a:prstGeom prst="rect">
            <a:avLst/>
          </a:prstGeom>
          <a:noFill/>
        </p:spPr>
        <p:txBody>
          <a:bodyPr wrap="square" rtlCol="0">
            <a:noAutofit/>
          </a:bodyPr>
          <a:lstStyle>
            <a:lvl1pPr algn="l" defTabSz="18288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defRPr/>
            </a:pPr>
            <a:r>
              <a:rPr lang="en-US" dirty="0">
                <a:latin typeface="Calibri" panose="020F0502020204030204" pitchFamily="34" charset="0"/>
              </a:rPr>
              <a:t>Social and Emotional Learning </a:t>
            </a:r>
          </a:p>
          <a:p>
            <a:pPr>
              <a:defRPr/>
            </a:pPr>
            <a:r>
              <a:rPr lang="en-US" dirty="0">
                <a:solidFill>
                  <a:srgbClr val="0078C0"/>
                </a:solidFill>
                <a:latin typeface="Calibri" panose="020F0502020204030204" pitchFamily="34" charset="0"/>
              </a:rPr>
              <a:t>SEL</a:t>
            </a:r>
          </a:p>
        </p:txBody>
      </p:sp>
    </p:spTree>
    <p:extLst>
      <p:ext uri="{BB962C8B-B14F-4D97-AF65-F5344CB8AC3E}">
        <p14:creationId xmlns:p14="http://schemas.microsoft.com/office/powerpoint/2010/main" val="87090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7" grpId="0"/>
      <p:bldP spid="8" grpId="0"/>
      <p:bldP spid="9" grpId="0"/>
      <p:bldP spid="11"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812736" y="1987250"/>
            <a:ext cx="11430000" cy="11430000"/>
          </a:xfrm>
          <a:prstGeom prst="ellipse">
            <a:avLst/>
          </a:prstGeom>
          <a:solidFill>
            <a:srgbClr val="B8D8EF"/>
          </a:solidFill>
          <a:ln w="25400" cap="flat" cmpd="sng" algn="ctr">
            <a:solidFill>
              <a:srgbClr val="4F81BD">
                <a:shade val="50000"/>
              </a:srgbClr>
            </a:solidFill>
            <a:prstDash val="solid"/>
          </a:ln>
          <a:effectLst/>
        </p:spPr>
        <p:txBody>
          <a:bodyPr rtlCol="0" anchor="ctr"/>
          <a:lstStyle/>
          <a:p>
            <a:pPr algn="ctr" defTabSz="914400">
              <a:defRPr/>
            </a:pPr>
            <a:endParaRPr lang="en-US" sz="5400" kern="0" dirty="0">
              <a:solidFill>
                <a:prstClr val="white"/>
              </a:solidFill>
              <a:cs typeface="Arial" charset="0"/>
            </a:endParaRPr>
          </a:p>
        </p:txBody>
      </p:sp>
      <p:sp>
        <p:nvSpPr>
          <p:cNvPr id="25" name="Oval 24"/>
          <p:cNvSpPr/>
          <p:nvPr/>
        </p:nvSpPr>
        <p:spPr>
          <a:xfrm>
            <a:off x="4671290" y="2973842"/>
            <a:ext cx="9601200" cy="9601200"/>
          </a:xfrm>
          <a:prstGeom prst="ellipse">
            <a:avLst/>
          </a:prstGeom>
          <a:solidFill>
            <a:srgbClr val="67AFDE"/>
          </a:solidFill>
          <a:ln w="25400" cap="flat" cmpd="sng" algn="ctr">
            <a:solidFill>
              <a:srgbClr val="4F81BD">
                <a:shade val="50000"/>
              </a:srgbClr>
            </a:solidFill>
            <a:prstDash val="solid"/>
          </a:ln>
          <a:effectLst/>
        </p:spPr>
        <p:txBody>
          <a:bodyPr rtlCol="0" anchor="ctr"/>
          <a:lstStyle/>
          <a:p>
            <a:pPr algn="ctr" defTabSz="914400">
              <a:defRPr/>
            </a:pPr>
            <a:r>
              <a:rPr lang="en-US" sz="5400" b="1" kern="0" dirty="0">
                <a:solidFill>
                  <a:srgbClr val="4F81BD">
                    <a:lumMod val="20000"/>
                    <a:lumOff val="80000"/>
                  </a:srgbClr>
                </a:solidFill>
                <a:cs typeface="Arial" charset="0"/>
              </a:rPr>
              <a:t>SEL CURRICULUM &amp; INSTRUCTION</a:t>
            </a:r>
          </a:p>
        </p:txBody>
      </p:sp>
      <p:sp>
        <p:nvSpPr>
          <p:cNvPr id="26" name="Oval 25"/>
          <p:cNvSpPr/>
          <p:nvPr/>
        </p:nvSpPr>
        <p:spPr>
          <a:xfrm>
            <a:off x="5281316" y="3686926"/>
            <a:ext cx="8382000" cy="8229600"/>
          </a:xfrm>
          <a:prstGeom prst="ellipse">
            <a:avLst/>
          </a:prstGeom>
          <a:solidFill>
            <a:srgbClr val="007CC5"/>
          </a:solidFill>
          <a:ln w="25400" cap="flat" cmpd="sng" algn="ctr">
            <a:solidFill>
              <a:srgbClr val="4F81BD">
                <a:shade val="50000"/>
              </a:srgbClr>
            </a:solidFill>
            <a:prstDash val="solid"/>
          </a:ln>
          <a:effectLst/>
        </p:spPr>
        <p:txBody>
          <a:bodyPr rtlCol="0" anchor="ctr"/>
          <a:lstStyle/>
          <a:p>
            <a:pPr algn="ctr" defTabSz="914400">
              <a:defRPr/>
            </a:pPr>
            <a:endParaRPr lang="en-US" sz="5400" kern="0" dirty="0">
              <a:solidFill>
                <a:prstClr val="white"/>
              </a:solidFill>
              <a:cs typeface="Arial" charset="0"/>
            </a:endParaRPr>
          </a:p>
        </p:txBody>
      </p:sp>
      <p:graphicFrame>
        <p:nvGraphicFramePr>
          <p:cNvPr id="27" name="Diagram 26"/>
          <p:cNvGraphicFramePr/>
          <p:nvPr>
            <p:extLst/>
          </p:nvPr>
        </p:nvGraphicFramePr>
        <p:xfrm>
          <a:off x="3505200" y="3571466"/>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Rectangle 23"/>
          <p:cNvSpPr/>
          <p:nvPr/>
        </p:nvSpPr>
        <p:spPr>
          <a:xfrm>
            <a:off x="3810000" y="2607419"/>
            <a:ext cx="11430000" cy="11064242"/>
          </a:xfrm>
          <a:prstGeom prst="rect">
            <a:avLst/>
          </a:prstGeom>
          <a:noFill/>
        </p:spPr>
        <p:txBody>
          <a:bodyPr spcFirstLastPara="1" wrap="none" lIns="182880" tIns="91440" rIns="182880" bIns="91440" numCol="1">
            <a:prstTxWarp prst="textArchUp">
              <a:avLst/>
            </a:prstTxWarp>
            <a:spAutoFit/>
          </a:bodyPr>
          <a:lstStyle/>
          <a:p>
            <a:pPr algn="ctr" defTabSz="914400"/>
            <a:r>
              <a:rPr lang="en-US" sz="2800" b="1" dirty="0">
                <a:ln w="0"/>
                <a:solidFill>
                  <a:srgbClr val="000000"/>
                </a:solidFill>
                <a:cs typeface="Arial" charset="0"/>
              </a:rPr>
              <a:t>HOMES &amp; COMMUNITIES</a:t>
            </a:r>
          </a:p>
        </p:txBody>
      </p:sp>
      <p:sp>
        <p:nvSpPr>
          <p:cNvPr id="28" name="TextBox 27"/>
          <p:cNvSpPr txBox="1"/>
          <p:nvPr/>
        </p:nvSpPr>
        <p:spPr>
          <a:xfrm>
            <a:off x="6647720" y="8053170"/>
            <a:ext cx="5769428" cy="3505200"/>
          </a:xfrm>
          <a:prstGeom prst="rect">
            <a:avLst/>
          </a:prstGeom>
          <a:noFill/>
        </p:spPr>
        <p:txBody>
          <a:bodyPr wrap="square" rtlCol="0">
            <a:prstTxWarp prst="textArchDown">
              <a:avLst>
                <a:gd name="adj" fmla="val 20934338"/>
              </a:avLst>
            </a:prstTxWarp>
            <a:spAutoFit/>
          </a:bodyPr>
          <a:lstStyle/>
          <a:p>
            <a:pPr algn="ctr" defTabSz="914400"/>
            <a:r>
              <a:rPr lang="en-US" sz="2800" b="1" dirty="0">
                <a:solidFill>
                  <a:srgbClr val="000000"/>
                </a:solidFill>
                <a:cs typeface="Arial" charset="0"/>
              </a:rPr>
              <a:t>SEL CURRICULUM &amp; INSTRUCTION</a:t>
            </a:r>
          </a:p>
        </p:txBody>
      </p:sp>
      <p:sp>
        <p:nvSpPr>
          <p:cNvPr id="29" name="Oval 28"/>
          <p:cNvSpPr/>
          <p:nvPr/>
        </p:nvSpPr>
        <p:spPr>
          <a:xfrm>
            <a:off x="8534400" y="6853106"/>
            <a:ext cx="1828800" cy="1828800"/>
          </a:xfrm>
          <a:prstGeom prst="ellipse">
            <a:avLst/>
          </a:prstGeom>
          <a:solidFill>
            <a:schemeClr val="bg2"/>
          </a:solidFill>
          <a:ln w="25400" cap="flat" cmpd="sng" algn="ctr">
            <a:solidFill>
              <a:sysClr val="window" lastClr="FFFFFF">
                <a:lumMod val="85000"/>
              </a:sysClr>
            </a:solidFill>
            <a:prstDash val="solid"/>
          </a:ln>
          <a:effectLst/>
        </p:spPr>
        <p:txBody>
          <a:bodyPr rtlCol="0" anchor="ctr"/>
          <a:lstStyle/>
          <a:p>
            <a:pPr algn="ctr" defTabSz="914400">
              <a:defRPr/>
            </a:pPr>
            <a:endParaRPr lang="en-US" sz="5400" kern="0" dirty="0">
              <a:solidFill>
                <a:prstClr val="white"/>
              </a:solidFill>
              <a:cs typeface="Arial" charset="0"/>
            </a:endParaRPr>
          </a:p>
        </p:txBody>
      </p:sp>
      <p:sp>
        <p:nvSpPr>
          <p:cNvPr id="30" name="TextBox 29"/>
          <p:cNvSpPr txBox="1"/>
          <p:nvPr/>
        </p:nvSpPr>
        <p:spPr>
          <a:xfrm>
            <a:off x="6774444" y="5485451"/>
            <a:ext cx="2580965" cy="892552"/>
          </a:xfrm>
          <a:prstGeom prst="rect">
            <a:avLst/>
          </a:prstGeom>
          <a:noFill/>
        </p:spPr>
        <p:txBody>
          <a:bodyPr wrap="square" rtlCol="0">
            <a:spAutoFit/>
          </a:bodyPr>
          <a:lstStyle/>
          <a:p>
            <a:pPr algn="ctr" defTabSz="914400"/>
            <a:r>
              <a:rPr lang="en-US" sz="2600" b="1" dirty="0">
                <a:solidFill>
                  <a:srgbClr val="000000"/>
                </a:solidFill>
                <a:cs typeface="Arial" charset="0"/>
              </a:rPr>
              <a:t>SELF-AWARENESS</a:t>
            </a:r>
          </a:p>
        </p:txBody>
      </p:sp>
      <p:sp>
        <p:nvSpPr>
          <p:cNvPr id="31" name="TextBox 30"/>
          <p:cNvSpPr txBox="1"/>
          <p:nvPr/>
        </p:nvSpPr>
        <p:spPr>
          <a:xfrm>
            <a:off x="9359698" y="5493230"/>
            <a:ext cx="2895600" cy="892552"/>
          </a:xfrm>
          <a:prstGeom prst="rect">
            <a:avLst/>
          </a:prstGeom>
          <a:noFill/>
        </p:spPr>
        <p:txBody>
          <a:bodyPr wrap="square" rtlCol="0">
            <a:spAutoFit/>
          </a:bodyPr>
          <a:lstStyle/>
          <a:p>
            <a:pPr algn="ctr" defTabSz="914400"/>
            <a:r>
              <a:rPr lang="en-US" sz="2600" b="1" dirty="0">
                <a:solidFill>
                  <a:srgbClr val="000000"/>
                </a:solidFill>
                <a:cs typeface="Arial" charset="0"/>
              </a:rPr>
              <a:t>SELF-MANAGEMENT</a:t>
            </a:r>
          </a:p>
        </p:txBody>
      </p:sp>
      <p:sp>
        <p:nvSpPr>
          <p:cNvPr id="32" name="TextBox 31"/>
          <p:cNvSpPr txBox="1"/>
          <p:nvPr/>
        </p:nvSpPr>
        <p:spPr>
          <a:xfrm>
            <a:off x="10192630" y="7900385"/>
            <a:ext cx="2895600" cy="1292662"/>
          </a:xfrm>
          <a:prstGeom prst="rect">
            <a:avLst/>
          </a:prstGeom>
          <a:noFill/>
        </p:spPr>
        <p:txBody>
          <a:bodyPr wrap="square" rtlCol="0">
            <a:spAutoFit/>
          </a:bodyPr>
          <a:lstStyle/>
          <a:p>
            <a:pPr algn="ctr" defTabSz="914400"/>
            <a:r>
              <a:rPr lang="en-US" sz="2600" b="1" dirty="0">
                <a:solidFill>
                  <a:srgbClr val="000000"/>
                </a:solidFill>
                <a:cs typeface="Arial" charset="0"/>
              </a:rPr>
              <a:t>RESPONSIBLE DECISION-MAKING</a:t>
            </a:r>
          </a:p>
        </p:txBody>
      </p:sp>
      <p:sp>
        <p:nvSpPr>
          <p:cNvPr id="33" name="TextBox 32"/>
          <p:cNvSpPr txBox="1"/>
          <p:nvPr/>
        </p:nvSpPr>
        <p:spPr>
          <a:xfrm>
            <a:off x="8091641" y="9824105"/>
            <a:ext cx="2895600" cy="892552"/>
          </a:xfrm>
          <a:prstGeom prst="rect">
            <a:avLst/>
          </a:prstGeom>
          <a:noFill/>
        </p:spPr>
        <p:txBody>
          <a:bodyPr wrap="square" rtlCol="0">
            <a:spAutoFit/>
          </a:bodyPr>
          <a:lstStyle/>
          <a:p>
            <a:pPr algn="ctr" defTabSz="914400"/>
            <a:r>
              <a:rPr lang="en-US" sz="2600" b="1" dirty="0">
                <a:solidFill>
                  <a:srgbClr val="000000"/>
                </a:solidFill>
                <a:cs typeface="Arial" charset="0"/>
              </a:rPr>
              <a:t>RELATIONSHIP SKILLS</a:t>
            </a:r>
          </a:p>
        </p:txBody>
      </p:sp>
      <p:sp>
        <p:nvSpPr>
          <p:cNvPr id="34" name="TextBox 33"/>
          <p:cNvSpPr txBox="1"/>
          <p:nvPr/>
        </p:nvSpPr>
        <p:spPr>
          <a:xfrm>
            <a:off x="5960576" y="7992613"/>
            <a:ext cx="2895600" cy="892552"/>
          </a:xfrm>
          <a:prstGeom prst="rect">
            <a:avLst/>
          </a:prstGeom>
          <a:noFill/>
        </p:spPr>
        <p:txBody>
          <a:bodyPr wrap="square" rtlCol="0">
            <a:spAutoFit/>
          </a:bodyPr>
          <a:lstStyle/>
          <a:p>
            <a:pPr algn="ctr" defTabSz="914400"/>
            <a:r>
              <a:rPr lang="en-US" sz="2600" b="1" dirty="0">
                <a:solidFill>
                  <a:srgbClr val="000000"/>
                </a:solidFill>
                <a:cs typeface="Arial" charset="0"/>
              </a:rPr>
              <a:t>SOCIAL AWARENESS</a:t>
            </a:r>
          </a:p>
        </p:txBody>
      </p:sp>
      <p:sp>
        <p:nvSpPr>
          <p:cNvPr id="35" name="TextBox 34"/>
          <p:cNvSpPr txBox="1"/>
          <p:nvPr/>
        </p:nvSpPr>
        <p:spPr>
          <a:xfrm>
            <a:off x="8626208" y="7120661"/>
            <a:ext cx="1676400" cy="1446550"/>
          </a:xfrm>
          <a:prstGeom prst="rect">
            <a:avLst/>
          </a:prstGeom>
          <a:noFill/>
        </p:spPr>
        <p:txBody>
          <a:bodyPr wrap="square" rtlCol="0">
            <a:spAutoFit/>
          </a:bodyPr>
          <a:lstStyle/>
          <a:p>
            <a:pPr algn="ctr" defTabSz="914400"/>
            <a:r>
              <a:rPr lang="en-US" sz="2200" b="1" dirty="0">
                <a:solidFill>
                  <a:prstClr val="black"/>
                </a:solidFill>
                <a:cs typeface="Arial" charset="0"/>
              </a:rPr>
              <a:t>Social and</a:t>
            </a:r>
          </a:p>
          <a:p>
            <a:pPr algn="ctr" defTabSz="914400"/>
            <a:r>
              <a:rPr lang="en-US" sz="2200" b="1" dirty="0">
                <a:solidFill>
                  <a:prstClr val="black"/>
                </a:solidFill>
                <a:cs typeface="Arial" charset="0"/>
              </a:rPr>
              <a:t>Emotional</a:t>
            </a:r>
          </a:p>
          <a:p>
            <a:pPr algn="ctr" defTabSz="914400"/>
            <a:r>
              <a:rPr lang="en-US" sz="2200" b="1" dirty="0">
                <a:solidFill>
                  <a:prstClr val="black"/>
                </a:solidFill>
                <a:cs typeface="Arial" charset="0"/>
              </a:rPr>
              <a:t>Learning</a:t>
            </a:r>
          </a:p>
          <a:p>
            <a:pPr algn="ctr" defTabSz="914400"/>
            <a:r>
              <a:rPr lang="en-US" sz="2200" b="1" dirty="0">
                <a:solidFill>
                  <a:prstClr val="black"/>
                </a:solidFill>
                <a:cs typeface="Arial" charset="0"/>
              </a:rPr>
              <a:t>(SEL)</a:t>
            </a:r>
          </a:p>
        </p:txBody>
      </p:sp>
      <p:sp>
        <p:nvSpPr>
          <p:cNvPr id="36" name="TextBox 35"/>
          <p:cNvSpPr txBox="1"/>
          <p:nvPr/>
        </p:nvSpPr>
        <p:spPr>
          <a:xfrm>
            <a:off x="7077360" y="4138992"/>
            <a:ext cx="4826000" cy="1129399"/>
          </a:xfrm>
          <a:prstGeom prst="rect">
            <a:avLst/>
          </a:prstGeom>
          <a:noFill/>
        </p:spPr>
        <p:txBody>
          <a:bodyPr wrap="square" rtlCol="0">
            <a:prstTxWarp prst="textArchUp">
              <a:avLst>
                <a:gd name="adj" fmla="val 10800005"/>
              </a:avLst>
            </a:prstTxWarp>
            <a:spAutoFit/>
          </a:bodyPr>
          <a:lstStyle/>
          <a:p>
            <a:pPr algn="ctr" defTabSz="914400"/>
            <a:r>
              <a:rPr lang="en-US" sz="2800" b="1" dirty="0">
                <a:solidFill>
                  <a:srgbClr val="000000"/>
                </a:solidFill>
                <a:cs typeface="Arial" charset="0"/>
              </a:rPr>
              <a:t>CLASSROOM</a:t>
            </a:r>
            <a:endParaRPr lang="en-US" sz="2800" b="1" dirty="0">
              <a:solidFill>
                <a:prstClr val="white"/>
              </a:solidFill>
              <a:cs typeface="Arial" charset="0"/>
            </a:endParaRPr>
          </a:p>
        </p:txBody>
      </p:sp>
      <p:sp>
        <p:nvSpPr>
          <p:cNvPr id="37" name="Rectangle 36"/>
          <p:cNvSpPr/>
          <p:nvPr/>
        </p:nvSpPr>
        <p:spPr>
          <a:xfrm>
            <a:off x="6947764" y="3795344"/>
            <a:ext cx="5029200" cy="1816256"/>
          </a:xfrm>
          <a:prstGeom prst="rect">
            <a:avLst/>
          </a:prstGeom>
          <a:noFill/>
        </p:spPr>
        <p:txBody>
          <a:bodyPr spcFirstLastPara="1" wrap="none" lIns="182880" tIns="91440" rIns="182880" bIns="91440" numCol="1">
            <a:prstTxWarp prst="textArchUp">
              <a:avLst/>
            </a:prstTxWarp>
            <a:spAutoFit/>
          </a:bodyPr>
          <a:lstStyle/>
          <a:p>
            <a:pPr algn="ctr" defTabSz="914400"/>
            <a:r>
              <a:rPr lang="en-US" sz="2800" b="1" dirty="0">
                <a:ln w="0"/>
                <a:solidFill>
                  <a:srgbClr val="000000"/>
                </a:solidFill>
                <a:cs typeface="Arial" charset="0"/>
              </a:rPr>
              <a:t>SCHOOLS</a:t>
            </a:r>
          </a:p>
          <a:p>
            <a:pPr algn="ctr" defTabSz="914400"/>
            <a:endParaRPr lang="en-US" sz="2800" b="1" dirty="0">
              <a:ln w="0"/>
              <a:solidFill>
                <a:prstClr val="white"/>
              </a:solidFill>
              <a:cs typeface="Arial" charset="0"/>
            </a:endParaRPr>
          </a:p>
        </p:txBody>
      </p:sp>
      <p:sp>
        <p:nvSpPr>
          <p:cNvPr id="38" name="Rectangle 37"/>
          <p:cNvSpPr/>
          <p:nvPr/>
        </p:nvSpPr>
        <p:spPr>
          <a:xfrm>
            <a:off x="6804139" y="10218297"/>
            <a:ext cx="5403670" cy="1984270"/>
          </a:xfrm>
          <a:prstGeom prst="rect">
            <a:avLst/>
          </a:prstGeom>
          <a:noFill/>
          <a:ln>
            <a:noFill/>
          </a:ln>
        </p:spPr>
        <p:txBody>
          <a:bodyPr spcFirstLastPara="1" wrap="none" lIns="182880" tIns="91440" rIns="182880" bIns="91440" numCol="1">
            <a:prstTxWarp prst="textArchDown">
              <a:avLst>
                <a:gd name="adj" fmla="val 21527159"/>
              </a:avLst>
            </a:prstTxWarp>
            <a:spAutoFit/>
          </a:bodyPr>
          <a:lstStyle/>
          <a:p>
            <a:pPr algn="ctr" defTabSz="914400"/>
            <a:r>
              <a:rPr lang="en-US" sz="2800" b="1" dirty="0">
                <a:ln w="0">
                  <a:noFill/>
                </a:ln>
                <a:solidFill>
                  <a:srgbClr val="000000"/>
                </a:solidFill>
                <a:cs typeface="Arial" charset="0"/>
              </a:rPr>
              <a:t>SCHOOLWIDE PRACTICES &amp; POLICIES</a:t>
            </a:r>
          </a:p>
        </p:txBody>
      </p:sp>
      <p:sp>
        <p:nvSpPr>
          <p:cNvPr id="39" name="Rectangle 38"/>
          <p:cNvSpPr/>
          <p:nvPr/>
        </p:nvSpPr>
        <p:spPr>
          <a:xfrm>
            <a:off x="3810000" y="1788961"/>
            <a:ext cx="11430000" cy="11064242"/>
          </a:xfrm>
          <a:prstGeom prst="rect">
            <a:avLst/>
          </a:prstGeom>
          <a:noFill/>
        </p:spPr>
        <p:txBody>
          <a:bodyPr spcFirstLastPara="1" wrap="none" lIns="182880" tIns="91440" rIns="182880" bIns="91440" numCol="1">
            <a:prstTxWarp prst="textArchDown">
              <a:avLst/>
            </a:prstTxWarp>
            <a:spAutoFit/>
          </a:bodyPr>
          <a:lstStyle/>
          <a:p>
            <a:pPr algn="ctr" defTabSz="914400"/>
            <a:r>
              <a:rPr lang="en-US" sz="2800" b="1" dirty="0">
                <a:ln w="0"/>
                <a:solidFill>
                  <a:srgbClr val="000000"/>
                </a:solidFill>
                <a:cs typeface="Arial" charset="0"/>
              </a:rPr>
              <a:t>FAMILY &amp; COMMUNITY PARTNERSHIPS</a:t>
            </a:r>
          </a:p>
        </p:txBody>
      </p:sp>
      <p:sp>
        <p:nvSpPr>
          <p:cNvPr id="40" name="Title 1">
            <a:extLst>
              <a:ext uri="{FF2B5EF4-FFF2-40B4-BE49-F238E27FC236}">
                <a16:creationId xmlns:a16="http://schemas.microsoft.com/office/drawing/2014/main" id="{FA91C397-0D3D-44E1-9EE1-C3D2BF345322}"/>
              </a:ext>
            </a:extLst>
          </p:cNvPr>
          <p:cNvSpPr txBox="1">
            <a:spLocks/>
          </p:cNvSpPr>
          <p:nvPr/>
        </p:nvSpPr>
        <p:spPr>
          <a:xfrm>
            <a:off x="975944" y="721669"/>
            <a:ext cx="9105900" cy="1338828"/>
          </a:xfrm>
          <a:prstGeom prst="rect">
            <a:avLst/>
          </a:prstGeom>
          <a:noFill/>
        </p:spPr>
        <p:txBody>
          <a:bodyPr wrap="square" rtlCol="0">
            <a:noAutofit/>
          </a:bodyPr>
          <a:lstStyle>
            <a:lvl1pPr algn="l" defTabSz="18288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defRPr/>
            </a:pPr>
            <a:r>
              <a:rPr lang="en-US" dirty="0">
                <a:latin typeface="Calibri" panose="020F0502020204030204" pitchFamily="34" charset="0"/>
              </a:rPr>
              <a:t>What does SEL look like in a</a:t>
            </a:r>
          </a:p>
          <a:p>
            <a:pPr>
              <a:defRPr/>
            </a:pPr>
            <a:r>
              <a:rPr lang="en-US" dirty="0">
                <a:solidFill>
                  <a:srgbClr val="0078C0"/>
                </a:solidFill>
                <a:latin typeface="Calibri" panose="020F0502020204030204" pitchFamily="34" charset="0"/>
              </a:rPr>
              <a:t>classroom, school, community? </a:t>
            </a:r>
          </a:p>
        </p:txBody>
      </p:sp>
    </p:spTree>
    <p:extLst>
      <p:ext uri="{BB962C8B-B14F-4D97-AF65-F5344CB8AC3E}">
        <p14:creationId xmlns:p14="http://schemas.microsoft.com/office/powerpoint/2010/main" val="338524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4" grpId="0"/>
      <p:bldP spid="28"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5"/>
            <a:ext cx="14585372" cy="1292662"/>
          </a:xfrm>
        </p:spPr>
        <p:txBody>
          <a:bodyPr>
            <a:noAutofit/>
          </a:bodyPr>
          <a:lstStyle/>
          <a:p>
            <a:r>
              <a:rPr lang="en-US" sz="4600" dirty="0">
                <a:solidFill>
                  <a:schemeClr val="bg1">
                    <a:lumMod val="10000"/>
                  </a:schemeClr>
                </a:solidFill>
                <a:ea typeface="MS PGothic" pitchFamily="34" charset="-128"/>
              </a:rPr>
              <a:t>SEL works:</a:t>
            </a:r>
            <a:br>
              <a:rPr lang="en-US" sz="4600" dirty="0">
                <a:solidFill>
                  <a:schemeClr val="bg1">
                    <a:lumMod val="10000"/>
                  </a:schemeClr>
                </a:solidFill>
                <a:ea typeface="MS PGothic" pitchFamily="34" charset="-128"/>
              </a:rPr>
            </a:br>
            <a:r>
              <a:rPr lang="en-US" sz="4600" dirty="0">
                <a:solidFill>
                  <a:srgbClr val="0078C0"/>
                </a:solidFill>
                <a:ea typeface="MS PGothic" pitchFamily="34" charset="-128"/>
              </a:rPr>
              <a:t>Compelling national evidence</a:t>
            </a:r>
            <a:endParaRPr lang="en-US" sz="4600" dirty="0">
              <a:solidFill>
                <a:srgbClr val="0078C0"/>
              </a:solidFill>
            </a:endParaRPr>
          </a:p>
        </p:txBody>
      </p:sp>
      <p:sp>
        <p:nvSpPr>
          <p:cNvPr id="18438" name="Rectangle 2"/>
          <p:cNvSpPr>
            <a:spLocks noChangeArrowheads="1"/>
          </p:cNvSpPr>
          <p:nvPr/>
        </p:nvSpPr>
        <p:spPr bwMode="auto">
          <a:xfrm>
            <a:off x="677608" y="452651"/>
            <a:ext cx="17153192" cy="1706350"/>
          </a:xfrm>
          <a:prstGeom prst="rect">
            <a:avLst/>
          </a:prstGeom>
          <a:noFill/>
          <a:ln w="9525">
            <a:noFill/>
            <a:miter lim="800000"/>
            <a:headEnd/>
            <a:tailEnd/>
          </a:ln>
        </p:spPr>
        <p:txBody>
          <a:bodyPr lIns="182864" tIns="91432" rIns="182864" bIns="91432" anchor="ctr"/>
          <a:lstStyle/>
          <a:p>
            <a:pPr>
              <a:buClr>
                <a:srgbClr val="000000"/>
              </a:buClr>
              <a:buSzPct val="100000"/>
              <a:defRPr/>
            </a:pPr>
            <a:endParaRPr lang="en-US" sz="7200" b="1" dirty="0">
              <a:solidFill>
                <a:srgbClr val="0070C0"/>
              </a:solidFill>
              <a:latin typeface="Century Gothic" panose="020B0502020202020204" pitchFamily="34" charset="0"/>
              <a:ea typeface="MS PGothic" pitchFamily="34" charset="-128"/>
            </a:endParaRPr>
          </a:p>
        </p:txBody>
      </p:sp>
      <p:sp>
        <p:nvSpPr>
          <p:cNvPr id="27655" name="Slide Number Placeholder 4"/>
          <p:cNvSpPr txBox="1">
            <a:spLocks/>
          </p:cNvSpPr>
          <p:nvPr/>
        </p:nvSpPr>
        <p:spPr bwMode="auto">
          <a:xfrm>
            <a:off x="13563873" y="13138551"/>
            <a:ext cx="4265534" cy="729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64" tIns="91432" rIns="182864" bIns="91432"/>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endParaRPr lang="en-US" altLang="en-US" sz="2200" dirty="0">
              <a:solidFill>
                <a:srgbClr val="000000"/>
              </a:solidFill>
            </a:endParaRPr>
          </a:p>
        </p:txBody>
      </p:sp>
      <p:grpSp>
        <p:nvGrpSpPr>
          <p:cNvPr id="18" name="Group 17">
            <a:extLst>
              <a:ext uri="{FF2B5EF4-FFF2-40B4-BE49-F238E27FC236}">
                <a16:creationId xmlns:a16="http://schemas.microsoft.com/office/drawing/2014/main" id="{3B772A2D-0855-4F9C-AE11-4A1B4906127C}"/>
              </a:ext>
            </a:extLst>
          </p:cNvPr>
          <p:cNvGrpSpPr/>
          <p:nvPr/>
        </p:nvGrpSpPr>
        <p:grpSpPr>
          <a:xfrm>
            <a:off x="1119865" y="4515913"/>
            <a:ext cx="1888903" cy="1772473"/>
            <a:chOff x="4267200" y="3200400"/>
            <a:chExt cx="3186083" cy="3202104"/>
          </a:xfrm>
          <a:solidFill>
            <a:srgbClr val="5EB345"/>
          </a:solidFill>
        </p:grpSpPr>
        <p:sp>
          <p:nvSpPr>
            <p:cNvPr id="15" name="Circle: Hollow 14">
              <a:extLst>
                <a:ext uri="{FF2B5EF4-FFF2-40B4-BE49-F238E27FC236}">
                  <a16:creationId xmlns:a16="http://schemas.microsoft.com/office/drawing/2014/main" id="{D2ABA57C-75C1-4630-ADC5-8FC54BA018E1}"/>
                </a:ext>
              </a:extLst>
            </p:cNvPr>
            <p:cNvSpPr/>
            <p:nvPr/>
          </p:nvSpPr>
          <p:spPr>
            <a:xfrm>
              <a:off x="4267200" y="3200400"/>
              <a:ext cx="3186083" cy="3202104"/>
            </a:xfrm>
            <a:prstGeom prst="donut">
              <a:avLst>
                <a:gd name="adj" fmla="val 10021"/>
              </a:avLst>
            </a:prstGeom>
            <a:grpFill/>
            <a:ln>
              <a:solidFill>
                <a:srgbClr val="5EB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Up 16">
              <a:extLst>
                <a:ext uri="{FF2B5EF4-FFF2-40B4-BE49-F238E27FC236}">
                  <a16:creationId xmlns:a16="http://schemas.microsoft.com/office/drawing/2014/main" id="{886DF677-E1EC-4DC4-9626-F5587449F8CD}"/>
                </a:ext>
              </a:extLst>
            </p:cNvPr>
            <p:cNvSpPr/>
            <p:nvPr/>
          </p:nvSpPr>
          <p:spPr>
            <a:xfrm>
              <a:off x="5257800" y="3962400"/>
              <a:ext cx="1295400" cy="2133600"/>
            </a:xfrm>
            <a:prstGeom prst="upArrow">
              <a:avLst/>
            </a:prstGeom>
            <a:grpFill/>
            <a:ln>
              <a:solidFill>
                <a:srgbClr val="5EB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40E2AE4-3403-49E6-B3AF-85EA0C82BDA9}"/>
              </a:ext>
            </a:extLst>
          </p:cNvPr>
          <p:cNvGrpSpPr/>
          <p:nvPr/>
        </p:nvGrpSpPr>
        <p:grpSpPr>
          <a:xfrm>
            <a:off x="9677400" y="4496950"/>
            <a:ext cx="1916568" cy="1905145"/>
            <a:chOff x="10433133" y="3200400"/>
            <a:chExt cx="3186083" cy="3202104"/>
          </a:xfrm>
        </p:grpSpPr>
        <p:sp>
          <p:nvSpPr>
            <p:cNvPr id="21" name="Circle: Hollow 20">
              <a:extLst>
                <a:ext uri="{FF2B5EF4-FFF2-40B4-BE49-F238E27FC236}">
                  <a16:creationId xmlns:a16="http://schemas.microsoft.com/office/drawing/2014/main" id="{189F9409-7E78-4DCB-B0B7-57FA81E99A44}"/>
                </a:ext>
              </a:extLst>
            </p:cNvPr>
            <p:cNvSpPr/>
            <p:nvPr/>
          </p:nvSpPr>
          <p:spPr>
            <a:xfrm>
              <a:off x="10433133" y="3200400"/>
              <a:ext cx="3186083" cy="3202104"/>
            </a:xfrm>
            <a:prstGeom prst="donut">
              <a:avLst>
                <a:gd name="adj" fmla="val 1002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Up 22">
              <a:extLst>
                <a:ext uri="{FF2B5EF4-FFF2-40B4-BE49-F238E27FC236}">
                  <a16:creationId xmlns:a16="http://schemas.microsoft.com/office/drawing/2014/main" id="{18726930-A0DD-4218-94D6-EB88FD0EB485}"/>
                </a:ext>
              </a:extLst>
            </p:cNvPr>
            <p:cNvSpPr/>
            <p:nvPr/>
          </p:nvSpPr>
          <p:spPr>
            <a:xfrm flipV="1">
              <a:off x="11378474" y="3429000"/>
              <a:ext cx="1295400" cy="21336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0EE63489-FB71-4572-A464-5489CFADAA35}"/>
              </a:ext>
            </a:extLst>
          </p:cNvPr>
          <p:cNvSpPr txBox="1"/>
          <p:nvPr/>
        </p:nvSpPr>
        <p:spPr>
          <a:xfrm>
            <a:off x="3342010" y="4496950"/>
            <a:ext cx="6335390" cy="3734356"/>
          </a:xfrm>
          <a:prstGeom prst="rect">
            <a:avLst/>
          </a:prstGeom>
          <a:noFill/>
        </p:spPr>
        <p:txBody>
          <a:bodyPr wrap="square" rtlCol="0">
            <a:spAutoFit/>
          </a:bodyPr>
          <a:lstStyle/>
          <a:p>
            <a:pPr marL="342900" indent="-342900">
              <a:spcAft>
                <a:spcPts val="800"/>
              </a:spcAft>
              <a:buClr>
                <a:schemeClr val="accent4"/>
              </a:buClr>
              <a:buFont typeface="Arial" panose="020B0604020202020204" pitchFamily="34" charset="0"/>
              <a:buChar char="•"/>
            </a:pPr>
            <a:r>
              <a:rPr lang="en-US" sz="3000" dirty="0">
                <a:latin typeface="Calibri" panose="020F0502020204030204" pitchFamily="34" charset="0"/>
              </a:rPr>
              <a:t>Better social-emotional skills</a:t>
            </a:r>
          </a:p>
          <a:p>
            <a:pPr marL="342900" indent="-342900">
              <a:spcAft>
                <a:spcPts val="800"/>
              </a:spcAft>
              <a:buClr>
                <a:schemeClr val="accent4"/>
              </a:buClr>
              <a:buFont typeface="Arial" panose="020B0604020202020204" pitchFamily="34" charset="0"/>
              <a:buChar char="•"/>
            </a:pPr>
            <a:r>
              <a:rPr lang="en-US" sz="3000" dirty="0">
                <a:latin typeface="Calibri" panose="020F0502020204030204" pitchFamily="34" charset="0"/>
              </a:rPr>
              <a:t>Improved attitudes about self, others, and school</a:t>
            </a:r>
          </a:p>
          <a:p>
            <a:pPr marL="342900" indent="-342900">
              <a:spcAft>
                <a:spcPts val="800"/>
              </a:spcAft>
              <a:buClr>
                <a:schemeClr val="accent4"/>
              </a:buClr>
              <a:buFont typeface="Arial" panose="020B0604020202020204" pitchFamily="34" charset="0"/>
              <a:buChar char="•"/>
            </a:pPr>
            <a:r>
              <a:rPr lang="en-US" sz="3000" dirty="0">
                <a:latin typeface="Calibri" panose="020F0502020204030204" pitchFamily="34" charset="0"/>
              </a:rPr>
              <a:t>Positive classroom behavior</a:t>
            </a:r>
          </a:p>
          <a:p>
            <a:pPr marL="342900" indent="-342900">
              <a:spcAft>
                <a:spcPts val="800"/>
              </a:spcAft>
              <a:buClr>
                <a:schemeClr val="accent4"/>
              </a:buClr>
              <a:buFont typeface="Arial" panose="020B0604020202020204" pitchFamily="34" charset="0"/>
              <a:buChar char="•"/>
            </a:pPr>
            <a:r>
              <a:rPr lang="en-US" sz="3000" dirty="0">
                <a:latin typeface="Calibri" panose="020F0502020204030204" pitchFamily="34" charset="0"/>
              </a:rPr>
              <a:t>11 percentile-point gain on standardized achievement tests</a:t>
            </a:r>
          </a:p>
          <a:p>
            <a:pPr marL="342900" indent="-342900">
              <a:spcAft>
                <a:spcPts val="800"/>
              </a:spcAft>
              <a:buClr>
                <a:schemeClr val="accent4"/>
              </a:buClr>
              <a:buFont typeface="Arial" panose="020B0604020202020204" pitchFamily="34" charset="0"/>
              <a:buChar char="•"/>
            </a:pPr>
            <a:endParaRPr lang="en-US" sz="3000" dirty="0">
              <a:latin typeface="Calibri" panose="020F0502020204030204" pitchFamily="34" charset="0"/>
            </a:endParaRPr>
          </a:p>
        </p:txBody>
      </p:sp>
      <p:sp>
        <p:nvSpPr>
          <p:cNvPr id="27" name="TextBox 26">
            <a:extLst>
              <a:ext uri="{FF2B5EF4-FFF2-40B4-BE49-F238E27FC236}">
                <a16:creationId xmlns:a16="http://schemas.microsoft.com/office/drawing/2014/main" id="{83FF6173-E376-43F6-8E90-43E7FD9863F7}"/>
              </a:ext>
            </a:extLst>
          </p:cNvPr>
          <p:cNvSpPr txBox="1"/>
          <p:nvPr/>
        </p:nvSpPr>
        <p:spPr>
          <a:xfrm>
            <a:off x="11898768" y="4589415"/>
            <a:ext cx="5410200" cy="1682512"/>
          </a:xfrm>
          <a:prstGeom prst="rect">
            <a:avLst/>
          </a:prstGeom>
          <a:noFill/>
        </p:spPr>
        <p:txBody>
          <a:bodyPr wrap="square" rtlCol="0">
            <a:spAutoFit/>
          </a:bodyPr>
          <a:lstStyle/>
          <a:p>
            <a:pPr marL="342900" indent="-342900">
              <a:spcAft>
                <a:spcPts val="800"/>
              </a:spcAft>
              <a:buClr>
                <a:srgbClr val="FF0000"/>
              </a:buClr>
              <a:buFont typeface="Arial" panose="020B0604020202020204" pitchFamily="34" charset="0"/>
              <a:buChar char="•"/>
            </a:pPr>
            <a:r>
              <a:rPr lang="en-US" sz="3000" dirty="0">
                <a:latin typeface="Calibri" panose="020F0502020204030204" pitchFamily="34" charset="0"/>
              </a:rPr>
              <a:t>Fewer conduct problems</a:t>
            </a:r>
          </a:p>
          <a:p>
            <a:pPr marL="342900" indent="-342900">
              <a:spcAft>
                <a:spcPts val="800"/>
              </a:spcAft>
              <a:buClr>
                <a:srgbClr val="FF0000"/>
              </a:buClr>
              <a:buFont typeface="Arial" panose="020B0604020202020204" pitchFamily="34" charset="0"/>
              <a:buChar char="•"/>
            </a:pPr>
            <a:r>
              <a:rPr lang="en-US" sz="3000" dirty="0">
                <a:latin typeface="Calibri" panose="020F0502020204030204" pitchFamily="34" charset="0"/>
              </a:rPr>
              <a:t>Less emotional stress</a:t>
            </a:r>
          </a:p>
          <a:p>
            <a:pPr marL="342900" indent="-342900">
              <a:spcAft>
                <a:spcPts val="800"/>
              </a:spcAft>
              <a:buClr>
                <a:srgbClr val="FF0000"/>
              </a:buClr>
              <a:buFont typeface="Arial" panose="020B0604020202020204" pitchFamily="34" charset="0"/>
              <a:buChar char="•"/>
            </a:pPr>
            <a:r>
              <a:rPr lang="en-US" sz="3000" dirty="0">
                <a:latin typeface="Calibri" panose="020F0502020204030204" pitchFamily="34" charset="0"/>
              </a:rPr>
              <a:t>Lower drug use</a:t>
            </a:r>
          </a:p>
        </p:txBody>
      </p:sp>
      <p:sp>
        <p:nvSpPr>
          <p:cNvPr id="30" name="TextBox 29">
            <a:extLst>
              <a:ext uri="{FF2B5EF4-FFF2-40B4-BE49-F238E27FC236}">
                <a16:creationId xmlns:a16="http://schemas.microsoft.com/office/drawing/2014/main" id="{0AC88FAF-9712-415D-8C6F-D9B8EC7857B8}"/>
              </a:ext>
            </a:extLst>
          </p:cNvPr>
          <p:cNvSpPr txBox="1"/>
          <p:nvPr/>
        </p:nvSpPr>
        <p:spPr>
          <a:xfrm>
            <a:off x="5084" y="2743200"/>
            <a:ext cx="18287996" cy="1169551"/>
          </a:xfrm>
          <a:prstGeom prst="rect">
            <a:avLst/>
          </a:prstGeom>
          <a:solidFill>
            <a:srgbClr val="2264B1"/>
          </a:solidFill>
        </p:spPr>
        <p:txBody>
          <a:bodyPr wrap="square" tIns="274320" bIns="274320" rtlCol="0">
            <a:spAutoFit/>
          </a:bodyPr>
          <a:lstStyle/>
          <a:p>
            <a:pPr marL="1593850">
              <a:tabLst>
                <a:tab pos="8677276" algn="l"/>
              </a:tabLst>
            </a:pPr>
            <a:r>
              <a:rPr lang="en-US" sz="4000" b="1" dirty="0">
                <a:solidFill>
                  <a:schemeClr val="bg1"/>
                </a:solidFill>
                <a:latin typeface="Calibri" panose="020F0502020204030204" pitchFamily="34" charset="0"/>
              </a:rPr>
              <a:t>                          </a:t>
            </a:r>
            <a:r>
              <a:rPr lang="en-US" sz="4000" b="1" dirty="0">
                <a:solidFill>
                  <a:schemeClr val="bg1"/>
                </a:solidFill>
                <a:ea typeface="MS PGothic" pitchFamily="34" charset="-128"/>
              </a:rPr>
              <a:t>Science Links SEL to Student Gains:</a:t>
            </a:r>
            <a:r>
              <a:rPr lang="en-US" sz="4000" dirty="0">
                <a:solidFill>
                  <a:schemeClr val="bg1"/>
                </a:solidFill>
                <a:ea typeface="MS PGothic" pitchFamily="34" charset="-128"/>
              </a:rPr>
              <a:t> </a:t>
            </a:r>
          </a:p>
        </p:txBody>
      </p:sp>
      <p:sp>
        <p:nvSpPr>
          <p:cNvPr id="29" name="TextBox 28">
            <a:extLst>
              <a:ext uri="{FF2B5EF4-FFF2-40B4-BE49-F238E27FC236}">
                <a16:creationId xmlns:a16="http://schemas.microsoft.com/office/drawing/2014/main" id="{0BA4D429-8119-4911-9044-DFEF3EB74999}"/>
              </a:ext>
            </a:extLst>
          </p:cNvPr>
          <p:cNvSpPr txBox="1"/>
          <p:nvPr/>
        </p:nvSpPr>
        <p:spPr>
          <a:xfrm>
            <a:off x="5084" y="8017650"/>
            <a:ext cx="18287996" cy="1169551"/>
          </a:xfrm>
          <a:prstGeom prst="rect">
            <a:avLst/>
          </a:prstGeom>
          <a:solidFill>
            <a:srgbClr val="2264B1"/>
          </a:solidFill>
        </p:spPr>
        <p:txBody>
          <a:bodyPr wrap="square" tIns="274320" bIns="274320" rtlCol="0">
            <a:spAutoFit/>
          </a:bodyPr>
          <a:lstStyle/>
          <a:p>
            <a:pPr marL="1593850">
              <a:tabLst>
                <a:tab pos="8677276" algn="l"/>
              </a:tabLst>
            </a:pPr>
            <a:r>
              <a:rPr lang="en-US" sz="4000" b="1" dirty="0">
                <a:solidFill>
                  <a:schemeClr val="bg1"/>
                </a:solidFill>
                <a:latin typeface="Calibri" panose="020F0502020204030204" pitchFamily="34" charset="0"/>
              </a:rPr>
              <a:t>                                             …and adults benefit too</a:t>
            </a:r>
          </a:p>
        </p:txBody>
      </p:sp>
      <p:sp>
        <p:nvSpPr>
          <p:cNvPr id="37" name="TextBox 36">
            <a:extLst>
              <a:ext uri="{FF2B5EF4-FFF2-40B4-BE49-F238E27FC236}">
                <a16:creationId xmlns:a16="http://schemas.microsoft.com/office/drawing/2014/main" id="{53DE5380-E1B3-4277-9FBD-93C4C45F990F}"/>
              </a:ext>
            </a:extLst>
          </p:cNvPr>
          <p:cNvSpPr txBox="1"/>
          <p:nvPr/>
        </p:nvSpPr>
        <p:spPr>
          <a:xfrm>
            <a:off x="3331124" y="9614936"/>
            <a:ext cx="5965276" cy="3426579"/>
          </a:xfrm>
          <a:prstGeom prst="rect">
            <a:avLst/>
          </a:prstGeom>
          <a:noFill/>
        </p:spPr>
        <p:txBody>
          <a:bodyPr wrap="square" rtlCol="0">
            <a:spAutoFit/>
          </a:bodyPr>
          <a:lstStyle/>
          <a:p>
            <a:pPr>
              <a:spcAft>
                <a:spcPts val="800"/>
              </a:spcAft>
              <a:buClr>
                <a:schemeClr val="accent4"/>
              </a:buClr>
            </a:pPr>
            <a:r>
              <a:rPr lang="en-US" sz="3000" dirty="0">
                <a:latin typeface="Calibri" panose="020F0502020204030204" pitchFamily="34" charset="0"/>
              </a:rPr>
              <a:t>Teachers who possess social and emotional competencies are </a:t>
            </a:r>
            <a:r>
              <a:rPr lang="en-US" sz="3000" b="1" dirty="0">
                <a:latin typeface="Calibri" panose="020F0502020204030204" pitchFamily="34" charset="0"/>
              </a:rPr>
              <a:t>more likely to stay in the classroom longer</a:t>
            </a:r>
            <a:r>
              <a:rPr lang="en-US" sz="3000" dirty="0">
                <a:latin typeface="Calibri" panose="020F0502020204030204" pitchFamily="34" charset="0"/>
              </a:rPr>
              <a:t> because they’re able to work more effectively with challenging students —one of the main causes of burnout.</a:t>
            </a:r>
          </a:p>
          <a:p>
            <a:pPr marL="342900" indent="-342900">
              <a:spcAft>
                <a:spcPts val="800"/>
              </a:spcAft>
              <a:buClr>
                <a:schemeClr val="accent4"/>
              </a:buClr>
              <a:buFont typeface="Arial" panose="020B0604020202020204" pitchFamily="34" charset="0"/>
              <a:buChar char="•"/>
            </a:pPr>
            <a:endParaRPr lang="en-US" sz="3000" dirty="0">
              <a:latin typeface="Calibri" panose="020F0502020204030204" pitchFamily="34" charset="0"/>
            </a:endParaRPr>
          </a:p>
        </p:txBody>
      </p:sp>
      <p:pic>
        <p:nvPicPr>
          <p:cNvPr id="6" name="Graphic 5" descr="Clock">
            <a:extLst>
              <a:ext uri="{FF2B5EF4-FFF2-40B4-BE49-F238E27FC236}">
                <a16:creationId xmlns:a16="http://schemas.microsoft.com/office/drawing/2014/main" id="{A3013FF2-A8AC-4D54-B7C0-D1D549E2D8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230" y="9407814"/>
            <a:ext cx="2151244" cy="2151244"/>
          </a:xfrm>
          <a:prstGeom prst="rect">
            <a:avLst/>
          </a:prstGeom>
        </p:spPr>
      </p:pic>
      <p:sp>
        <p:nvSpPr>
          <p:cNvPr id="8" name="Rectangle 7">
            <a:extLst>
              <a:ext uri="{FF2B5EF4-FFF2-40B4-BE49-F238E27FC236}">
                <a16:creationId xmlns:a16="http://schemas.microsoft.com/office/drawing/2014/main" id="{F5FDE97F-1F10-4854-8FD5-43D83C5F4214}"/>
              </a:ext>
            </a:extLst>
          </p:cNvPr>
          <p:cNvSpPr/>
          <p:nvPr/>
        </p:nvSpPr>
        <p:spPr>
          <a:xfrm>
            <a:off x="12120879" y="9506448"/>
            <a:ext cx="5708527" cy="3323987"/>
          </a:xfrm>
          <a:prstGeom prst="rect">
            <a:avLst/>
          </a:prstGeom>
        </p:spPr>
        <p:txBody>
          <a:bodyPr wrap="square">
            <a:spAutoFit/>
          </a:bodyPr>
          <a:lstStyle/>
          <a:p>
            <a:pPr marR="0" lvl="0">
              <a:spcBef>
                <a:spcPts val="0"/>
              </a:spcBef>
              <a:spcAft>
                <a:spcPts val="0"/>
              </a:spcAft>
              <a:buClr>
                <a:srgbClr val="0060A8"/>
              </a:buClr>
            </a:pPr>
            <a:r>
              <a:rPr lang="en-US" sz="3000" dirty="0">
                <a:latin typeface="Calibri" panose="020F0502020204030204" pitchFamily="34" charset="0"/>
                <a:ea typeface="Yu Mincho" panose="02020400000000000000" pitchFamily="18" charset="-128"/>
                <a:cs typeface="Times New Roman" panose="02020603050405020304" pitchFamily="18" charset="0"/>
              </a:rPr>
              <a:t>Statistically significant associations between measured social-emotional skills in kindergarten and key young adult outcomes across multiple domains of </a:t>
            </a:r>
            <a:r>
              <a:rPr lang="en-US" sz="3000" b="1" dirty="0">
                <a:latin typeface="Calibri" panose="020F0502020204030204" pitchFamily="34" charset="0"/>
                <a:ea typeface="Yu Mincho" panose="02020400000000000000" pitchFamily="18" charset="-128"/>
                <a:cs typeface="Times New Roman" panose="02020603050405020304" pitchFamily="18" charset="0"/>
              </a:rPr>
              <a:t>education, employment, criminal activity, substance use, and mental health</a:t>
            </a:r>
            <a:r>
              <a:rPr lang="en-US" sz="3000" dirty="0">
                <a:latin typeface="Calibri" panose="020F0502020204030204" pitchFamily="34" charset="0"/>
                <a:ea typeface="Yu Mincho" panose="02020400000000000000" pitchFamily="18" charset="-128"/>
                <a:cs typeface="Times New Roman" panose="02020603050405020304" pitchFamily="18" charset="0"/>
              </a:rPr>
              <a:t>.</a:t>
            </a:r>
            <a:r>
              <a:rPr lang="en-US" sz="3000" i="1" dirty="0">
                <a:latin typeface="Calibri" panose="020F0502020204030204" pitchFamily="34" charset="0"/>
                <a:ea typeface="Yu Mincho" panose="02020400000000000000" pitchFamily="18" charset="-128"/>
                <a:cs typeface="Times New Roman" panose="02020603050405020304" pitchFamily="18" charset="0"/>
              </a:rPr>
              <a:t> </a:t>
            </a:r>
            <a:endParaRPr lang="en-US" sz="3000" dirty="0">
              <a:effectLst/>
              <a:latin typeface="Calibri" panose="020F0502020204030204" pitchFamily="34" charset="0"/>
              <a:ea typeface="Yu Mincho" panose="02020400000000000000" pitchFamily="18" charset="-128"/>
              <a:cs typeface="Times New Roman" panose="02020603050405020304" pitchFamily="18" charset="0"/>
            </a:endParaRPr>
          </a:p>
        </p:txBody>
      </p:sp>
      <p:pic>
        <p:nvPicPr>
          <p:cNvPr id="10" name="Graphic 9" descr="Brain in head">
            <a:extLst>
              <a:ext uri="{FF2B5EF4-FFF2-40B4-BE49-F238E27FC236}">
                <a16:creationId xmlns:a16="http://schemas.microsoft.com/office/drawing/2014/main" id="{42807864-0D83-4B98-B4E0-4962E726EF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41368" y="9478294"/>
            <a:ext cx="2057400" cy="2057400"/>
          </a:xfrm>
          <a:prstGeom prst="rect">
            <a:avLst/>
          </a:prstGeom>
        </p:spPr>
      </p:pic>
    </p:spTree>
    <p:extLst>
      <p:ext uri="{BB962C8B-B14F-4D97-AF65-F5344CB8AC3E}">
        <p14:creationId xmlns:p14="http://schemas.microsoft.com/office/powerpoint/2010/main" val="331982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5"/>
            <a:ext cx="14585372" cy="1292662"/>
          </a:xfrm>
        </p:spPr>
        <p:txBody>
          <a:bodyPr>
            <a:noAutofit/>
          </a:bodyPr>
          <a:lstStyle/>
          <a:p>
            <a:r>
              <a:rPr lang="en-US" sz="4600" dirty="0">
                <a:ea typeface="MS PGothic" pitchFamily="34" charset="-128"/>
              </a:rPr>
              <a:t>Science Links SEL to Student Gains: </a:t>
            </a:r>
            <a:br>
              <a:rPr lang="en-US" sz="4600" dirty="0">
                <a:ea typeface="MS PGothic" pitchFamily="34" charset="-128"/>
              </a:rPr>
            </a:br>
            <a:r>
              <a:rPr lang="en-US" sz="4600" dirty="0">
                <a:solidFill>
                  <a:srgbClr val="0078C0"/>
                </a:solidFill>
                <a:ea typeface="MS PGothic" pitchFamily="34" charset="-128"/>
              </a:rPr>
              <a:t>Landmark study documented </a:t>
            </a:r>
            <a:r>
              <a:rPr lang="en-US" sz="4600" dirty="0">
                <a:solidFill>
                  <a:srgbClr val="0370C0"/>
                </a:solidFill>
                <a:ea typeface="MS PGothic" pitchFamily="34" charset="-128"/>
              </a:rPr>
              <a:t>multiple benefits of SEL</a:t>
            </a:r>
            <a:endParaRPr lang="en-US" sz="4600" dirty="0">
              <a:solidFill>
                <a:srgbClr val="0370C0"/>
              </a:solidFill>
            </a:endParaRPr>
          </a:p>
        </p:txBody>
      </p:sp>
      <p:sp>
        <p:nvSpPr>
          <p:cNvPr id="3" name="Content Placeholder 2"/>
          <p:cNvSpPr>
            <a:spLocks noGrp="1"/>
          </p:cNvSpPr>
          <p:nvPr>
            <p:ph sz="quarter" idx="4294967295"/>
          </p:nvPr>
        </p:nvSpPr>
        <p:spPr>
          <a:xfrm>
            <a:off x="2137745" y="4671526"/>
            <a:ext cx="6396655" cy="5810250"/>
          </a:xfrm>
          <a:prstGeom prst="rect">
            <a:avLst/>
          </a:prstGeom>
        </p:spPr>
        <p:txBody>
          <a:bodyPr/>
          <a:lstStyle/>
          <a:p>
            <a:pPr marL="9526" lvl="1" indent="0" algn="r" defTabSz="914324">
              <a:lnSpc>
                <a:spcPct val="100000"/>
              </a:lnSpc>
              <a:spcBef>
                <a:spcPts val="0"/>
              </a:spcBef>
              <a:buClr>
                <a:srgbClr val="000000"/>
              </a:buClr>
              <a:buSzPct val="100000"/>
              <a:buNone/>
              <a:tabLst>
                <a:tab pos="114300" algn="l"/>
                <a:tab pos="1822450" algn="l"/>
                <a:tab pos="3651250" algn="l"/>
                <a:tab pos="5480050" algn="l"/>
                <a:tab pos="7308850" algn="l"/>
                <a:tab pos="9137650" algn="l"/>
                <a:tab pos="10966450" algn="l"/>
                <a:tab pos="12795250" algn="l"/>
                <a:tab pos="14624050" algn="l"/>
                <a:tab pos="16452850" algn="l"/>
                <a:tab pos="18281650" algn="l"/>
                <a:tab pos="20110450" algn="l"/>
              </a:tabLst>
              <a:defRPr/>
            </a:pPr>
            <a:r>
              <a:rPr lang="en-US" sz="4400" b="1" dirty="0">
                <a:solidFill>
                  <a:srgbClr val="8BBC41"/>
                </a:solidFill>
                <a:latin typeface="Calibri" panose="020F0502020204030204" pitchFamily="34" charset="0"/>
                <a:ea typeface="MS PGothic" pitchFamily="34" charset="-128"/>
              </a:rPr>
              <a:t>Science Links SEL </a:t>
            </a:r>
          </a:p>
          <a:p>
            <a:pPr marL="9526" lvl="1" indent="0" algn="r" defTabSz="914324">
              <a:lnSpc>
                <a:spcPct val="100000"/>
              </a:lnSpc>
              <a:spcBef>
                <a:spcPts val="0"/>
              </a:spcBef>
              <a:buClr>
                <a:srgbClr val="000000"/>
              </a:buClr>
              <a:buSzPct val="100000"/>
              <a:buNone/>
              <a:tabLst>
                <a:tab pos="114300" algn="l"/>
                <a:tab pos="1822450" algn="l"/>
                <a:tab pos="3651250" algn="l"/>
                <a:tab pos="5480050" algn="l"/>
                <a:tab pos="7308850" algn="l"/>
                <a:tab pos="9137650" algn="l"/>
                <a:tab pos="10966450" algn="l"/>
                <a:tab pos="12795250" algn="l"/>
                <a:tab pos="14624050" algn="l"/>
                <a:tab pos="16452850" algn="l"/>
                <a:tab pos="18281650" algn="l"/>
                <a:tab pos="20110450" algn="l"/>
              </a:tabLst>
              <a:defRPr/>
            </a:pPr>
            <a:r>
              <a:rPr lang="en-US" sz="4400" b="1" dirty="0">
                <a:solidFill>
                  <a:srgbClr val="8BBC41"/>
                </a:solidFill>
                <a:latin typeface="Calibri" panose="020F0502020204030204" pitchFamily="34" charset="0"/>
                <a:ea typeface="MS PGothic" pitchFamily="34" charset="-128"/>
              </a:rPr>
              <a:t>to Student Gains:</a:t>
            </a:r>
            <a:r>
              <a:rPr lang="en-US" sz="4400" dirty="0">
                <a:solidFill>
                  <a:srgbClr val="8BBC41"/>
                </a:solidFill>
                <a:latin typeface="Calibri" panose="020F0502020204030204" pitchFamily="34" charset="0"/>
                <a:ea typeface="MS PGothic" pitchFamily="34" charset="-128"/>
              </a:rPr>
              <a:t> </a:t>
            </a:r>
            <a:endParaRPr lang="en-US" sz="2000" dirty="0">
              <a:solidFill>
                <a:srgbClr val="8BBC41"/>
              </a:solidFill>
              <a:latin typeface="Calibri" panose="020F0502020204030204" pitchFamily="34" charset="0"/>
              <a:ea typeface="MS PGothic" pitchFamily="34" charset="-128"/>
            </a:endParaRPr>
          </a:p>
          <a:p>
            <a:pPr marL="9526" lvl="1" indent="0" defTabSz="914324">
              <a:lnSpc>
                <a:spcPct val="100000"/>
              </a:lnSpc>
              <a:spcBef>
                <a:spcPts val="0"/>
              </a:spcBef>
              <a:buClr>
                <a:srgbClr val="000000"/>
              </a:buClr>
              <a:buSzPct val="100000"/>
              <a:buNone/>
              <a:tabLst>
                <a:tab pos="114300" algn="l"/>
                <a:tab pos="1822450" algn="l"/>
                <a:tab pos="3651250" algn="l"/>
                <a:tab pos="5480050" algn="l"/>
                <a:tab pos="7308850" algn="l"/>
                <a:tab pos="9137650" algn="l"/>
                <a:tab pos="10966450" algn="l"/>
                <a:tab pos="12795250" algn="l"/>
                <a:tab pos="14624050" algn="l"/>
                <a:tab pos="16452850" algn="l"/>
                <a:tab pos="18281650" algn="l"/>
                <a:tab pos="20110450" algn="l"/>
              </a:tabLst>
              <a:defRPr/>
            </a:pPr>
            <a:endParaRPr lang="en-US" sz="2000" dirty="0">
              <a:solidFill>
                <a:srgbClr val="8BBC41"/>
              </a:solidFill>
              <a:latin typeface="Calibri" panose="020F0502020204030204" pitchFamily="34" charset="0"/>
              <a:ea typeface="MS PGothic" pitchFamily="34" charset="-128"/>
            </a:endParaRPr>
          </a:p>
          <a:p>
            <a:pPr marL="590550" lvl="2" indent="-571500" defTabSz="914324">
              <a:lnSpc>
                <a:spcPct val="80000"/>
              </a:lnSpc>
              <a:spcAft>
                <a:spcPts val="2400"/>
              </a:spcAft>
              <a:buClr>
                <a:srgbClr val="8BBC41"/>
              </a:buClr>
              <a:buSzPct val="100000"/>
              <a:buFont typeface="Wingdings" panose="05000000000000000000" pitchFamily="2" charset="2"/>
              <a:buChar char="ü"/>
              <a:tabLst>
                <a:tab pos="908050" algn="l"/>
                <a:tab pos="1822450" algn="l"/>
                <a:tab pos="3651250" algn="l"/>
                <a:tab pos="5480050" algn="l"/>
                <a:tab pos="7308850" algn="l"/>
                <a:tab pos="9137650" algn="l"/>
                <a:tab pos="10966450" algn="l"/>
                <a:tab pos="12795250" algn="l"/>
                <a:tab pos="14624050" algn="l"/>
                <a:tab pos="16452850" algn="l"/>
                <a:tab pos="18281650" algn="l"/>
                <a:tab pos="20110450" algn="l"/>
              </a:tabLst>
              <a:defRPr/>
            </a:pPr>
            <a:r>
              <a:rPr lang="en-US" dirty="0">
                <a:latin typeface="Calibri" panose="020F0502020204030204" pitchFamily="34" charset="0"/>
                <a:ea typeface="MS PGothic" pitchFamily="34" charset="-128"/>
              </a:rPr>
              <a:t>Social-emotional skills </a:t>
            </a:r>
          </a:p>
          <a:p>
            <a:pPr marL="590550" lvl="2" indent="-571500" defTabSz="914324">
              <a:lnSpc>
                <a:spcPct val="80000"/>
              </a:lnSpc>
              <a:spcAft>
                <a:spcPts val="2400"/>
              </a:spcAft>
              <a:buClr>
                <a:srgbClr val="8BBC41"/>
              </a:buClr>
              <a:buSzPct val="100000"/>
              <a:buFont typeface="Wingdings" panose="05000000000000000000" pitchFamily="2" charset="2"/>
              <a:buChar char="ü"/>
              <a:tabLst>
                <a:tab pos="908050" algn="l"/>
                <a:tab pos="1822450" algn="l"/>
                <a:tab pos="3651250" algn="l"/>
                <a:tab pos="5480050" algn="l"/>
                <a:tab pos="7308850" algn="l"/>
                <a:tab pos="9137650" algn="l"/>
                <a:tab pos="10966450" algn="l"/>
                <a:tab pos="12795250" algn="l"/>
                <a:tab pos="14624050" algn="l"/>
                <a:tab pos="16452850" algn="l"/>
                <a:tab pos="18281650" algn="l"/>
                <a:tab pos="20110450" algn="l"/>
              </a:tabLst>
              <a:defRPr/>
            </a:pPr>
            <a:r>
              <a:rPr lang="en-US" dirty="0">
                <a:latin typeface="Calibri" panose="020F0502020204030204" pitchFamily="34" charset="0"/>
                <a:ea typeface="MS PGothic" pitchFamily="34" charset="-128"/>
              </a:rPr>
              <a:t>Improved attitudes about self, others, and school</a:t>
            </a:r>
          </a:p>
          <a:p>
            <a:pPr marL="590550" lvl="2" indent="-571500" defTabSz="914324">
              <a:lnSpc>
                <a:spcPct val="80000"/>
              </a:lnSpc>
              <a:spcAft>
                <a:spcPts val="2400"/>
              </a:spcAft>
              <a:buClr>
                <a:srgbClr val="8BBC41"/>
              </a:buClr>
              <a:buSzPct val="100000"/>
              <a:buFont typeface="Wingdings" panose="05000000000000000000" pitchFamily="2" charset="2"/>
              <a:buChar char="ü"/>
              <a:tabLst>
                <a:tab pos="908050" algn="l"/>
                <a:tab pos="1822450" algn="l"/>
                <a:tab pos="3651250" algn="l"/>
                <a:tab pos="5480050" algn="l"/>
                <a:tab pos="7308850" algn="l"/>
                <a:tab pos="9137650" algn="l"/>
                <a:tab pos="10966450" algn="l"/>
                <a:tab pos="12795250" algn="l"/>
                <a:tab pos="14624050" algn="l"/>
                <a:tab pos="16452850" algn="l"/>
                <a:tab pos="18281650" algn="l"/>
                <a:tab pos="20110450" algn="l"/>
              </a:tabLst>
              <a:defRPr/>
            </a:pPr>
            <a:r>
              <a:rPr lang="en-US" dirty="0">
                <a:latin typeface="Calibri" panose="020F0502020204030204" pitchFamily="34" charset="0"/>
                <a:ea typeface="MS PGothic" pitchFamily="34" charset="-128"/>
              </a:rPr>
              <a:t>Positive classroom behavior </a:t>
            </a:r>
          </a:p>
          <a:p>
            <a:pPr marL="590550" lvl="2" indent="-571500" defTabSz="914324">
              <a:lnSpc>
                <a:spcPct val="80000"/>
              </a:lnSpc>
              <a:spcAft>
                <a:spcPts val="4800"/>
              </a:spcAft>
              <a:buClr>
                <a:srgbClr val="8BBC41"/>
              </a:buClr>
              <a:buSzPct val="100000"/>
              <a:buFont typeface="Wingdings" panose="05000000000000000000" pitchFamily="2" charset="2"/>
              <a:buChar char="ü"/>
              <a:tabLst>
                <a:tab pos="908050" algn="l"/>
                <a:tab pos="1822450" algn="l"/>
                <a:tab pos="3651250" algn="l"/>
                <a:tab pos="5480050" algn="l"/>
                <a:tab pos="7308850" algn="l"/>
                <a:tab pos="9137650" algn="l"/>
                <a:tab pos="10966450" algn="l"/>
                <a:tab pos="12795250" algn="l"/>
                <a:tab pos="14624050" algn="l"/>
                <a:tab pos="16452850" algn="l"/>
                <a:tab pos="18281650" algn="l"/>
                <a:tab pos="20110450" algn="l"/>
              </a:tabLst>
              <a:defRPr/>
            </a:pPr>
            <a:r>
              <a:rPr lang="en-US" dirty="0">
                <a:latin typeface="Calibri" panose="020F0502020204030204" pitchFamily="34" charset="0"/>
                <a:ea typeface="MS PGothic" pitchFamily="34" charset="-128"/>
              </a:rPr>
              <a:t>11 percentile-point gain on standardized achievement tests</a:t>
            </a:r>
          </a:p>
        </p:txBody>
      </p:sp>
      <p:sp>
        <p:nvSpPr>
          <p:cNvPr id="8194" name="Text Box 2"/>
          <p:cNvSpPr txBox="1">
            <a:spLocks noChangeArrowheads="1"/>
          </p:cNvSpPr>
          <p:nvPr/>
        </p:nvSpPr>
        <p:spPr bwMode="auto">
          <a:xfrm>
            <a:off x="699925" y="2717533"/>
            <a:ext cx="17151798" cy="1437658"/>
          </a:xfrm>
          <a:prstGeom prst="rect">
            <a:avLst/>
          </a:prstGeom>
          <a:noFill/>
          <a:ln w="9525">
            <a:noFill/>
            <a:round/>
            <a:headEnd/>
            <a:tailEnd/>
          </a:ln>
        </p:spPr>
        <p:txBody>
          <a:bodyPr lIns="182864" tIns="91432" rIns="182864" bIns="91432"/>
          <a:lstStyle/>
          <a:p>
            <a:pPr defTabSz="914324">
              <a:lnSpc>
                <a:spcPct val="110000"/>
              </a:lnSpc>
              <a:spcAft>
                <a:spcPts val="2400"/>
              </a:spcAft>
              <a:buClr>
                <a:srgbClr val="000000"/>
              </a:buClr>
              <a:buSzPct val="100000"/>
              <a:tabLst>
                <a:tab pos="1825474" algn="l"/>
                <a:tab pos="3654122" algn="l"/>
                <a:tab pos="5482770" algn="l"/>
                <a:tab pos="7311418" algn="l"/>
                <a:tab pos="9140066" algn="l"/>
                <a:tab pos="10968714" algn="l"/>
                <a:tab pos="12797362" algn="l"/>
                <a:tab pos="14626010" algn="l"/>
                <a:tab pos="16454658" algn="l"/>
                <a:tab pos="18283306" algn="l"/>
                <a:tab pos="20111954" algn="l"/>
              </a:tabLst>
              <a:defRPr/>
            </a:pPr>
            <a:r>
              <a:rPr lang="en-US" sz="3600" b="1" dirty="0">
                <a:latin typeface="Calibri" panose="020F0502020204030204" pitchFamily="34" charset="0"/>
              </a:rPr>
              <a:t>2011 meta-analysis of 213 studies involving school-based, universal SEL programs including over 270,000 students in K-12 revealed:</a:t>
            </a:r>
          </a:p>
        </p:txBody>
      </p:sp>
      <p:sp>
        <p:nvSpPr>
          <p:cNvPr id="13317" name="Rectangle 5"/>
          <p:cNvSpPr>
            <a:spLocks noChangeArrowheads="1"/>
          </p:cNvSpPr>
          <p:nvPr/>
        </p:nvSpPr>
        <p:spPr bwMode="auto">
          <a:xfrm>
            <a:off x="1524000" y="12315592"/>
            <a:ext cx="15986290" cy="743010"/>
          </a:xfrm>
          <a:prstGeom prst="rect">
            <a:avLst/>
          </a:prstGeom>
          <a:noFill/>
          <a:ln w="9525">
            <a:noFill/>
            <a:round/>
            <a:headEnd/>
            <a:tailEnd/>
          </a:ln>
        </p:spPr>
        <p:txBody>
          <a:bodyPr wrap="square" lIns="179986" tIns="93592" rIns="179986" bIns="93592">
            <a:spAutoFit/>
          </a:bodyPr>
          <a:lstStyle/>
          <a:p>
            <a:pPr defTabSz="914324">
              <a:buClr>
                <a:srgbClr val="000000"/>
              </a:buClr>
              <a:buSzPct val="100000"/>
              <a:tabLst>
                <a:tab pos="0" algn="l"/>
                <a:tab pos="1828648" algn="l"/>
                <a:tab pos="3657296" algn="l"/>
                <a:tab pos="5485944" algn="l"/>
                <a:tab pos="7314592" algn="l"/>
                <a:tab pos="9143240" algn="l"/>
                <a:tab pos="10971888" algn="l"/>
                <a:tab pos="12800536" algn="l"/>
                <a:tab pos="14629184" algn="l"/>
                <a:tab pos="16457832" algn="l"/>
                <a:tab pos="18286480" algn="l"/>
                <a:tab pos="20115128" algn="l"/>
              </a:tabLst>
              <a:defRPr/>
            </a:pPr>
            <a:r>
              <a:rPr lang="en-US" sz="1800" i="1" dirty="0">
                <a:solidFill>
                  <a:srgbClr val="000000"/>
                </a:solidFill>
                <a:latin typeface="Calibri" panose="020F0502020204030204" pitchFamily="34" charset="0"/>
                <a:ea typeface="MS PGothic" pitchFamily="34" charset="-128"/>
              </a:rPr>
              <a:t>Source: Durlak, J.A., Weissberg, R.P., Dymnicki, A.B., Taylor, R.D., &amp; Schellinger, K. (2011) The impact of enhancing students’ social and emotional learning: A meta-analysis of school-based universal interventions. Child Development: 82 (1), 405-432. </a:t>
            </a:r>
          </a:p>
        </p:txBody>
      </p:sp>
      <p:sp>
        <p:nvSpPr>
          <p:cNvPr id="18438" name="Rectangle 2"/>
          <p:cNvSpPr>
            <a:spLocks noChangeArrowheads="1"/>
          </p:cNvSpPr>
          <p:nvPr/>
        </p:nvSpPr>
        <p:spPr bwMode="auto">
          <a:xfrm>
            <a:off x="677608" y="452651"/>
            <a:ext cx="17153192" cy="1706350"/>
          </a:xfrm>
          <a:prstGeom prst="rect">
            <a:avLst/>
          </a:prstGeom>
          <a:noFill/>
          <a:ln w="9525">
            <a:noFill/>
            <a:miter lim="800000"/>
            <a:headEnd/>
            <a:tailEnd/>
          </a:ln>
        </p:spPr>
        <p:txBody>
          <a:bodyPr lIns="182864" tIns="91432" rIns="182864" bIns="91432" anchor="ctr"/>
          <a:lstStyle/>
          <a:p>
            <a:pPr>
              <a:buClr>
                <a:srgbClr val="000000"/>
              </a:buClr>
              <a:buSzPct val="100000"/>
              <a:defRPr/>
            </a:pPr>
            <a:endParaRPr lang="en-US" sz="7200" b="1" dirty="0">
              <a:solidFill>
                <a:srgbClr val="0070C0"/>
              </a:solidFill>
              <a:latin typeface="Century Gothic" panose="020B0502020202020204" pitchFamily="34" charset="0"/>
              <a:ea typeface="MS PGothic" pitchFamily="34" charset="-128"/>
            </a:endParaRPr>
          </a:p>
        </p:txBody>
      </p:sp>
      <p:sp>
        <p:nvSpPr>
          <p:cNvPr id="27655" name="Slide Number Placeholder 4"/>
          <p:cNvSpPr txBox="1">
            <a:spLocks/>
          </p:cNvSpPr>
          <p:nvPr/>
        </p:nvSpPr>
        <p:spPr bwMode="auto">
          <a:xfrm>
            <a:off x="13563873" y="13138551"/>
            <a:ext cx="4265534" cy="729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64" tIns="91432" rIns="182864" bIns="91432"/>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endParaRPr lang="en-US" altLang="en-US" sz="2200" dirty="0">
              <a:solidFill>
                <a:srgbClr val="000000"/>
              </a:solidFill>
            </a:endParaRPr>
          </a:p>
        </p:txBody>
      </p:sp>
      <p:sp>
        <p:nvSpPr>
          <p:cNvPr id="11" name="Content Placeholder 3"/>
          <p:cNvSpPr txBox="1">
            <a:spLocks/>
          </p:cNvSpPr>
          <p:nvPr/>
        </p:nvSpPr>
        <p:spPr>
          <a:xfrm>
            <a:off x="11206312" y="4648200"/>
            <a:ext cx="5405288" cy="3946010"/>
          </a:xfrm>
          <a:prstGeom prst="rect">
            <a:avLst/>
          </a:prstGeom>
        </p:spPr>
        <p:txBody>
          <a:bodyPr/>
          <a:lstStyle>
            <a:lvl1pPr marL="256032" indent="-256032" algn="l" defTabSz="457200" rtl="0" eaLnBrk="1" latinLnBrk="0" hangingPunct="1">
              <a:spcBef>
                <a:spcPts val="800"/>
              </a:spcBef>
              <a:buClr>
                <a:schemeClr val="accent1"/>
              </a:buClr>
              <a:buSzPct val="110000"/>
              <a:buFont typeface="Arial"/>
              <a:buChar char="•"/>
              <a:defRPr sz="2800" kern="1200">
                <a:solidFill>
                  <a:schemeClr val="accent4"/>
                </a:solidFill>
                <a:latin typeface="+mn-lt"/>
                <a:ea typeface="+mn-ea"/>
                <a:cs typeface="+mn-cs"/>
              </a:defRPr>
            </a:lvl1pPr>
            <a:lvl2pPr marL="557784" indent="-228600" algn="l" defTabSz="457200" rtl="0" eaLnBrk="1" latinLnBrk="0" hangingPunct="1">
              <a:spcBef>
                <a:spcPts val="800"/>
              </a:spcBef>
              <a:buClr>
                <a:schemeClr val="accent2"/>
              </a:buClr>
              <a:buFont typeface="Arial"/>
              <a:buChar char="•"/>
              <a:defRPr sz="2400" kern="1200">
                <a:solidFill>
                  <a:schemeClr val="accent4"/>
                </a:solidFill>
                <a:latin typeface="+mn-lt"/>
                <a:ea typeface="+mn-ea"/>
                <a:cs typeface="+mn-cs"/>
              </a:defRPr>
            </a:lvl2pPr>
            <a:lvl3pPr marL="777240" indent="-228600" algn="l" defTabSz="457200" rtl="0" eaLnBrk="1" latinLnBrk="0" hangingPunct="1">
              <a:spcBef>
                <a:spcPts val="800"/>
              </a:spcBef>
              <a:buClr>
                <a:schemeClr val="accent3"/>
              </a:buClr>
              <a:buFont typeface="Lucida Grande"/>
              <a:buChar char="-"/>
              <a:defRPr sz="2000" kern="1200">
                <a:solidFill>
                  <a:schemeClr val="accent4"/>
                </a:solidFill>
                <a:latin typeface="+mn-lt"/>
                <a:ea typeface="+mn-ea"/>
                <a:cs typeface="+mn-cs"/>
              </a:defRPr>
            </a:lvl3pPr>
            <a:lvl4pPr marL="1600200" indent="-228600" algn="l" defTabSz="457200" rtl="0" eaLnBrk="1" latinLnBrk="0" hangingPunct="1">
              <a:spcBef>
                <a:spcPts val="800"/>
              </a:spcBef>
              <a:buClr>
                <a:schemeClr val="accent3"/>
              </a:buClr>
              <a:buFont typeface="Arial"/>
              <a:buChar char="–"/>
              <a:defRPr sz="1800" kern="1200">
                <a:solidFill>
                  <a:schemeClr val="accent4"/>
                </a:solidFill>
                <a:latin typeface="+mn-lt"/>
                <a:ea typeface="+mn-ea"/>
                <a:cs typeface="+mn-cs"/>
              </a:defRPr>
            </a:lvl4pPr>
            <a:lvl5pPr marL="2057400" indent="-228600" algn="l" defTabSz="457200" rtl="0" eaLnBrk="1" latinLnBrk="0" hangingPunct="1">
              <a:spcBef>
                <a:spcPts val="800"/>
              </a:spcBef>
              <a:buFont typeface="Courier New"/>
              <a:buChar char="o"/>
              <a:defRPr sz="180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6" indent="0" algn="r" defTabSz="914324" eaLnBrk="0" hangingPunct="0">
              <a:spcBef>
                <a:spcPts val="0"/>
              </a:spcBef>
              <a:buClr>
                <a:srgbClr val="008000"/>
              </a:buClr>
              <a:buSzPct val="100000"/>
              <a:buNone/>
              <a:tabLst>
                <a:tab pos="1825474" algn="l"/>
                <a:tab pos="3654122" algn="l"/>
                <a:tab pos="5482770" algn="l"/>
                <a:tab pos="7311418" algn="l"/>
                <a:tab pos="9140066" algn="l"/>
                <a:tab pos="10968714" algn="l"/>
                <a:tab pos="12797362" algn="l"/>
                <a:tab pos="14626010" algn="l"/>
                <a:tab pos="16454658" algn="l"/>
                <a:tab pos="18283306" algn="l"/>
                <a:tab pos="20111954" algn="l"/>
              </a:tabLst>
              <a:defRPr/>
            </a:pPr>
            <a:r>
              <a:rPr lang="en-US" sz="4400" b="1" dirty="0">
                <a:solidFill>
                  <a:srgbClr val="FF0000"/>
                </a:solidFill>
                <a:latin typeface="Calibri" panose="020F0502020204030204" pitchFamily="34" charset="0"/>
                <a:ea typeface="MS PGothic" pitchFamily="34" charset="-128"/>
              </a:rPr>
              <a:t>Reduced Risks</a:t>
            </a:r>
          </a:p>
          <a:p>
            <a:pPr marL="3176" indent="0" algn="r" defTabSz="914324" eaLnBrk="0" hangingPunct="0">
              <a:spcBef>
                <a:spcPts val="0"/>
              </a:spcBef>
              <a:buClr>
                <a:srgbClr val="008000"/>
              </a:buClr>
              <a:buSzPct val="100000"/>
              <a:buNone/>
              <a:tabLst>
                <a:tab pos="1825474" algn="l"/>
                <a:tab pos="3654122" algn="l"/>
                <a:tab pos="5482770" algn="l"/>
                <a:tab pos="7311418" algn="l"/>
                <a:tab pos="9140066" algn="l"/>
                <a:tab pos="10968714" algn="l"/>
                <a:tab pos="12797362" algn="l"/>
                <a:tab pos="14626010" algn="l"/>
                <a:tab pos="16454658" algn="l"/>
                <a:tab pos="18283306" algn="l"/>
                <a:tab pos="20111954" algn="l"/>
              </a:tabLst>
              <a:defRPr/>
            </a:pPr>
            <a:r>
              <a:rPr lang="en-US" sz="4400" b="1" dirty="0">
                <a:solidFill>
                  <a:srgbClr val="FF0000"/>
                </a:solidFill>
                <a:latin typeface="Calibri" panose="020F0502020204030204" pitchFamily="34" charset="0"/>
                <a:ea typeface="MS PGothic" pitchFamily="34" charset="-128"/>
              </a:rPr>
              <a:t>for Failure:</a:t>
            </a:r>
            <a:r>
              <a:rPr lang="en-US" sz="4400" dirty="0">
                <a:solidFill>
                  <a:srgbClr val="FF0000"/>
                </a:solidFill>
                <a:latin typeface="Calibri" panose="020F0502020204030204" pitchFamily="34" charset="0"/>
                <a:ea typeface="MS PGothic" pitchFamily="34" charset="-128"/>
              </a:rPr>
              <a:t> </a:t>
            </a:r>
            <a:endParaRPr lang="en-US" sz="2000" dirty="0">
              <a:solidFill>
                <a:srgbClr val="FF0000"/>
              </a:solidFill>
              <a:latin typeface="Calibri" panose="020F0502020204030204" pitchFamily="34" charset="0"/>
              <a:ea typeface="MS PGothic" pitchFamily="34" charset="-128"/>
            </a:endParaRPr>
          </a:p>
          <a:p>
            <a:pPr marL="3176" indent="0" defTabSz="914324" eaLnBrk="0" hangingPunct="0">
              <a:spcBef>
                <a:spcPts val="0"/>
              </a:spcBef>
              <a:buClr>
                <a:srgbClr val="008000"/>
              </a:buClr>
              <a:buSzPct val="100000"/>
              <a:buNone/>
              <a:tabLst>
                <a:tab pos="1825474" algn="l"/>
                <a:tab pos="3654122" algn="l"/>
                <a:tab pos="5482770" algn="l"/>
                <a:tab pos="7311418" algn="l"/>
                <a:tab pos="9140066" algn="l"/>
                <a:tab pos="10968714" algn="l"/>
                <a:tab pos="12797362" algn="l"/>
                <a:tab pos="14626010" algn="l"/>
                <a:tab pos="16454658" algn="l"/>
                <a:tab pos="18283306" algn="l"/>
                <a:tab pos="20111954" algn="l"/>
              </a:tabLst>
              <a:defRPr/>
            </a:pPr>
            <a:endParaRPr lang="en-US" sz="2000" dirty="0">
              <a:solidFill>
                <a:srgbClr val="FF0000"/>
              </a:solidFill>
              <a:latin typeface="Calibri" panose="020F0502020204030204" pitchFamily="34" charset="0"/>
              <a:ea typeface="MS PGothic" pitchFamily="34" charset="-128"/>
            </a:endParaRPr>
          </a:p>
          <a:p>
            <a:pPr marL="590550" lvl="2" indent="-571500" defTabSz="914324" eaLnBrk="0" hangingPunct="0">
              <a:lnSpc>
                <a:spcPct val="80000"/>
              </a:lnSpc>
              <a:spcAft>
                <a:spcPts val="2400"/>
              </a:spcAft>
              <a:buClr>
                <a:srgbClr val="FF0000"/>
              </a:buClr>
              <a:buSzPct val="100000"/>
              <a:buFont typeface="Calibri" panose="020F0502020204030204" pitchFamily="34" charset="0"/>
              <a:buChar char="×"/>
              <a:tabLst>
                <a:tab pos="1825474" algn="l"/>
                <a:tab pos="3654122" algn="l"/>
                <a:tab pos="5482770" algn="l"/>
                <a:tab pos="7311418" algn="l"/>
                <a:tab pos="9140066" algn="l"/>
                <a:tab pos="10968714" algn="l"/>
                <a:tab pos="12797362" algn="l"/>
                <a:tab pos="14626010" algn="l"/>
                <a:tab pos="16454658" algn="l"/>
                <a:tab pos="18283306" algn="l"/>
                <a:tab pos="20111954" algn="l"/>
              </a:tabLst>
              <a:defRPr/>
            </a:pPr>
            <a:r>
              <a:rPr lang="en-US" sz="4000" dirty="0">
                <a:solidFill>
                  <a:schemeClr val="tx1"/>
                </a:solidFill>
                <a:latin typeface="Calibri" panose="020F0502020204030204" pitchFamily="34" charset="0"/>
                <a:ea typeface="MS PGothic" pitchFamily="34" charset="-128"/>
              </a:rPr>
              <a:t>Conduct problems</a:t>
            </a:r>
          </a:p>
          <a:p>
            <a:pPr marL="590550" lvl="2" indent="-571500" defTabSz="914324" eaLnBrk="0" hangingPunct="0">
              <a:lnSpc>
                <a:spcPct val="80000"/>
              </a:lnSpc>
              <a:spcAft>
                <a:spcPts val="1200"/>
              </a:spcAft>
              <a:buClr>
                <a:srgbClr val="FF0000"/>
              </a:buClr>
              <a:buSzPct val="100000"/>
              <a:buFont typeface="Calibri" panose="020F0502020204030204" pitchFamily="34" charset="0"/>
              <a:buChar char="×"/>
              <a:tabLst>
                <a:tab pos="1825474" algn="l"/>
                <a:tab pos="3654122" algn="l"/>
                <a:tab pos="5482770" algn="l"/>
                <a:tab pos="7311418" algn="l"/>
                <a:tab pos="9140066" algn="l"/>
                <a:tab pos="10968714" algn="l"/>
                <a:tab pos="12797362" algn="l"/>
                <a:tab pos="14626010" algn="l"/>
                <a:tab pos="16454658" algn="l"/>
                <a:tab pos="18283306" algn="l"/>
                <a:tab pos="20111954" algn="l"/>
              </a:tabLst>
              <a:defRPr/>
            </a:pPr>
            <a:r>
              <a:rPr lang="en-US" sz="4000" dirty="0">
                <a:solidFill>
                  <a:schemeClr val="tx1"/>
                </a:solidFill>
                <a:latin typeface="Calibri" panose="020F0502020204030204" pitchFamily="34" charset="0"/>
                <a:ea typeface="MS PGothic" pitchFamily="34" charset="-128"/>
              </a:rPr>
              <a:t>Emotional distress</a:t>
            </a:r>
          </a:p>
        </p:txBody>
      </p:sp>
      <p:cxnSp>
        <p:nvCxnSpPr>
          <p:cNvPr id="5" name="Straight Connector 4">
            <a:extLst>
              <a:ext uri="{FF2B5EF4-FFF2-40B4-BE49-F238E27FC236}">
                <a16:creationId xmlns:a16="http://schemas.microsoft.com/office/drawing/2014/main" id="{1D25E9C5-EEEF-4FA2-AFE0-5EF5FAF2906A}"/>
              </a:ext>
            </a:extLst>
          </p:cNvPr>
          <p:cNvCxnSpPr>
            <a:cxnSpLocks/>
          </p:cNvCxnSpPr>
          <p:nvPr/>
        </p:nvCxnSpPr>
        <p:spPr>
          <a:xfrm>
            <a:off x="1028700" y="6112709"/>
            <a:ext cx="7429500" cy="0"/>
          </a:xfrm>
          <a:prstGeom prst="line">
            <a:avLst/>
          </a:prstGeom>
          <a:ln>
            <a:solidFill>
              <a:srgbClr val="50B24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EAF246-C444-4E10-B41E-DCA4C4AB97E7}"/>
              </a:ext>
            </a:extLst>
          </p:cNvPr>
          <p:cNvCxnSpPr/>
          <p:nvPr/>
        </p:nvCxnSpPr>
        <p:spPr>
          <a:xfrm>
            <a:off x="10583608" y="6112709"/>
            <a:ext cx="59517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41D3817-5C27-4CD9-BEBD-E18AF7438C6F}"/>
              </a:ext>
            </a:extLst>
          </p:cNvPr>
          <p:cNvGrpSpPr/>
          <p:nvPr/>
        </p:nvGrpSpPr>
        <p:grpSpPr>
          <a:xfrm>
            <a:off x="2311449" y="4741975"/>
            <a:ext cx="1247878" cy="1140058"/>
            <a:chOff x="4267200" y="3200400"/>
            <a:chExt cx="3186083" cy="3202104"/>
          </a:xfrm>
          <a:solidFill>
            <a:srgbClr val="5EB345"/>
          </a:solidFill>
        </p:grpSpPr>
        <p:sp>
          <p:nvSpPr>
            <p:cNvPr id="20" name="Circle: Hollow 19">
              <a:extLst>
                <a:ext uri="{FF2B5EF4-FFF2-40B4-BE49-F238E27FC236}">
                  <a16:creationId xmlns:a16="http://schemas.microsoft.com/office/drawing/2014/main" id="{57A05838-FB2E-4869-B4E7-DBD7B5517A6F}"/>
                </a:ext>
              </a:extLst>
            </p:cNvPr>
            <p:cNvSpPr/>
            <p:nvPr/>
          </p:nvSpPr>
          <p:spPr>
            <a:xfrm>
              <a:off x="4267200" y="3200400"/>
              <a:ext cx="3186083" cy="3202104"/>
            </a:xfrm>
            <a:prstGeom prst="donut">
              <a:avLst>
                <a:gd name="adj" fmla="val 10021"/>
              </a:avLst>
            </a:prstGeom>
            <a:grpFill/>
            <a:ln>
              <a:solidFill>
                <a:srgbClr val="5EB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Arrow: Up 20">
              <a:extLst>
                <a:ext uri="{FF2B5EF4-FFF2-40B4-BE49-F238E27FC236}">
                  <a16:creationId xmlns:a16="http://schemas.microsoft.com/office/drawing/2014/main" id="{67B01B1D-7349-4F27-B542-3E85628FBF6F}"/>
                </a:ext>
              </a:extLst>
            </p:cNvPr>
            <p:cNvSpPr/>
            <p:nvPr/>
          </p:nvSpPr>
          <p:spPr>
            <a:xfrm>
              <a:off x="5174993" y="3962400"/>
              <a:ext cx="1295400" cy="2133599"/>
            </a:xfrm>
            <a:prstGeom prst="upArrow">
              <a:avLst/>
            </a:prstGeom>
            <a:grpFill/>
            <a:ln>
              <a:solidFill>
                <a:srgbClr val="5EB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D730B9D-2F88-47CA-99A3-C89D2D8278FC}"/>
              </a:ext>
            </a:extLst>
          </p:cNvPr>
          <p:cNvGrpSpPr/>
          <p:nvPr/>
        </p:nvGrpSpPr>
        <p:grpSpPr>
          <a:xfrm>
            <a:off x="11386323" y="4654494"/>
            <a:ext cx="1266154" cy="1225393"/>
            <a:chOff x="10433133" y="3200400"/>
            <a:chExt cx="3186083" cy="3202104"/>
          </a:xfrm>
        </p:grpSpPr>
        <p:sp>
          <p:nvSpPr>
            <p:cNvPr id="23" name="Circle: Hollow 22">
              <a:extLst>
                <a:ext uri="{FF2B5EF4-FFF2-40B4-BE49-F238E27FC236}">
                  <a16:creationId xmlns:a16="http://schemas.microsoft.com/office/drawing/2014/main" id="{028E1055-9657-4CEB-A471-C521535F0AAD}"/>
                </a:ext>
              </a:extLst>
            </p:cNvPr>
            <p:cNvSpPr/>
            <p:nvPr/>
          </p:nvSpPr>
          <p:spPr>
            <a:xfrm>
              <a:off x="10433133" y="3200400"/>
              <a:ext cx="3186083" cy="3202104"/>
            </a:xfrm>
            <a:prstGeom prst="donut">
              <a:avLst>
                <a:gd name="adj" fmla="val 1002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Up 23">
              <a:extLst>
                <a:ext uri="{FF2B5EF4-FFF2-40B4-BE49-F238E27FC236}">
                  <a16:creationId xmlns:a16="http://schemas.microsoft.com/office/drawing/2014/main" id="{2884B5C9-DCCD-4FA1-825D-74A3DE551454}"/>
                </a:ext>
              </a:extLst>
            </p:cNvPr>
            <p:cNvSpPr/>
            <p:nvPr/>
          </p:nvSpPr>
          <p:spPr>
            <a:xfrm flipV="1">
              <a:off x="11378474" y="3429000"/>
              <a:ext cx="1295400" cy="21336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4695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2501" y="2230604"/>
            <a:ext cx="14722998" cy="1200329"/>
          </a:xfrm>
          <a:prstGeom prst="rect">
            <a:avLst/>
          </a:prstGeom>
          <a:noFill/>
        </p:spPr>
        <p:txBody>
          <a:bodyPr wrap="square" rtlCol="0">
            <a:spAutoFit/>
          </a:bodyPr>
          <a:lstStyle/>
          <a:p>
            <a:r>
              <a:rPr lang="en-US" sz="3600" dirty="0">
                <a:latin typeface="Calibri" panose="020F0502020204030204" pitchFamily="34" charset="0"/>
              </a:rPr>
              <a:t>A 2017 research study finds that social and emotional learning (SEL) programs benefit children for months and even years.</a:t>
            </a:r>
          </a:p>
        </p:txBody>
      </p:sp>
      <p:sp>
        <p:nvSpPr>
          <p:cNvPr id="6" name="Rectangle 5"/>
          <p:cNvSpPr/>
          <p:nvPr/>
        </p:nvSpPr>
        <p:spPr>
          <a:xfrm>
            <a:off x="0" y="3776699"/>
            <a:ext cx="18288000" cy="2489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dirty="0">
              <a:latin typeface="Calibri" panose="020F0502020204030204" pitchFamily="34" charset="0"/>
            </a:endParaRPr>
          </a:p>
        </p:txBody>
      </p:sp>
      <p:pic>
        <p:nvPicPr>
          <p:cNvPr id="7" name="Picture 6"/>
          <p:cNvPicPr>
            <a:picLocks noChangeAspect="1"/>
          </p:cNvPicPr>
          <p:nvPr/>
        </p:nvPicPr>
        <p:blipFill>
          <a:blip r:embed="rId3"/>
          <a:stretch>
            <a:fillRect/>
          </a:stretch>
        </p:blipFill>
        <p:spPr>
          <a:xfrm>
            <a:off x="676060" y="4002098"/>
            <a:ext cx="1168616" cy="1378966"/>
          </a:xfrm>
          <a:prstGeom prst="rect">
            <a:avLst/>
          </a:prstGeom>
        </p:spPr>
      </p:pic>
      <p:sp>
        <p:nvSpPr>
          <p:cNvPr id="8" name="TextBox 7"/>
          <p:cNvSpPr txBox="1"/>
          <p:nvPr/>
        </p:nvSpPr>
        <p:spPr>
          <a:xfrm>
            <a:off x="1477910" y="5020802"/>
            <a:ext cx="4925676" cy="954107"/>
          </a:xfrm>
          <a:prstGeom prst="rect">
            <a:avLst/>
          </a:prstGeom>
          <a:noFill/>
        </p:spPr>
        <p:txBody>
          <a:bodyPr wrap="square" rtlCol="0">
            <a:spAutoFit/>
          </a:bodyPr>
          <a:lstStyle/>
          <a:p>
            <a:pPr algn="ctr"/>
            <a:r>
              <a:rPr lang="en-US" sz="2800" dirty="0">
                <a:latin typeface="Calibri" panose="020F0502020204030204" pitchFamily="34" charset="0"/>
              </a:rPr>
              <a:t>different programs reviewed </a:t>
            </a:r>
            <a:br>
              <a:rPr lang="en-US" sz="2800" dirty="0">
                <a:latin typeface="Calibri" panose="020F0502020204030204" pitchFamily="34" charset="0"/>
              </a:rPr>
            </a:br>
            <a:r>
              <a:rPr lang="en-US" sz="2800" i="1" dirty="0">
                <a:latin typeface="Calibri" panose="020F0502020204030204" pitchFamily="34" charset="0"/>
              </a:rPr>
              <a:t>(38 outside U.S.) </a:t>
            </a:r>
          </a:p>
        </p:txBody>
      </p:sp>
      <p:sp>
        <p:nvSpPr>
          <p:cNvPr id="9" name="TextBox 8"/>
          <p:cNvSpPr txBox="1"/>
          <p:nvPr/>
        </p:nvSpPr>
        <p:spPr>
          <a:xfrm>
            <a:off x="2468927" y="3733800"/>
            <a:ext cx="2963578" cy="1661993"/>
          </a:xfrm>
          <a:prstGeom prst="rect">
            <a:avLst/>
          </a:prstGeom>
          <a:noFill/>
        </p:spPr>
        <p:txBody>
          <a:bodyPr wrap="square" lIns="0" tIns="0" rIns="0" bIns="0" rtlCol="0">
            <a:spAutoFit/>
          </a:bodyPr>
          <a:lstStyle/>
          <a:p>
            <a:pPr algn="ctr"/>
            <a:r>
              <a:rPr lang="en-US" sz="10800" dirty="0">
                <a:solidFill>
                  <a:srgbClr val="EA6826"/>
                </a:solidFill>
                <a:latin typeface="Calibri" panose="020F0502020204030204" pitchFamily="34" charset="0"/>
              </a:rPr>
              <a:t>82</a:t>
            </a:r>
            <a:endParaRPr lang="en-US" sz="10800" i="1" dirty="0">
              <a:solidFill>
                <a:srgbClr val="EA6826"/>
              </a:solidFill>
              <a:latin typeface="Calibri" panose="020F0502020204030204" pitchFamily="34" charset="0"/>
            </a:endParaRPr>
          </a:p>
        </p:txBody>
      </p:sp>
      <p:sp>
        <p:nvSpPr>
          <p:cNvPr id="10" name="TextBox 9"/>
          <p:cNvSpPr txBox="1"/>
          <p:nvPr/>
        </p:nvSpPr>
        <p:spPr>
          <a:xfrm>
            <a:off x="7046060" y="3768040"/>
            <a:ext cx="4331168" cy="2203680"/>
          </a:xfrm>
          <a:prstGeom prst="rect">
            <a:avLst/>
          </a:prstGeom>
          <a:noFill/>
        </p:spPr>
        <p:txBody>
          <a:bodyPr wrap="square" rtlCol="0">
            <a:spAutoFit/>
          </a:bodyPr>
          <a:lstStyle/>
          <a:p>
            <a:pPr algn="ctr">
              <a:lnSpc>
                <a:spcPct val="70000"/>
              </a:lnSpc>
            </a:pPr>
            <a:endParaRPr lang="en-US" sz="2800" dirty="0">
              <a:latin typeface="Calibri" panose="020F0502020204030204" pitchFamily="34" charset="0"/>
            </a:endParaRPr>
          </a:p>
          <a:p>
            <a:pPr algn="ctr">
              <a:lnSpc>
                <a:spcPct val="70000"/>
              </a:lnSpc>
            </a:pPr>
            <a:r>
              <a:rPr lang="en-US" sz="2800" dirty="0">
                <a:latin typeface="Calibri" panose="020F0502020204030204" pitchFamily="34" charset="0"/>
              </a:rPr>
              <a:t> </a:t>
            </a:r>
            <a:r>
              <a:rPr lang="en-US" sz="7200" dirty="0">
                <a:solidFill>
                  <a:srgbClr val="EA6826"/>
                </a:solidFill>
                <a:latin typeface="Calibri" panose="020F0502020204030204" pitchFamily="34" charset="0"/>
              </a:rPr>
              <a:t>97,000+ </a:t>
            </a:r>
          </a:p>
          <a:p>
            <a:pPr algn="ctr">
              <a:lnSpc>
                <a:spcPct val="80000"/>
              </a:lnSpc>
            </a:pPr>
            <a:r>
              <a:rPr lang="en-US" sz="2800" dirty="0">
                <a:latin typeface="Calibri" panose="020F0502020204030204" pitchFamily="34" charset="0"/>
              </a:rPr>
              <a:t>Students involved, kindergarten through middle school </a:t>
            </a:r>
          </a:p>
        </p:txBody>
      </p:sp>
      <p:sp>
        <p:nvSpPr>
          <p:cNvPr id="11" name="TextBox 10"/>
          <p:cNvSpPr txBox="1"/>
          <p:nvPr/>
        </p:nvSpPr>
        <p:spPr>
          <a:xfrm>
            <a:off x="12398642" y="3768040"/>
            <a:ext cx="5556848" cy="2105192"/>
          </a:xfrm>
          <a:prstGeom prst="rect">
            <a:avLst/>
          </a:prstGeom>
          <a:noFill/>
        </p:spPr>
        <p:txBody>
          <a:bodyPr wrap="square" rtlCol="0">
            <a:spAutoFit/>
          </a:bodyPr>
          <a:lstStyle/>
          <a:p>
            <a:pPr algn="ctr"/>
            <a:r>
              <a:rPr lang="en-US" sz="2800" dirty="0">
                <a:latin typeface="Calibri" panose="020F0502020204030204" pitchFamily="34" charset="0"/>
              </a:rPr>
              <a:t>Effects assessed </a:t>
            </a:r>
          </a:p>
          <a:p>
            <a:pPr algn="ctr">
              <a:lnSpc>
                <a:spcPct val="110000"/>
              </a:lnSpc>
            </a:pPr>
            <a:r>
              <a:rPr lang="en-US" sz="6800" dirty="0">
                <a:solidFill>
                  <a:srgbClr val="EA6826"/>
                </a:solidFill>
                <a:latin typeface="Calibri" panose="020F0502020204030204" pitchFamily="34" charset="0"/>
              </a:rPr>
              <a:t>6 mo – 18 yrs </a:t>
            </a:r>
          </a:p>
          <a:p>
            <a:pPr algn="ctr"/>
            <a:r>
              <a:rPr lang="en-US" sz="2800" dirty="0">
                <a:latin typeface="Calibri" panose="020F0502020204030204" pitchFamily="34" charset="0"/>
              </a:rPr>
              <a:t>after programs completed</a:t>
            </a:r>
          </a:p>
        </p:txBody>
      </p:sp>
      <p:sp>
        <p:nvSpPr>
          <p:cNvPr id="13" name="TextBox 12"/>
          <p:cNvSpPr txBox="1"/>
          <p:nvPr/>
        </p:nvSpPr>
        <p:spPr>
          <a:xfrm>
            <a:off x="4" y="6499166"/>
            <a:ext cx="18287996" cy="1169551"/>
          </a:xfrm>
          <a:prstGeom prst="rect">
            <a:avLst/>
          </a:prstGeom>
          <a:solidFill>
            <a:srgbClr val="2264B1"/>
          </a:solidFill>
        </p:spPr>
        <p:txBody>
          <a:bodyPr wrap="square" tIns="274320" bIns="274320" rtlCol="0">
            <a:spAutoFit/>
          </a:bodyPr>
          <a:lstStyle/>
          <a:p>
            <a:pPr marL="1593850" algn="ctr">
              <a:tabLst>
                <a:tab pos="8677276" algn="l"/>
              </a:tabLst>
            </a:pPr>
            <a:r>
              <a:rPr lang="en-US" sz="4000" b="1" dirty="0">
                <a:solidFill>
                  <a:schemeClr val="bg1"/>
                </a:solidFill>
                <a:latin typeface="Calibri" panose="020F0502020204030204" pitchFamily="34" charset="0"/>
              </a:rPr>
              <a:t>SEL Students Benefit in Many Areas</a:t>
            </a:r>
          </a:p>
        </p:txBody>
      </p:sp>
      <p:graphicFrame>
        <p:nvGraphicFramePr>
          <p:cNvPr id="17" name="Table 16"/>
          <p:cNvGraphicFramePr>
            <a:graphicFrameLocks noGrp="1"/>
          </p:cNvGraphicFramePr>
          <p:nvPr>
            <p:extLst>
              <p:ext uri="{D42A27DB-BD31-4B8C-83A1-F6EECF244321}">
                <p14:modId xmlns:p14="http://schemas.microsoft.com/office/powerpoint/2010/main" val="3084810942"/>
              </p:ext>
            </p:extLst>
          </p:nvPr>
        </p:nvGraphicFramePr>
        <p:xfrm>
          <a:off x="5179101" y="8014483"/>
          <a:ext cx="4517312" cy="3169920"/>
        </p:xfrm>
        <a:graphic>
          <a:graphicData uri="http://schemas.openxmlformats.org/drawingml/2006/table">
            <a:tbl>
              <a:tblPr firstRow="1" bandRow="1">
                <a:tableStyleId>{2D5ABB26-0587-4C30-8999-92F81FD0307C}</a:tableStyleId>
              </a:tblPr>
              <a:tblGrid>
                <a:gridCol w="4517312">
                  <a:extLst>
                    <a:ext uri="{9D8B030D-6E8A-4147-A177-3AD203B41FA5}">
                      <a16:colId xmlns:a16="http://schemas.microsoft.com/office/drawing/2014/main" val="20000"/>
                    </a:ext>
                  </a:extLst>
                </a:gridCol>
              </a:tblGrid>
              <a:tr h="731520">
                <a:tc>
                  <a:txBody>
                    <a:bodyPr/>
                    <a:lstStyle/>
                    <a:p>
                      <a:r>
                        <a:rPr lang="en-US" sz="3600" b="1" dirty="0">
                          <a:solidFill>
                            <a:srgbClr val="00B050"/>
                          </a:solidFill>
                          <a:latin typeface="Calibri" panose="020F0502020204030204" pitchFamily="34" charset="0"/>
                        </a:rPr>
                        <a:t>HIGHER…</a:t>
                      </a:r>
                    </a:p>
                  </a:txBody>
                  <a:tcPr marL="182880" marR="182880" marT="91440" marB="91440"/>
                </a:tc>
                <a:extLst>
                  <a:ext uri="{0D108BD9-81ED-4DB2-BD59-A6C34878D82A}">
                    <a16:rowId xmlns:a16="http://schemas.microsoft.com/office/drawing/2014/main" val="10000"/>
                  </a:ext>
                </a:extLst>
              </a:tr>
              <a:tr h="609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1"/>
                          </a:solidFill>
                          <a:latin typeface="Calibri" panose="020F0502020204030204" pitchFamily="34" charset="0"/>
                          <a:ea typeface="+mn-ea"/>
                          <a:cs typeface="+mn-cs"/>
                        </a:rPr>
                        <a:t>Academic performance </a:t>
                      </a:r>
                    </a:p>
                  </a:txBody>
                  <a:tcPr marL="182880" marR="182880" marT="91440" marB="91440"/>
                </a:tc>
                <a:extLst>
                  <a:ext uri="{0D108BD9-81ED-4DB2-BD59-A6C34878D82A}">
                    <a16:rowId xmlns:a16="http://schemas.microsoft.com/office/drawing/2014/main" val="10001"/>
                  </a:ext>
                </a:extLst>
              </a:tr>
              <a:tr h="609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1"/>
                          </a:solidFill>
                          <a:latin typeface="Calibri" panose="020F0502020204030204" pitchFamily="34" charset="0"/>
                          <a:ea typeface="+mn-ea"/>
                          <a:cs typeface="+mn-cs"/>
                        </a:rPr>
                        <a:t>SEL skills</a:t>
                      </a:r>
                    </a:p>
                  </a:txBody>
                  <a:tcPr marL="182880" marR="182880" marT="91440" marB="91440"/>
                </a:tc>
                <a:extLst>
                  <a:ext uri="{0D108BD9-81ED-4DB2-BD59-A6C34878D82A}">
                    <a16:rowId xmlns:a16="http://schemas.microsoft.com/office/drawing/2014/main" val="10002"/>
                  </a:ext>
                </a:extLst>
              </a:tr>
              <a:tr h="609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1"/>
                          </a:solidFill>
                          <a:latin typeface="Calibri" panose="020F0502020204030204" pitchFamily="34" charset="0"/>
                          <a:ea typeface="+mn-ea"/>
                          <a:cs typeface="+mn-cs"/>
                        </a:rPr>
                        <a:t>Positive attitudes</a:t>
                      </a:r>
                    </a:p>
                  </a:txBody>
                  <a:tcPr marL="182880" marR="182880" marT="91440" marB="91440"/>
                </a:tc>
                <a:extLst>
                  <a:ext uri="{0D108BD9-81ED-4DB2-BD59-A6C34878D82A}">
                    <a16:rowId xmlns:a16="http://schemas.microsoft.com/office/drawing/2014/main" val="10003"/>
                  </a:ext>
                </a:extLst>
              </a:tr>
              <a:tr h="609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1"/>
                          </a:solidFill>
                          <a:latin typeface="Calibri" panose="020F0502020204030204" pitchFamily="34" charset="0"/>
                          <a:ea typeface="+mn-ea"/>
                          <a:cs typeface="+mn-cs"/>
                        </a:rPr>
                        <a:t>Positive social behaviors</a:t>
                      </a:r>
                    </a:p>
                  </a:txBody>
                  <a:tcPr marL="182880" marR="182880" marT="91440" marB="91440"/>
                </a:tc>
                <a:extLst>
                  <a:ext uri="{0D108BD9-81ED-4DB2-BD59-A6C34878D82A}">
                    <a16:rowId xmlns:a16="http://schemas.microsoft.com/office/drawing/2014/main" val="10004"/>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638296312"/>
              </p:ext>
            </p:extLst>
          </p:nvPr>
        </p:nvGraphicFramePr>
        <p:xfrm>
          <a:off x="10426215" y="8014483"/>
          <a:ext cx="4273718" cy="2560320"/>
        </p:xfrm>
        <a:graphic>
          <a:graphicData uri="http://schemas.openxmlformats.org/drawingml/2006/table">
            <a:tbl>
              <a:tblPr firstRow="1" bandRow="1">
                <a:tableStyleId>{2D5ABB26-0587-4C30-8999-92F81FD0307C}</a:tableStyleId>
              </a:tblPr>
              <a:tblGrid>
                <a:gridCol w="4273718">
                  <a:extLst>
                    <a:ext uri="{9D8B030D-6E8A-4147-A177-3AD203B41FA5}">
                      <a16:colId xmlns:a16="http://schemas.microsoft.com/office/drawing/2014/main" val="20000"/>
                    </a:ext>
                  </a:extLst>
                </a:gridCol>
              </a:tblGrid>
              <a:tr h="731520">
                <a:tc>
                  <a:txBody>
                    <a:bodyPr/>
                    <a:lstStyle/>
                    <a:p>
                      <a:r>
                        <a:rPr lang="en-US" sz="3600" b="1" dirty="0">
                          <a:solidFill>
                            <a:srgbClr val="FF0000"/>
                          </a:solidFill>
                          <a:latin typeface="Calibri" panose="020F0502020204030204" pitchFamily="34" charset="0"/>
                        </a:rPr>
                        <a:t>LOWER…</a:t>
                      </a:r>
                    </a:p>
                  </a:txBody>
                  <a:tcPr marL="182880" marR="182880" marT="91440" marB="91440"/>
                </a:tc>
                <a:extLst>
                  <a:ext uri="{0D108BD9-81ED-4DB2-BD59-A6C34878D82A}">
                    <a16:rowId xmlns:a16="http://schemas.microsoft.com/office/drawing/2014/main" val="10000"/>
                  </a:ext>
                </a:extLst>
              </a:tr>
              <a:tr h="609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1"/>
                          </a:solidFill>
                          <a:latin typeface="Calibri" panose="020F0502020204030204" pitchFamily="34" charset="0"/>
                          <a:ea typeface="+mn-ea"/>
                          <a:cs typeface="+mn-cs"/>
                        </a:rPr>
                        <a:t>Conduct problems</a:t>
                      </a:r>
                    </a:p>
                  </a:txBody>
                  <a:tcPr marL="182880" marR="182880" marT="91440" marB="91440"/>
                </a:tc>
                <a:extLst>
                  <a:ext uri="{0D108BD9-81ED-4DB2-BD59-A6C34878D82A}">
                    <a16:rowId xmlns:a16="http://schemas.microsoft.com/office/drawing/2014/main" val="10001"/>
                  </a:ext>
                </a:extLst>
              </a:tr>
              <a:tr h="609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1"/>
                          </a:solidFill>
                          <a:latin typeface="Calibri" panose="020F0502020204030204" pitchFamily="34" charset="0"/>
                          <a:ea typeface="+mn-ea"/>
                          <a:cs typeface="+mn-cs"/>
                        </a:rPr>
                        <a:t>Emotional distress</a:t>
                      </a:r>
                    </a:p>
                  </a:txBody>
                  <a:tcPr marL="182880" marR="182880" marT="91440" marB="91440"/>
                </a:tc>
                <a:extLst>
                  <a:ext uri="{0D108BD9-81ED-4DB2-BD59-A6C34878D82A}">
                    <a16:rowId xmlns:a16="http://schemas.microsoft.com/office/drawing/2014/main" val="10002"/>
                  </a:ext>
                </a:extLst>
              </a:tr>
              <a:tr h="609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1"/>
                          </a:solidFill>
                          <a:latin typeface="Calibri" panose="020F0502020204030204" pitchFamily="34" charset="0"/>
                          <a:ea typeface="+mn-ea"/>
                          <a:cs typeface="+mn-cs"/>
                        </a:rPr>
                        <a:t>Drug use</a:t>
                      </a:r>
                    </a:p>
                  </a:txBody>
                  <a:tcPr marL="182880" marR="182880" marT="91440" marB="91440"/>
                </a:tc>
                <a:extLst>
                  <a:ext uri="{0D108BD9-81ED-4DB2-BD59-A6C34878D82A}">
                    <a16:rowId xmlns:a16="http://schemas.microsoft.com/office/drawing/2014/main" val="10003"/>
                  </a:ext>
                </a:extLst>
              </a:tr>
            </a:tbl>
          </a:graphicData>
        </a:graphic>
      </p:graphicFrame>
      <p:pic>
        <p:nvPicPr>
          <p:cNvPr id="19" name="Picture 18"/>
          <p:cNvPicPr>
            <a:picLocks noChangeAspect="1"/>
          </p:cNvPicPr>
          <p:nvPr/>
        </p:nvPicPr>
        <p:blipFill>
          <a:blip r:embed="rId4"/>
          <a:stretch>
            <a:fillRect/>
          </a:stretch>
        </p:blipFill>
        <p:spPr>
          <a:xfrm>
            <a:off x="5027206" y="6783493"/>
            <a:ext cx="635000" cy="584200"/>
          </a:xfrm>
          <a:prstGeom prst="rect">
            <a:avLst/>
          </a:prstGeom>
        </p:spPr>
      </p:pic>
      <p:sp>
        <p:nvSpPr>
          <p:cNvPr id="26" name="Rectangle 25"/>
          <p:cNvSpPr/>
          <p:nvPr/>
        </p:nvSpPr>
        <p:spPr>
          <a:xfrm>
            <a:off x="1844676" y="13157946"/>
            <a:ext cx="18260396" cy="338554"/>
          </a:xfrm>
          <a:prstGeom prst="rect">
            <a:avLst/>
          </a:prstGeom>
        </p:spPr>
        <p:txBody>
          <a:bodyPr wrap="square">
            <a:spAutoFit/>
          </a:bodyPr>
          <a:lstStyle/>
          <a:p>
            <a:r>
              <a:rPr lang="en-US" sz="1600" i="1" dirty="0">
                <a:latin typeface="Calibri" panose="020F0502020204030204" pitchFamily="34" charset="0"/>
              </a:rPr>
              <a:t>Source:  </a:t>
            </a:r>
            <a:r>
              <a:rPr lang="en-US" sz="1600" dirty="0">
                <a:latin typeface="Calibri" panose="020F0502020204030204" pitchFamily="34" charset="0"/>
              </a:rPr>
              <a:t>Child Development</a:t>
            </a:r>
            <a:r>
              <a:rPr lang="en-US" sz="1600" i="1" dirty="0">
                <a:latin typeface="Calibri" panose="020F0502020204030204" pitchFamily="34" charset="0"/>
              </a:rPr>
              <a:t> (July 2017). “Promoting Positive Youth Development Through School-Based Social and Emotional Learning Interventions: A Meta-Analysis of Follow-Up Effects” </a:t>
            </a:r>
          </a:p>
        </p:txBody>
      </p:sp>
      <p:sp>
        <p:nvSpPr>
          <p:cNvPr id="3" name="TextBox 2"/>
          <p:cNvSpPr txBox="1"/>
          <p:nvPr/>
        </p:nvSpPr>
        <p:spPr>
          <a:xfrm>
            <a:off x="1844675" y="11423584"/>
            <a:ext cx="16260559" cy="1477328"/>
          </a:xfrm>
          <a:prstGeom prst="rect">
            <a:avLst/>
          </a:prstGeom>
          <a:noFill/>
        </p:spPr>
        <p:txBody>
          <a:bodyPr wrap="square" rtlCol="0">
            <a:spAutoFit/>
          </a:bodyPr>
          <a:lstStyle/>
          <a:p>
            <a:r>
              <a:rPr lang="en-US" sz="3000" i="1" dirty="0">
                <a:latin typeface="Calibri" panose="020F0502020204030204" pitchFamily="34" charset="0"/>
              </a:rPr>
              <a:t>Higher social and emotional competencies among SEL students at the end of the initial intervention was the best predictor of long-term benefits.  Benefits were the same regardless of socioeconomic background, students’ race, or school location. </a:t>
            </a:r>
          </a:p>
        </p:txBody>
      </p:sp>
      <p:sp>
        <p:nvSpPr>
          <p:cNvPr id="22" name="Title 1"/>
          <p:cNvSpPr txBox="1">
            <a:spLocks/>
          </p:cNvSpPr>
          <p:nvPr/>
        </p:nvSpPr>
        <p:spPr>
          <a:xfrm>
            <a:off x="876300" y="761885"/>
            <a:ext cx="6855588" cy="1292662"/>
          </a:xfrm>
          <a:prstGeom prst="rect">
            <a:avLst/>
          </a:prstGeom>
          <a:noFill/>
        </p:spPr>
        <p:txBody>
          <a:bodyPr wrap="square" rtlCol="0">
            <a:noAutofit/>
          </a:bodyPr>
          <a:lstStyle>
            <a:lvl1pPr algn="l" defTabSz="685800" rtl="0" eaLnBrk="1" latinLnBrk="0" hangingPunct="1">
              <a:lnSpc>
                <a:spcPct val="90000"/>
              </a:lnSpc>
              <a:spcBef>
                <a:spcPct val="0"/>
              </a:spcBef>
              <a:buNone/>
              <a:defRPr lang="uk-UA" sz="2250" b="1" kern="1200">
                <a:solidFill>
                  <a:schemeClr val="tx1"/>
                </a:solidFill>
                <a:latin typeface="Calibri" panose="020F0502020204030204" pitchFamily="34" charset="0"/>
                <a:ea typeface="Calibri" panose="020F0502020204030204" pitchFamily="34" charset="0"/>
                <a:cs typeface="+mn-cs"/>
              </a:defRPr>
            </a:lvl1pPr>
          </a:lstStyle>
          <a:p>
            <a:r>
              <a:rPr lang="en-US" sz="4400" dirty="0"/>
              <a:t>Impact of SEL: </a:t>
            </a:r>
          </a:p>
          <a:p>
            <a:r>
              <a:rPr lang="en-US" sz="4400" dirty="0">
                <a:solidFill>
                  <a:srgbClr val="0370C0"/>
                </a:solidFill>
              </a:rPr>
              <a:t>long-lasting and global</a:t>
            </a:r>
          </a:p>
        </p:txBody>
      </p:sp>
      <p:grpSp>
        <p:nvGrpSpPr>
          <p:cNvPr id="20" name="Group 19">
            <a:extLst>
              <a:ext uri="{FF2B5EF4-FFF2-40B4-BE49-F238E27FC236}">
                <a16:creationId xmlns:a16="http://schemas.microsoft.com/office/drawing/2014/main" id="{D68BAAC5-7F24-4210-8763-5E97B4C39424}"/>
              </a:ext>
            </a:extLst>
          </p:cNvPr>
          <p:cNvGrpSpPr/>
          <p:nvPr/>
        </p:nvGrpSpPr>
        <p:grpSpPr>
          <a:xfrm>
            <a:off x="3955733" y="8029058"/>
            <a:ext cx="957149" cy="942642"/>
            <a:chOff x="4267200" y="3200400"/>
            <a:chExt cx="3186083" cy="3202104"/>
          </a:xfrm>
          <a:solidFill>
            <a:srgbClr val="5EB345"/>
          </a:solidFill>
        </p:grpSpPr>
        <p:sp>
          <p:nvSpPr>
            <p:cNvPr id="23" name="Circle: Hollow 22">
              <a:extLst>
                <a:ext uri="{FF2B5EF4-FFF2-40B4-BE49-F238E27FC236}">
                  <a16:creationId xmlns:a16="http://schemas.microsoft.com/office/drawing/2014/main" id="{4F4B5D4D-7DBF-43D6-92AB-38998526A9B7}"/>
                </a:ext>
              </a:extLst>
            </p:cNvPr>
            <p:cNvSpPr/>
            <p:nvPr/>
          </p:nvSpPr>
          <p:spPr>
            <a:xfrm>
              <a:off x="4267200" y="3200400"/>
              <a:ext cx="3186083" cy="3202104"/>
            </a:xfrm>
            <a:prstGeom prst="donut">
              <a:avLst>
                <a:gd name="adj" fmla="val 10021"/>
              </a:avLst>
            </a:prstGeom>
            <a:grpFill/>
            <a:ln>
              <a:solidFill>
                <a:srgbClr val="5EB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Up 23">
              <a:extLst>
                <a:ext uri="{FF2B5EF4-FFF2-40B4-BE49-F238E27FC236}">
                  <a16:creationId xmlns:a16="http://schemas.microsoft.com/office/drawing/2014/main" id="{87F57B8D-16A7-4470-967D-40724ED18927}"/>
                </a:ext>
              </a:extLst>
            </p:cNvPr>
            <p:cNvSpPr/>
            <p:nvPr/>
          </p:nvSpPr>
          <p:spPr>
            <a:xfrm>
              <a:off x="5257800" y="3962400"/>
              <a:ext cx="1295400" cy="2133600"/>
            </a:xfrm>
            <a:prstGeom prst="upArrow">
              <a:avLst/>
            </a:prstGeom>
            <a:grpFill/>
            <a:ln>
              <a:solidFill>
                <a:srgbClr val="5EB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AD1B4612-300E-41AC-A035-5B440E1C4A37}"/>
              </a:ext>
            </a:extLst>
          </p:cNvPr>
          <p:cNvGrpSpPr/>
          <p:nvPr/>
        </p:nvGrpSpPr>
        <p:grpSpPr>
          <a:xfrm>
            <a:off x="9279890" y="7998919"/>
            <a:ext cx="957149" cy="942642"/>
            <a:chOff x="10433133" y="3200400"/>
            <a:chExt cx="3186083" cy="3202104"/>
          </a:xfrm>
        </p:grpSpPr>
        <p:sp>
          <p:nvSpPr>
            <p:cNvPr id="27" name="Circle: Hollow 26">
              <a:extLst>
                <a:ext uri="{FF2B5EF4-FFF2-40B4-BE49-F238E27FC236}">
                  <a16:creationId xmlns:a16="http://schemas.microsoft.com/office/drawing/2014/main" id="{91B96E05-3C5A-4532-B373-0BAE179E7585}"/>
                </a:ext>
              </a:extLst>
            </p:cNvPr>
            <p:cNvSpPr/>
            <p:nvPr/>
          </p:nvSpPr>
          <p:spPr>
            <a:xfrm>
              <a:off x="10433133" y="3200400"/>
              <a:ext cx="3186083" cy="3202104"/>
            </a:xfrm>
            <a:prstGeom prst="donut">
              <a:avLst>
                <a:gd name="adj" fmla="val 1002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Up 27">
              <a:extLst>
                <a:ext uri="{FF2B5EF4-FFF2-40B4-BE49-F238E27FC236}">
                  <a16:creationId xmlns:a16="http://schemas.microsoft.com/office/drawing/2014/main" id="{89D22AD3-8C94-4DFE-A184-0F454B7800D2}"/>
                </a:ext>
              </a:extLst>
            </p:cNvPr>
            <p:cNvSpPr/>
            <p:nvPr/>
          </p:nvSpPr>
          <p:spPr>
            <a:xfrm flipV="1">
              <a:off x="11378474" y="3429000"/>
              <a:ext cx="1295400" cy="21336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5861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14935200" cy="1324978"/>
          </a:xfrm>
        </p:spPr>
        <p:txBody>
          <a:bodyPr/>
          <a:lstStyle/>
          <a:p>
            <a:r>
              <a:rPr lang="en-US" dirty="0">
                <a:latin typeface="Calibri" panose="020F0502020204030204" pitchFamily="34" charset="0"/>
              </a:rPr>
              <a:t>SEL benefits adults:</a:t>
            </a:r>
            <a:br>
              <a:rPr lang="en-US" sz="4400" dirty="0">
                <a:solidFill>
                  <a:srgbClr val="0078C0"/>
                </a:solidFill>
                <a:ea typeface="MS PGothic" pitchFamily="34" charset="-128"/>
              </a:rPr>
            </a:br>
            <a:r>
              <a:rPr lang="en-US" sz="4400" dirty="0">
                <a:solidFill>
                  <a:srgbClr val="0078C0"/>
                </a:solidFill>
                <a:ea typeface="MS PGothic" pitchFamily="34" charset="-128"/>
              </a:rPr>
              <a:t>Positive impact on teachers </a:t>
            </a:r>
            <a:endParaRPr lang="en-US" dirty="0">
              <a:solidFill>
                <a:srgbClr val="0078C0"/>
              </a:solidFill>
            </a:endParaRPr>
          </a:p>
        </p:txBody>
      </p:sp>
      <p:sp>
        <p:nvSpPr>
          <p:cNvPr id="6" name="TextBox 5">
            <a:extLst>
              <a:ext uri="{FF2B5EF4-FFF2-40B4-BE49-F238E27FC236}">
                <a16:creationId xmlns:a16="http://schemas.microsoft.com/office/drawing/2014/main" id="{60575FBD-B767-814C-9B59-36F68D10F24C}"/>
              </a:ext>
            </a:extLst>
          </p:cNvPr>
          <p:cNvSpPr txBox="1"/>
          <p:nvPr/>
        </p:nvSpPr>
        <p:spPr>
          <a:xfrm>
            <a:off x="1676400" y="12354580"/>
            <a:ext cx="15392400" cy="523220"/>
          </a:xfrm>
          <a:prstGeom prst="rect">
            <a:avLst/>
          </a:prstGeom>
          <a:noFill/>
        </p:spPr>
        <p:txBody>
          <a:bodyPr wrap="square" rtlCol="0">
            <a:spAutoFit/>
          </a:bodyPr>
          <a:lstStyle/>
          <a:p>
            <a:r>
              <a:rPr lang="en-US" sz="1400" dirty="0"/>
              <a:t>Source: </a:t>
            </a:r>
            <a:r>
              <a:rPr lang="en-US" sz="1400" i="1" dirty="0"/>
              <a:t>Jennings, P.A. &amp; Greenberg, M.T. (2009) The Prosocial Classroom: Teacher Social and Emotional Competence in Relation to Student and Classroom Outcomes. American Educational Research Association. </a:t>
            </a:r>
            <a:endParaRPr lang="en-US" sz="1400" dirty="0"/>
          </a:p>
        </p:txBody>
      </p:sp>
      <p:sp>
        <p:nvSpPr>
          <p:cNvPr id="4" name="TextBox 3">
            <a:extLst>
              <a:ext uri="{FF2B5EF4-FFF2-40B4-BE49-F238E27FC236}">
                <a16:creationId xmlns:a16="http://schemas.microsoft.com/office/drawing/2014/main" id="{B252CEAD-83C0-3F4A-8780-AB219976FCC6}"/>
              </a:ext>
            </a:extLst>
          </p:cNvPr>
          <p:cNvSpPr txBox="1"/>
          <p:nvPr/>
        </p:nvSpPr>
        <p:spPr>
          <a:xfrm>
            <a:off x="3657600" y="3200400"/>
            <a:ext cx="13713042" cy="1323439"/>
          </a:xfrm>
          <a:prstGeom prst="rect">
            <a:avLst/>
          </a:prstGeom>
          <a:noFill/>
        </p:spPr>
        <p:txBody>
          <a:bodyPr wrap="square" rtlCol="0">
            <a:spAutoFit/>
          </a:bodyPr>
          <a:lstStyle/>
          <a:p>
            <a:pPr>
              <a:spcAft>
                <a:spcPts val="800"/>
              </a:spcAft>
              <a:buClr>
                <a:schemeClr val="accent4"/>
              </a:buClr>
            </a:pPr>
            <a:r>
              <a:rPr lang="en-US" sz="4000" dirty="0">
                <a:latin typeface="Calibri" panose="020F0502020204030204" pitchFamily="34" charset="0"/>
              </a:rPr>
              <a:t>Teachers who possess social and emotional competencies are </a:t>
            </a:r>
            <a:r>
              <a:rPr lang="en-US" sz="4000" b="1" dirty="0">
                <a:latin typeface="Calibri" panose="020F0502020204030204" pitchFamily="34" charset="0"/>
              </a:rPr>
              <a:t>more likely to stay in the classroom longer</a:t>
            </a:r>
            <a:r>
              <a:rPr lang="en-US" sz="4000" dirty="0">
                <a:latin typeface="Calibri" panose="020F0502020204030204" pitchFamily="34" charset="0"/>
              </a:rPr>
              <a:t>.</a:t>
            </a:r>
          </a:p>
        </p:txBody>
      </p:sp>
      <p:pic>
        <p:nvPicPr>
          <p:cNvPr id="2050" name="Picture 2" descr="Image result for icon green clock">
            <a:extLst>
              <a:ext uri="{FF2B5EF4-FFF2-40B4-BE49-F238E27FC236}">
                <a16:creationId xmlns:a16="http://schemas.microsoft.com/office/drawing/2014/main" id="{DBBE356E-BDA9-4DFD-ACAB-4857FDB11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94362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8">
            <a:extLst>
              <a:ext uri="{FF2B5EF4-FFF2-40B4-BE49-F238E27FC236}">
                <a16:creationId xmlns:a16="http://schemas.microsoft.com/office/drawing/2014/main" id="{4BAE9068-E4EC-434B-83FB-3826B86E404F}"/>
              </a:ext>
            </a:extLst>
          </p:cNvPr>
          <p:cNvSpPr txBox="1">
            <a:spLocks noChangeArrowheads="1"/>
          </p:cNvSpPr>
          <p:nvPr/>
        </p:nvSpPr>
        <p:spPr bwMode="auto">
          <a:xfrm>
            <a:off x="3657600" y="5828870"/>
            <a:ext cx="13182600" cy="2860018"/>
          </a:xfrm>
          <a:prstGeom prst="rect">
            <a:avLst/>
          </a:prstGeom>
          <a:noFill/>
          <a:ln w="12700" algn="in">
            <a:noFill/>
            <a:miter lim="800000"/>
            <a:headEnd/>
            <a:tailEnd/>
          </a:ln>
        </p:spPr>
        <p:txBody>
          <a:bodyPr lIns="73152" tIns="73152" rIns="73152" bIns="73152"/>
          <a:lstStyle/>
          <a:p>
            <a:pPr>
              <a:lnSpc>
                <a:spcPct val="80000"/>
              </a:lnSpc>
              <a:spcBef>
                <a:spcPct val="10000"/>
              </a:spcBef>
              <a:spcAft>
                <a:spcPts val="1200"/>
              </a:spcAft>
              <a:buClr>
                <a:srgbClr val="0070C0"/>
              </a:buClr>
              <a:buSzPct val="80000"/>
              <a:defRPr/>
            </a:pPr>
            <a:r>
              <a:rPr lang="en-US" sz="3500" dirty="0">
                <a:latin typeface="Calibri" panose="020F0502020204030204" pitchFamily="34" charset="0"/>
              </a:rPr>
              <a:t>Teachers with high levels of social competence are better able to protect themselves from burnout by:</a:t>
            </a:r>
          </a:p>
          <a:p>
            <a:pPr marL="1143000" lvl="1" indent="-457200">
              <a:lnSpc>
                <a:spcPct val="80000"/>
              </a:lnSpc>
              <a:spcBef>
                <a:spcPct val="10000"/>
              </a:spcBef>
              <a:spcAft>
                <a:spcPts val="1200"/>
              </a:spcAft>
              <a:buClr>
                <a:srgbClr val="0070C0"/>
              </a:buClr>
              <a:buSzPct val="80000"/>
              <a:buFont typeface="Wingdings" panose="05000000000000000000" pitchFamily="2" charset="2"/>
              <a:buChar char="ü"/>
              <a:defRPr/>
            </a:pPr>
            <a:r>
              <a:rPr lang="en-US" sz="3500" dirty="0">
                <a:latin typeface="Calibri" panose="020F0502020204030204" pitchFamily="34" charset="0"/>
              </a:rPr>
              <a:t>developing and managing nurturing relationships with their students</a:t>
            </a:r>
          </a:p>
          <a:p>
            <a:pPr marL="1143000" lvl="1" indent="-457200">
              <a:lnSpc>
                <a:spcPct val="80000"/>
              </a:lnSpc>
              <a:spcBef>
                <a:spcPct val="10000"/>
              </a:spcBef>
              <a:spcAft>
                <a:spcPts val="1200"/>
              </a:spcAft>
              <a:buClr>
                <a:srgbClr val="0070C0"/>
              </a:buClr>
              <a:buSzPct val="80000"/>
              <a:buFont typeface="Wingdings" panose="05000000000000000000" pitchFamily="2" charset="2"/>
              <a:buChar char="ü"/>
              <a:defRPr/>
            </a:pPr>
            <a:r>
              <a:rPr lang="en-US" sz="3500" dirty="0">
                <a:latin typeface="Calibri" panose="020F0502020204030204" pitchFamily="34" charset="0"/>
              </a:rPr>
              <a:t>managing behavior in their classrooms</a:t>
            </a:r>
          </a:p>
          <a:p>
            <a:pPr marL="1143000" lvl="1" indent="-457200">
              <a:lnSpc>
                <a:spcPct val="80000"/>
              </a:lnSpc>
              <a:spcBef>
                <a:spcPct val="10000"/>
              </a:spcBef>
              <a:spcAft>
                <a:spcPts val="1200"/>
              </a:spcAft>
              <a:buClr>
                <a:srgbClr val="0070C0"/>
              </a:buClr>
              <a:buSzPct val="80000"/>
              <a:buFont typeface="Wingdings" panose="05000000000000000000" pitchFamily="2" charset="2"/>
              <a:buChar char="ü"/>
              <a:defRPr/>
            </a:pPr>
            <a:r>
              <a:rPr lang="en-US" sz="3500" dirty="0">
                <a:latin typeface="Calibri" panose="020F0502020204030204" pitchFamily="34" charset="0"/>
              </a:rPr>
              <a:t>serving as behavioral role models for children </a:t>
            </a:r>
          </a:p>
          <a:p>
            <a:pPr marL="1143000" lvl="1" indent="-457200">
              <a:lnSpc>
                <a:spcPct val="80000"/>
              </a:lnSpc>
              <a:spcBef>
                <a:spcPct val="10000"/>
              </a:spcBef>
              <a:spcAft>
                <a:spcPts val="1200"/>
              </a:spcAft>
              <a:buClr>
                <a:srgbClr val="0070C0"/>
              </a:buClr>
              <a:buSzPct val="80000"/>
              <a:buFont typeface="Wingdings" panose="05000000000000000000" pitchFamily="2" charset="2"/>
              <a:buChar char="ü"/>
              <a:defRPr/>
            </a:pPr>
            <a:r>
              <a:rPr lang="en-US" sz="3500" dirty="0">
                <a:latin typeface="Calibri" panose="020F0502020204030204" pitchFamily="34" charset="0"/>
              </a:rPr>
              <a:t>regulating their own emotions,</a:t>
            </a:r>
          </a:p>
        </p:txBody>
      </p:sp>
    </p:spTree>
    <p:extLst>
      <p:ext uri="{BB962C8B-B14F-4D97-AF65-F5344CB8AC3E}">
        <p14:creationId xmlns:p14="http://schemas.microsoft.com/office/powerpoint/2010/main" val="7865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NARAL LAYOUTS">
  <a:themeElements>
    <a:clrScheme name="SIMPLICITY - Cool Ice">
      <a:dk1>
        <a:srgbClr val="0A091B"/>
      </a:dk1>
      <a:lt1>
        <a:srgbClr val="F2F2F5"/>
      </a:lt1>
      <a:dk2>
        <a:srgbClr val="858591"/>
      </a:dk2>
      <a:lt2>
        <a:srgbClr val="FFFFFF"/>
      </a:lt2>
      <a:accent1>
        <a:srgbClr val="62ACC9"/>
      </a:accent1>
      <a:accent2>
        <a:srgbClr val="C0C0C8"/>
      </a:accent2>
      <a:accent3>
        <a:srgbClr val="62ACC9"/>
      </a:accent3>
      <a:accent4>
        <a:srgbClr val="62ACC9"/>
      </a:accent4>
      <a:accent5>
        <a:srgbClr val="62ACC9"/>
      </a:accent5>
      <a:accent6>
        <a:srgbClr val="62ACC9"/>
      </a:accent6>
      <a:hlink>
        <a:srgbClr val="3988A6"/>
      </a:hlink>
      <a:folHlink>
        <a:srgbClr val="A0CDDE"/>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9317</TotalTime>
  <Words>3266</Words>
  <Application>Microsoft Office PowerPoint</Application>
  <PresentationFormat>Custom</PresentationFormat>
  <Paragraphs>431</Paragraphs>
  <Slides>23</Slides>
  <Notes>23</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23</vt:i4>
      </vt:variant>
    </vt:vector>
  </HeadingPairs>
  <TitlesOfParts>
    <vt:vector size="41" baseType="lpstr">
      <vt:lpstr>ＭＳ Ｐゴシック</vt:lpstr>
      <vt:lpstr>ＭＳ Ｐゴシック</vt:lpstr>
      <vt:lpstr>Yu Mincho</vt:lpstr>
      <vt:lpstr>Arial</vt:lpstr>
      <vt:lpstr>Arial Narrow</vt:lpstr>
      <vt:lpstr>Arial Unicode MS</vt:lpstr>
      <vt:lpstr>Calibri</vt:lpstr>
      <vt:lpstr>Calibri Regular</vt:lpstr>
      <vt:lpstr>Century Gothic</vt:lpstr>
      <vt:lpstr>DIN</vt:lpstr>
      <vt:lpstr>DIN-Bold</vt:lpstr>
      <vt:lpstr>Lato Semibold</vt:lpstr>
      <vt:lpstr>Open Sans</vt:lpstr>
      <vt:lpstr>Roboto</vt:lpstr>
      <vt:lpstr>Roboto Condensed</vt:lpstr>
      <vt:lpstr>Times New Roman</vt:lpstr>
      <vt:lpstr>Wingdings</vt:lpstr>
      <vt:lpstr>GENARAL LAYOUTS</vt:lpstr>
      <vt:lpstr>PowerPoint Presentation</vt:lpstr>
      <vt:lpstr>PowerPoint Presentation</vt:lpstr>
      <vt:lpstr>PowerPoint Presentation</vt:lpstr>
      <vt:lpstr>PowerPoint Presentation</vt:lpstr>
      <vt:lpstr>PowerPoint Presentation</vt:lpstr>
      <vt:lpstr>SEL works: Compelling national evidence</vt:lpstr>
      <vt:lpstr>Science Links SEL to Student Gains:  Landmark study documented multiple benefits of SEL</vt:lpstr>
      <vt:lpstr>PowerPoint Presentation</vt:lpstr>
      <vt:lpstr>SEL benefits adults: Positive impact on teachers </vt:lpstr>
      <vt:lpstr>SEL works: Linked to young adult outcomes </vt:lpstr>
      <vt:lpstr>SEL works: Strong return on investment  </vt:lpstr>
      <vt:lpstr>SEL works: Compelling local evidence </vt:lpstr>
      <vt:lpstr>PowerPoint Presentation</vt:lpstr>
      <vt:lpstr>Employers value SEL</vt:lpstr>
      <vt:lpstr>Employers value SEL</vt:lpstr>
      <vt:lpstr>Administrators, Parents, and Teachers value SEL</vt:lpstr>
      <vt:lpstr>Principals value SEL</vt:lpstr>
      <vt:lpstr>Parents value SEL</vt:lpstr>
      <vt:lpstr>Teachers value SEL</vt:lpstr>
      <vt:lpstr>Students value SEL</vt:lpstr>
      <vt:lpstr>Teachers are asking for more support</vt:lpstr>
      <vt:lpstr>Responding to the demand: National Commission on Social, Emotional, and Academic Development</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Melissa Schlinger</cp:lastModifiedBy>
  <cp:revision>1263</cp:revision>
  <cp:lastPrinted>2018-11-30T11:49:11Z</cp:lastPrinted>
  <dcterms:created xsi:type="dcterms:W3CDTF">2015-01-20T11:47:48Z</dcterms:created>
  <dcterms:modified xsi:type="dcterms:W3CDTF">2019-01-22T15:02:43Z</dcterms:modified>
</cp:coreProperties>
</file>