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  <p:sldMasterId id="2147483972" r:id="rId2"/>
  </p:sldMasterIdLst>
  <p:notesMasterIdLst>
    <p:notesMasterId r:id="rId16"/>
  </p:notesMasterIdLst>
  <p:sldIdLst>
    <p:sldId id="256" r:id="rId3"/>
    <p:sldId id="316" r:id="rId4"/>
    <p:sldId id="317" r:id="rId5"/>
    <p:sldId id="318" r:id="rId6"/>
    <p:sldId id="290" r:id="rId7"/>
    <p:sldId id="319" r:id="rId8"/>
    <p:sldId id="257" r:id="rId9"/>
    <p:sldId id="303" r:id="rId10"/>
    <p:sldId id="320" r:id="rId11"/>
    <p:sldId id="321" r:id="rId12"/>
    <p:sldId id="322" r:id="rId13"/>
    <p:sldId id="323" r:id="rId14"/>
    <p:sldId id="29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4" autoAdjust="0"/>
    <p:restoredTop sz="88702" autoAdjust="0"/>
  </p:normalViewPr>
  <p:slideViewPr>
    <p:cSldViewPr>
      <p:cViewPr>
        <p:scale>
          <a:sx n="93" d="100"/>
          <a:sy n="93" d="100"/>
        </p:scale>
        <p:origin x="688" y="1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2144"/>
    </p:cViewPr>
  </p:sorterViewPr>
  <p:notesViewPr>
    <p:cSldViewPr>
      <p:cViewPr varScale="1">
        <p:scale>
          <a:sx n="47" d="100"/>
          <a:sy n="47" d="100"/>
        </p:scale>
        <p:origin x="-122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7BCDD-590D-4D0D-A335-E3BDD00BD3BC}" type="datetimeFigureOut">
              <a:rPr lang="en-US" smtClean="0"/>
              <a:t>3/22/17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485D8-A9DA-4F1E-A7C3-A301D32D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31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Trust Fall</a:t>
            </a:r>
          </a:p>
          <a:p>
            <a:r>
              <a:rPr lang="en-US" dirty="0" smtClean="0"/>
              <a:t>http://www.youtube.com/watch?feature=player_embedded&amp;v=wPOgvzVOQig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485D8-A9DA-4F1E-A7C3-A301D32D55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29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485D8-A9DA-4F1E-A7C3-A301D32D55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15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485D8-A9DA-4F1E-A7C3-A301D32D55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59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Then do hopes and hesitations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485D8-A9DA-4F1E-A7C3-A301D32D55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84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Then do hopes and hesitations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485D8-A9DA-4F1E-A7C3-A301D32D55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5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Time: 12 minutes	Elapsed time: ___minutes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711175-3725-4C46-B108-50309AD1C9E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860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Then do hopes and hesitations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485D8-A9DA-4F1E-A7C3-A301D32D553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84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March 22,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March 22,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March 22,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3D1F2-1485-4105-A60D-44CB31B7C27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393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0" y="0"/>
            <a:ext cx="731838" cy="6858000"/>
          </a:xfrm>
          <a:prstGeom prst="rect">
            <a:avLst/>
          </a:prstGeom>
          <a:solidFill>
            <a:srgbClr val="F49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400" dirty="0">
              <a:solidFill>
                <a:prstClr val="white"/>
              </a:solidFill>
            </a:endParaRPr>
          </a:p>
        </p:txBody>
      </p:sp>
      <p:pic>
        <p:nvPicPr>
          <p:cNvPr id="6" name="Picture 9" descr=" CASEL.gif                                                      001F8FF6Mac HD2                        BAA3AAA7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63" y="6096000"/>
            <a:ext cx="6397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838200" y="6477000"/>
            <a:ext cx="7772400" cy="3079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i="1" dirty="0" smtClean="0">
                <a:solidFill>
                  <a:prstClr val="black"/>
                </a:solidFill>
              </a:rPr>
              <a:t>© CASEL 2009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404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8404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CDEF9-4701-4AB2-BBAB-0DE02A4C2F6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239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8799-4351-45A8-AD77-1B61C0B4B5F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27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7020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15FF6-8028-4458-AD50-3D34D60B33B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7641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E60C4-F150-4B3E-A7A6-89E2E4F09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758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7B0BD-E10F-4B1A-AB60-8C276B252CA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2418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F5E1A-86D0-4822-B8FB-BEB864110B6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17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March 22,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7372B-CEC8-49DF-96A0-1AAC52320C3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27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March 22,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March 22,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March 22,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March 22,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March 22,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March 22,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March 22,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theme" Target="../theme/theme2.xml"/><Relationship Id="rId11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March 22,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0"/>
            <a:ext cx="7696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9050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F2B9EF-A734-4AE4-9DF1-730747AF5240}" type="slidenum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731838" cy="6858000"/>
          </a:xfrm>
          <a:prstGeom prst="rect">
            <a:avLst/>
          </a:prstGeom>
          <a:solidFill>
            <a:srgbClr val="F49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400" dirty="0">
              <a:solidFill>
                <a:prstClr val="white"/>
              </a:solidFill>
            </a:endParaRPr>
          </a:p>
        </p:txBody>
      </p:sp>
      <p:pic>
        <p:nvPicPr>
          <p:cNvPr id="16391" name="Picture 9" descr=" CASEL.gif                                                      001F8FF6Mac HD2                        BAA3AAA7: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163" y="6096000"/>
            <a:ext cx="6397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7182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Facilitating for Action</a:t>
            </a:r>
            <a:endParaRPr lang="en-US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33528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Washoe County School District</a:t>
            </a:r>
          </a:p>
          <a:p>
            <a:r>
              <a:rPr lang="en-US" sz="3000" dirty="0" smtClean="0"/>
              <a:t>MTSS, SEL, and Equity and Diversity </a:t>
            </a:r>
          </a:p>
          <a:p>
            <a:r>
              <a:rPr lang="en-US" sz="3000" dirty="0" smtClean="0"/>
              <a:t>November 19, 2014</a:t>
            </a:r>
          </a:p>
          <a:p>
            <a:endParaRPr lang="en-US" dirty="0"/>
          </a:p>
          <a:p>
            <a:r>
              <a:rPr lang="en-US" b="1" dirty="0" smtClean="0"/>
              <a:t>Rob Schamberg</a:t>
            </a:r>
          </a:p>
          <a:p>
            <a:r>
              <a:rPr lang="en-US" dirty="0" smtClean="0"/>
              <a:t>Senior District Advisor, CASEL 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0782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Developed by Washoe County School District                       Downloaded from CASEL’s District Resource Center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60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we meet our content goals?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Using an interactive method, which models quality </a:t>
            </a:r>
            <a:r>
              <a:rPr lang="en-US" sz="2800" dirty="0" smtClean="0"/>
              <a:t>facilitation:</a:t>
            </a:r>
            <a:endParaRPr lang="en-US" sz="2800" dirty="0"/>
          </a:p>
          <a:p>
            <a:pPr marL="457200" lvl="0" indent="-457200">
              <a:buFont typeface="+mj-lt"/>
              <a:buAutoNum type="arabicPeriod"/>
            </a:pPr>
            <a:r>
              <a:rPr lang="en-US" sz="2800" dirty="0" smtClean="0"/>
              <a:t>Understand the mission </a:t>
            </a:r>
            <a:r>
              <a:rPr lang="en-US" sz="2800" dirty="0"/>
              <a:t>and role of a facilitator.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dirty="0" smtClean="0"/>
              <a:t>Be able to apply concrete </a:t>
            </a:r>
            <a:r>
              <a:rPr lang="en-US" sz="2800" dirty="0"/>
              <a:t>skills for facilitating effective meetings, including</a:t>
            </a:r>
          </a:p>
          <a:p>
            <a:pPr lvl="2"/>
            <a:r>
              <a:rPr lang="en-US" sz="2000" dirty="0"/>
              <a:t>Setting content and SEL goals and outcomes.</a:t>
            </a:r>
          </a:p>
          <a:p>
            <a:pPr lvl="2"/>
            <a:r>
              <a:rPr lang="en-US" sz="2000" dirty="0"/>
              <a:t>Selecting and facilitating greeting, inclusion, energizer, optimistic closing activities to meet content and SEL goals</a:t>
            </a:r>
          </a:p>
          <a:p>
            <a:pPr lvl="2"/>
            <a:r>
              <a:rPr lang="en-US" sz="2000" dirty="0"/>
              <a:t>The power of debriefing and utilizing two debriefing protocols.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dirty="0"/>
              <a:t>Gain information about a wide-array of facilitation techniques and acquire resources for further study and </a:t>
            </a:r>
            <a:r>
              <a:rPr lang="en-US" sz="2800" dirty="0" smtClean="0"/>
              <a:t>application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8776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we meet our SEL goals?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3200" dirty="0"/>
              <a:t>All participants are engaged as learners and constructors of knowledge.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3200" dirty="0"/>
              <a:t>Participants enjoy the collaboration and the learning and want to learn more about this topic.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28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from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Feedback and Guidance Form: Please fill out for Rob</a:t>
            </a:r>
          </a:p>
          <a:p>
            <a:r>
              <a:rPr lang="en-US" dirty="0" smtClean="0"/>
              <a:t>You will receive an email with:</a:t>
            </a:r>
          </a:p>
          <a:p>
            <a:pPr lvl="1"/>
            <a:r>
              <a:rPr lang="en-US" sz="2400" dirty="0" smtClean="0"/>
              <a:t>PowerPoint</a:t>
            </a:r>
          </a:p>
          <a:p>
            <a:pPr lvl="1"/>
            <a:r>
              <a:rPr lang="en-US" sz="2400" dirty="0" smtClean="0"/>
              <a:t>Electronic Versions of All Forms and Articles</a:t>
            </a:r>
          </a:p>
          <a:p>
            <a:pPr lvl="1"/>
            <a:r>
              <a:rPr lang="en-US" sz="2400" dirty="0" smtClean="0"/>
              <a:t>Follow Up Article: The Role of a Facilitator</a:t>
            </a:r>
          </a:p>
          <a:p>
            <a:pPr lvl="1"/>
            <a:r>
              <a:rPr lang="en-US" sz="2400" dirty="0" smtClean="0"/>
              <a:t>Compilation from Feedback and Guidance Forms</a:t>
            </a:r>
          </a:p>
          <a:p>
            <a:r>
              <a:rPr lang="en-US" dirty="0" smtClean="0"/>
              <a:t>Future Facilitation Workshops?  We Shall See!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dirty="0" smtClean="0"/>
              <a:t>Rob Schamberg</a:t>
            </a:r>
          </a:p>
          <a:p>
            <a:pPr marL="0" indent="0">
              <a:buNone/>
            </a:pPr>
            <a:r>
              <a:rPr lang="en-US" dirty="0" smtClean="0"/>
              <a:t>CASEL Senior District Advisor</a:t>
            </a:r>
          </a:p>
          <a:p>
            <a:pPr marL="0" indent="0">
              <a:buNone/>
            </a:pPr>
            <a:r>
              <a:rPr lang="en-US" dirty="0" smtClean="0"/>
              <a:t>202.412.0698</a:t>
            </a:r>
          </a:p>
          <a:p>
            <a:pPr marL="0" indent="0">
              <a:buNone/>
            </a:pPr>
            <a:r>
              <a:rPr lang="en-US" dirty="0" smtClean="0"/>
              <a:t>Rob@ForumFYI.org</a:t>
            </a:r>
          </a:p>
        </p:txBody>
      </p:sp>
    </p:spTree>
    <p:extLst>
      <p:ext uri="{BB962C8B-B14F-4D97-AF65-F5344CB8AC3E}">
        <p14:creationId xmlns:p14="http://schemas.microsoft.com/office/powerpoint/2010/main" val="398621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"/>
            <a:ext cx="8382000" cy="5991820"/>
          </a:xfrm>
        </p:spPr>
      </p:pic>
      <p:sp>
        <p:nvSpPr>
          <p:cNvPr id="6" name="TextBox 5"/>
          <p:cNvSpPr txBox="1"/>
          <p:nvPr/>
        </p:nvSpPr>
        <p:spPr>
          <a:xfrm>
            <a:off x="3886200" y="6477000"/>
            <a:ext cx="502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Gibbs, Jeanne, Tribes Learning Communities, © 2006, p. 71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4562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Quick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dirty="0" smtClean="0"/>
              <a:t>Consider an upcoming meeting you are facilitating. Write two to five desired outcomes in each of the following areas:</a:t>
            </a:r>
          </a:p>
          <a:p>
            <a:pPr>
              <a:spcAft>
                <a:spcPts val="1200"/>
              </a:spcAft>
            </a:pPr>
            <a:r>
              <a:rPr lang="en-US" sz="2800" b="1" dirty="0" smtClean="0"/>
              <a:t>Action Outcomes </a:t>
            </a:r>
            <a:r>
              <a:rPr lang="en-US" dirty="0" smtClean="0"/>
              <a:t>– </a:t>
            </a:r>
            <a:r>
              <a:rPr lang="en-US" sz="2800" dirty="0" smtClean="0"/>
              <a:t>What do you want participants to do as a result of the meeting?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sz="2800" b="1" dirty="0" smtClean="0"/>
              <a:t>Process/SEL Outcomes </a:t>
            </a:r>
            <a:r>
              <a:rPr lang="en-US" dirty="0" smtClean="0"/>
              <a:t>– </a:t>
            </a:r>
            <a:r>
              <a:rPr lang="en-US" sz="2800" dirty="0" smtClean="0"/>
              <a:t>What do you want participants to feel </a:t>
            </a:r>
            <a:r>
              <a:rPr lang="en-US" sz="2800" u="sng" dirty="0" smtClean="0"/>
              <a:t>before</a:t>
            </a:r>
            <a:r>
              <a:rPr lang="en-US" sz="2800" dirty="0" smtClean="0"/>
              <a:t>, </a:t>
            </a:r>
            <a:r>
              <a:rPr lang="en-US" sz="2800" u="sng" dirty="0" smtClean="0"/>
              <a:t>during</a:t>
            </a:r>
            <a:r>
              <a:rPr lang="en-US" sz="2800" dirty="0" smtClean="0"/>
              <a:t>, and </a:t>
            </a:r>
            <a:r>
              <a:rPr lang="en-US" sz="2800" u="sng" dirty="0" smtClean="0"/>
              <a:t>after</a:t>
            </a:r>
            <a:r>
              <a:rPr lang="en-US" sz="2800" dirty="0" smtClean="0"/>
              <a:t> the meeting?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3047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Shoulder Partner 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Tell your partner about the meeting you are planning and share your desired outcomes. 2 minutes each.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Take a minute to discuss similarities between your desired outcomes.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029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Debrief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WHAT</a:t>
            </a:r>
            <a:r>
              <a:rPr lang="en-US" sz="3200" dirty="0" smtClean="0"/>
              <a:t> did we just do?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b="1" dirty="0" smtClean="0"/>
              <a:t>SO WHAT </a:t>
            </a:r>
            <a:r>
              <a:rPr lang="en-US" sz="3200" dirty="0" smtClean="0"/>
              <a:t>does it mean?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 smtClean="0"/>
              <a:t>                  did we learn?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b="1" dirty="0" smtClean="0"/>
              <a:t>NOW WHAT</a:t>
            </a:r>
            <a:r>
              <a:rPr lang="en-US" sz="3200" dirty="0" smtClean="0"/>
              <a:t> do we do?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 smtClean="0"/>
              <a:t>How do we apply this or connect it to our work?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333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Using an interactive method, which models quality </a:t>
            </a:r>
            <a:r>
              <a:rPr lang="en-US" sz="2800" dirty="0" smtClean="0"/>
              <a:t>facilitation:</a:t>
            </a:r>
            <a:endParaRPr lang="en-US" sz="2800" dirty="0"/>
          </a:p>
          <a:p>
            <a:pPr marL="457200" lvl="0" indent="-457200">
              <a:buFont typeface="+mj-lt"/>
              <a:buAutoNum type="arabicPeriod"/>
            </a:pPr>
            <a:r>
              <a:rPr lang="en-US" sz="2800" dirty="0" smtClean="0"/>
              <a:t>Understand the mission </a:t>
            </a:r>
            <a:r>
              <a:rPr lang="en-US" sz="2800" dirty="0"/>
              <a:t>and role of a facilitator.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dirty="0" smtClean="0"/>
              <a:t>Be able to apply concrete </a:t>
            </a:r>
            <a:r>
              <a:rPr lang="en-US" sz="2800" dirty="0"/>
              <a:t>skills for facilitating effective meetings, including</a:t>
            </a:r>
          </a:p>
          <a:p>
            <a:pPr lvl="2"/>
            <a:r>
              <a:rPr lang="en-US" sz="2000" dirty="0"/>
              <a:t>Setting content and SEL goals and outcomes.</a:t>
            </a:r>
          </a:p>
          <a:p>
            <a:pPr lvl="2"/>
            <a:r>
              <a:rPr lang="en-US" sz="2000" dirty="0"/>
              <a:t>Selecting and facilitating greeting, inclusion, energizer, optimistic closing activities to meet content and SEL goals</a:t>
            </a:r>
          </a:p>
          <a:p>
            <a:pPr lvl="2"/>
            <a:r>
              <a:rPr lang="en-US" sz="2000" dirty="0"/>
              <a:t>The power of debriefing and utilizing two debriefing protocols.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dirty="0"/>
              <a:t>Gain information about a wide-array of facilitation techniques and acquire resources for further study and </a:t>
            </a:r>
            <a:r>
              <a:rPr lang="en-US" sz="2800" dirty="0" smtClean="0"/>
              <a:t>application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14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3200" dirty="0"/>
              <a:t>All participants are engaged as learners and constructors of knowledge.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3200" dirty="0"/>
              <a:t>Participants enjoy the collaboration and the learning and want to learn more about this topic.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73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Facilitator’s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72440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Bring People Together</a:t>
            </a:r>
          </a:p>
          <a:p>
            <a:r>
              <a:rPr lang="en-US" sz="3200" dirty="0" smtClean="0"/>
              <a:t>Build Team</a:t>
            </a:r>
          </a:p>
          <a:p>
            <a:r>
              <a:rPr lang="en-US" sz="3200" dirty="0" smtClean="0"/>
              <a:t>Move Participants to Action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86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1524000"/>
          </a:xfrm>
        </p:spPr>
        <p:txBody>
          <a:bodyPr>
            <a:noAutofit/>
          </a:bodyPr>
          <a:lstStyle/>
          <a:p>
            <a:r>
              <a:rPr lang="en-US" dirty="0" smtClean="0"/>
              <a:t>Applying SEL and Brain-Based Strategies to Facilitation:  11 Tips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762000" y="2057401"/>
            <a:ext cx="8229600" cy="34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Read and </a:t>
            </a:r>
            <a:r>
              <a:rPr lang="en-US" sz="4000" dirty="0" smtClean="0"/>
              <a:t>highlight/underline:</a:t>
            </a:r>
            <a:endParaRPr lang="en-US" sz="4000" dirty="0"/>
          </a:p>
          <a:p>
            <a:pPr marL="571500" lvl="0" indent="-571500"/>
            <a:r>
              <a:rPr lang="en-US" sz="4000" dirty="0" smtClean="0"/>
              <a:t>2-4 </a:t>
            </a:r>
            <a:r>
              <a:rPr lang="en-US" sz="4000" dirty="0"/>
              <a:t>Learnings or </a:t>
            </a:r>
            <a:r>
              <a:rPr lang="en-US" sz="4000" dirty="0" smtClean="0"/>
              <a:t>good ideas </a:t>
            </a:r>
            <a:r>
              <a:rPr lang="en-US" sz="4000" dirty="0"/>
              <a:t>to </a:t>
            </a:r>
            <a:r>
              <a:rPr lang="en-US" sz="4000" dirty="0" smtClean="0"/>
              <a:t>work </a:t>
            </a:r>
            <a:r>
              <a:rPr lang="en-US" sz="4000" dirty="0"/>
              <a:t>on.</a:t>
            </a:r>
          </a:p>
          <a:p>
            <a:pPr marL="571500" indent="-571500"/>
            <a:r>
              <a:rPr lang="en-US" sz="4000" dirty="0"/>
              <a:t>1-3 Questions or </a:t>
            </a:r>
            <a:r>
              <a:rPr lang="en-US" sz="4000" dirty="0" smtClean="0"/>
              <a:t>want more information</a:t>
            </a:r>
            <a:endParaRPr lang="en-US" sz="4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533400" y="5943600"/>
            <a:ext cx="8610600" cy="91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accent2"/>
                </a:solidFill>
              </a:rPr>
              <a:t>Whole Group Round Robin Share</a:t>
            </a:r>
            <a:endParaRPr lang="en-US" sz="4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29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Part Debrief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Round Robin Sharing…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parts of this activity were hard? Which were easy?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connected to your work?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were your feelings during the Round Robin?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When would you use Round Robin Sharing?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Would you change it in any way for your facilitation?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Would you change it if you were using it with children?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How “risky” is the activity?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Would the group have to know each other well?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01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July 18 Austin Workshop Powerpoint 7-11-11 (blank pages for embedded videos)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8831</TotalTime>
  <Words>635</Words>
  <Application>Microsoft Macintosh PowerPoint</Application>
  <PresentationFormat>On-screen Show (4:3)</PresentationFormat>
  <Paragraphs>98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Clarity</vt:lpstr>
      <vt:lpstr>July 18 Austin Workshop Powerpoint 7-11-11 (blank pages for embedded videos)</vt:lpstr>
      <vt:lpstr>Facilitating for Action</vt:lpstr>
      <vt:lpstr>Quick Write</vt:lpstr>
      <vt:lpstr>Shoulder Partner Share</vt:lpstr>
      <vt:lpstr>Group Debrief</vt:lpstr>
      <vt:lpstr>Goals</vt:lpstr>
      <vt:lpstr>SEL Goals</vt:lpstr>
      <vt:lpstr>The Facilitator’s Mission</vt:lpstr>
      <vt:lpstr>Applying SEL and Brain-Based Strategies to Facilitation:  11 Tips</vt:lpstr>
      <vt:lpstr>Two Part Debrief Strategy</vt:lpstr>
      <vt:lpstr>Did we meet our content goals?</vt:lpstr>
      <vt:lpstr>Did we meet our SEL goals?</vt:lpstr>
      <vt:lpstr>Where to from here?</vt:lpstr>
      <vt:lpstr>PowerPoint Presentation</vt:lpstr>
    </vt:vector>
  </TitlesOfParts>
  <Company>Toshiba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Shared Leadership and Team Building</dc:title>
  <dc:creator>Rob</dc:creator>
  <cp:lastModifiedBy>Dutch Bickley</cp:lastModifiedBy>
  <cp:revision>110</cp:revision>
  <dcterms:created xsi:type="dcterms:W3CDTF">2013-01-04T17:28:58Z</dcterms:created>
  <dcterms:modified xsi:type="dcterms:W3CDTF">2017-03-22T20:35:58Z</dcterms:modified>
</cp:coreProperties>
</file>